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75" r:id="rId5"/>
    <p:sldId id="263" r:id="rId6"/>
    <p:sldId id="277" r:id="rId7"/>
    <p:sldId id="278" r:id="rId8"/>
    <p:sldId id="264" r:id="rId9"/>
    <p:sldId id="265" r:id="rId10"/>
    <p:sldId id="270" r:id="rId11"/>
    <p:sldId id="257" r:id="rId12"/>
    <p:sldId id="266" r:id="rId13"/>
    <p:sldId id="282" r:id="rId14"/>
    <p:sldId id="258" r:id="rId15"/>
    <p:sldId id="268" r:id="rId16"/>
    <p:sldId id="274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8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1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221A0-F613-4DC2-9D0C-EA23CCBCAA84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E5766-A81B-4B09-B243-D4A76FE7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007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Debra Huang, Michelle </a:t>
            </a:r>
            <a:r>
              <a:rPr lang="en-US" sz="2000" dirty="0" err="1" smtClean="0"/>
              <a:t>Chyn</a:t>
            </a:r>
            <a:r>
              <a:rPr lang="en-US" sz="2000" dirty="0" smtClean="0"/>
              <a:t>, Melissa Lin</a:t>
            </a:r>
          </a:p>
          <a:p>
            <a:r>
              <a:rPr lang="en-US" sz="2000" dirty="0" smtClean="0"/>
              <a:t>Research Advisor: </a:t>
            </a:r>
            <a:r>
              <a:rPr lang="en-US" sz="2000" dirty="0" err="1" smtClean="0"/>
              <a:t>Sridevi</a:t>
            </a:r>
            <a:r>
              <a:rPr lang="en-US" sz="2000" dirty="0" smtClean="0"/>
              <a:t> </a:t>
            </a:r>
            <a:r>
              <a:rPr lang="en-US" sz="2000" dirty="0" err="1" smtClean="0"/>
              <a:t>Sarma</a:t>
            </a:r>
            <a:r>
              <a:rPr lang="en-US" sz="2000" dirty="0" smtClean="0"/>
              <a:t>, </a:t>
            </a:r>
            <a:r>
              <a:rPr lang="en-US" sz="2000" dirty="0" err="1" smtClean="0"/>
              <a:t>Sabato</a:t>
            </a:r>
            <a:r>
              <a:rPr lang="en-US" sz="2000" dirty="0" smtClean="0"/>
              <a:t> </a:t>
            </a:r>
            <a:r>
              <a:rPr lang="en-US" sz="2000" dirty="0" err="1" smtClean="0"/>
              <a:t>Santaniello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Order (Gain):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K=constant,	 </a:t>
            </a:r>
            <a:r>
              <a:rPr lang="en-US" dirty="0" err="1" smtClean="0"/>
              <a:t>H_controlled</a:t>
            </a:r>
            <a:r>
              <a:rPr lang="en-US" dirty="0" smtClean="0"/>
              <a:t>=</a:t>
            </a:r>
            <a:r>
              <a:rPr lang="en-US" dirty="0" err="1" smtClean="0"/>
              <a:t>H_pd</a:t>
            </a:r>
            <a:r>
              <a:rPr lang="en-US" dirty="0" smtClean="0"/>
              <a:t>*K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K=A/(</a:t>
            </a:r>
            <a:r>
              <a:rPr lang="en-US" dirty="0" err="1" smtClean="0"/>
              <a:t>B+z</a:t>
            </a:r>
            <a:r>
              <a:rPr lang="en-US" dirty="0" smtClean="0"/>
              <a:t>),	 </a:t>
            </a:r>
            <a:r>
              <a:rPr lang="en-US" dirty="0" err="1" smtClean="0"/>
              <a:t>H_controlled</a:t>
            </a:r>
            <a:r>
              <a:rPr lang="en-US" dirty="0" smtClean="0"/>
              <a:t>= K/(1-H_pd*K)</a:t>
            </a:r>
          </a:p>
          <a:p>
            <a:r>
              <a:rPr lang="en-US" dirty="0" smtClean="0"/>
              <a:t>Using min(max(error in frequency response)) to choose best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47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Gain Controller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61" y="2488733"/>
            <a:ext cx="580162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62752"/>
            <a:ext cx="102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Changed </a:t>
            </a:r>
            <a:r>
              <a:rPr lang="en-US" dirty="0" err="1" smtClean="0"/>
              <a:t>Ts</a:t>
            </a:r>
            <a:r>
              <a:rPr lang="en-US" dirty="0" smtClean="0"/>
              <a:t> (sampling time) from 0.1 to 0.001 in </a:t>
            </a:r>
            <a:r>
              <a:rPr lang="en-US" dirty="0" err="1" smtClean="0"/>
              <a:t>minmaxerr.m</a:t>
            </a:r>
            <a:r>
              <a:rPr lang="en-US" dirty="0" smtClean="0"/>
              <a:t> (not in </a:t>
            </a:r>
            <a:r>
              <a:rPr lang="en-US" dirty="0" err="1" smtClean="0"/>
              <a:t>find_param.m</a:t>
            </a:r>
            <a:r>
              <a:rPr lang="en-US" dirty="0" smtClean="0"/>
              <a:t> because the thalamus data should have had the same units as  </a:t>
            </a:r>
            <a:r>
              <a:rPr lang="en-US" dirty="0" err="1" smtClean="0"/>
              <a:t>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4733" y="4820880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Blue- healthy</a:t>
            </a:r>
          </a:p>
          <a:p>
            <a:r>
              <a:rPr lang="pt-BR" dirty="0" smtClean="0"/>
              <a:t>Red- PD</a:t>
            </a:r>
          </a:p>
          <a:p>
            <a:r>
              <a:rPr lang="pt-BR" dirty="0" smtClean="0"/>
              <a:t>Magenta- with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44287" y="4202737"/>
            <a:ext cx="383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K = -0.04762</a:t>
            </a:r>
          </a:p>
          <a:p>
            <a:endParaRPr lang="en-US" dirty="0"/>
          </a:p>
          <a:p>
            <a:r>
              <a:rPr lang="en-US" dirty="0" smtClean="0"/>
              <a:t>Testing range: [-1,1], in 20 steps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063750"/>
            <a:ext cx="1016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Beta pattern in </a:t>
            </a:r>
            <a:r>
              <a:rPr lang="en-US" dirty="0" err="1" smtClean="0"/>
              <a:t>GPi</a:t>
            </a:r>
            <a:r>
              <a:rPr lang="en-US" dirty="0" smtClean="0"/>
              <a:t> leads to stronger inhibition in the thalamus, so the normal curve is above the PD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414" y="2489651"/>
            <a:ext cx="5801627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Gain Controller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0032" y="4203655"/>
            <a:ext cx="3830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K = -0.0035</a:t>
            </a:r>
          </a:p>
          <a:p>
            <a:endParaRPr lang="en-US" dirty="0"/>
          </a:p>
          <a:p>
            <a:r>
              <a:rPr lang="en-US" dirty="0" smtClean="0"/>
              <a:t>Testing range: [-1,1], in 2000 steps</a:t>
            </a:r>
          </a:p>
          <a:p>
            <a:endParaRPr lang="en-US" dirty="0"/>
          </a:p>
          <a:p>
            <a:r>
              <a:rPr lang="en-US" dirty="0" err="1" smtClean="0"/>
              <a:t>Minmaxerr</a:t>
            </a:r>
            <a:r>
              <a:rPr lang="en-US" dirty="0" smtClean="0"/>
              <a:t> = 2.50307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8232" y="4790830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r>
              <a:rPr lang="pt-BR" dirty="0" smtClean="0"/>
              <a:t>Blue- healthy</a:t>
            </a:r>
          </a:p>
          <a:p>
            <a:r>
              <a:rPr lang="pt-BR" dirty="0" smtClean="0"/>
              <a:t>Red- PD</a:t>
            </a:r>
          </a:p>
          <a:p>
            <a:r>
              <a:rPr lang="pt-BR" dirty="0" smtClean="0"/>
              <a:t>Magenta- with 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15611"/>
            <a:ext cx="102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Optimal K approaches 0 with finer time steps</a:t>
            </a:r>
          </a:p>
          <a:p>
            <a:pPr marL="285750" indent="-285750">
              <a:buFontTx/>
              <a:buChar char="-"/>
            </a:pPr>
            <a:r>
              <a:rPr lang="en-US" dirty="0"/>
              <a:t>B</a:t>
            </a:r>
            <a:r>
              <a:rPr lang="en-US" dirty="0" smtClean="0"/>
              <a:t>ehavior at low frequency across K = [-1,1]: stays flat for a while, the hump appears after a certain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4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Gain Controller (cont’d)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93286" y="4094653"/>
            <a:ext cx="3830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Optimal K = -0.0035</a:t>
            </a:r>
          </a:p>
          <a:p>
            <a:endParaRPr lang="en-US" dirty="0"/>
          </a:p>
          <a:p>
            <a:r>
              <a:rPr lang="en-US" dirty="0" smtClean="0"/>
              <a:t>Testing range: [-1,1], in 2000 steps</a:t>
            </a:r>
          </a:p>
          <a:p>
            <a:endParaRPr lang="en-US" dirty="0"/>
          </a:p>
          <a:p>
            <a:r>
              <a:rPr lang="en-US" dirty="0" err="1" smtClean="0"/>
              <a:t>Minmaxerr</a:t>
            </a:r>
            <a:r>
              <a:rPr lang="en-US" dirty="0" smtClean="0"/>
              <a:t> = 2.50307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615611"/>
            <a:ext cx="1029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Zoomed in at several different K values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As absolute value of K increases, the controlled system response deviates from </a:t>
            </a:r>
            <a:r>
              <a:rPr lang="en-US" dirty="0" err="1" smtClean="0"/>
              <a:t>H_normal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2430961"/>
            <a:ext cx="6981883" cy="33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 Controller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720122" y="1938573"/>
            <a:ext cx="5611969" cy="823912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Parameters and bode plot that </a:t>
            </a:r>
            <a:r>
              <a:rPr lang="en-US" sz="2000" b="0" dirty="0" err="1" smtClean="0"/>
              <a:t>minmaxerr.m</a:t>
            </a:r>
            <a:r>
              <a:rPr lang="en-US" sz="2000" b="0" dirty="0" smtClean="0"/>
              <a:t> gave</a:t>
            </a:r>
          </a:p>
          <a:p>
            <a:endParaRPr lang="en-US" sz="2000" b="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939801" y="2350529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had some difficulty troubleshooting the </a:t>
            </a:r>
            <a:r>
              <a:rPr lang="en-US" sz="2400" dirty="0" err="1" smtClean="0"/>
              <a:t>minmaxerr</a:t>
            </a:r>
            <a:r>
              <a:rPr lang="en-US" sz="2400" dirty="0" smtClean="0"/>
              <a:t> code, which still predicts the incorrect set of parameters (even though we think the error calculations are right)</a:t>
            </a:r>
            <a:endParaRPr lang="en-US" sz="2400" dirty="0"/>
          </a:p>
        </p:txBody>
      </p:sp>
      <p:pic>
        <p:nvPicPr>
          <p:cNvPr id="19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23922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55600"/>
            <a:ext cx="10515600" cy="1325563"/>
          </a:xfrm>
        </p:spPr>
        <p:txBody>
          <a:bodyPr/>
          <a:lstStyle/>
          <a:p>
            <a:r>
              <a:rPr lang="en-US" dirty="0" smtClean="0"/>
              <a:t>First Order Controller (cont’d)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962289" y="1964498"/>
            <a:ext cx="10080380" cy="823912"/>
          </a:xfrm>
        </p:spPr>
        <p:txBody>
          <a:bodyPr>
            <a:normAutofit/>
          </a:bodyPr>
          <a:lstStyle/>
          <a:p>
            <a:r>
              <a:rPr lang="en-US" b="0" dirty="0"/>
              <a:t>We manually tried </a:t>
            </a:r>
            <a:r>
              <a:rPr lang="en-US" b="0" dirty="0" smtClean="0"/>
              <a:t>some </a:t>
            </a:r>
            <a:r>
              <a:rPr lang="en-US" b="0" dirty="0"/>
              <a:t>values </a:t>
            </a:r>
            <a:r>
              <a:rPr lang="en-US" b="0" dirty="0" smtClean="0"/>
              <a:t>of </a:t>
            </a:r>
            <a:r>
              <a:rPr lang="en-US" b="0" dirty="0"/>
              <a:t>A within a reasonable range, and got significantly better </a:t>
            </a:r>
            <a:r>
              <a:rPr lang="en-US" b="0" dirty="0" smtClean="0"/>
              <a:t>results:</a:t>
            </a:r>
            <a:endParaRPr lang="en-US" b="0" dirty="0"/>
          </a:p>
          <a:p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2505075"/>
            <a:ext cx="4912784" cy="3684588"/>
          </a:xfrm>
        </p:spPr>
      </p:pic>
      <p:pic>
        <p:nvPicPr>
          <p:cNvPr id="16" name="Content Placeholder 1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</p:spTree>
    <p:extLst>
      <p:ext uri="{BB962C8B-B14F-4D97-AF65-F5344CB8AC3E}">
        <p14:creationId xmlns:p14="http://schemas.microsoft.com/office/powerpoint/2010/main" val="15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</a:t>
            </a:r>
            <a:r>
              <a:rPr lang="en-US" dirty="0" err="1" smtClean="0"/>
              <a:t>vs</a:t>
            </a:r>
            <a:r>
              <a:rPr lang="en-US" dirty="0" smtClean="0"/>
              <a:t> First Order Controller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6" y="1540476"/>
            <a:ext cx="8941702" cy="5016843"/>
          </a:xfrm>
        </p:spPr>
      </p:pic>
    </p:spTree>
    <p:extLst>
      <p:ext uri="{BB962C8B-B14F-4D97-AF65-F5344CB8AC3E}">
        <p14:creationId xmlns:p14="http://schemas.microsoft.com/office/powerpoint/2010/main" val="124175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get access and run our code on the ICM cluster? </a:t>
            </a:r>
            <a:r>
              <a:rPr lang="en-US" dirty="0" smtClean="0">
                <a:solidFill>
                  <a:srgbClr val="FF0000"/>
                </a:solidFill>
              </a:rPr>
              <a:t>Yes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dirty="0" smtClean="0"/>
              <a:t>We will try to find the </a:t>
            </a:r>
            <a:r>
              <a:rPr lang="en-US" dirty="0" err="1" smtClean="0"/>
              <a:t>minmaxerr</a:t>
            </a:r>
            <a:r>
              <a:rPr lang="en-US" dirty="0"/>
              <a:t> </a:t>
            </a:r>
            <a:r>
              <a:rPr lang="en-US" dirty="0" smtClean="0"/>
              <a:t>near the range of the manually explored bode plots</a:t>
            </a:r>
          </a:p>
          <a:p>
            <a:endParaRPr lang="en-US" dirty="0"/>
          </a:p>
          <a:p>
            <a:r>
              <a:rPr lang="en-US" dirty="0" smtClean="0"/>
              <a:t>Any suggestions?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8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ortico</a:t>
            </a:r>
            <a:r>
              <a:rPr lang="en-US" dirty="0" smtClean="0"/>
              <a:t>-BG-</a:t>
            </a:r>
            <a:r>
              <a:rPr lang="en-US" dirty="0" err="1" smtClean="0"/>
              <a:t>Thalamo</a:t>
            </a:r>
            <a:r>
              <a:rPr lang="en-US" dirty="0" smtClean="0"/>
              <a:t>-Cortical (CBTC) Loop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52" t="39142" r="25095" b="16166"/>
          <a:stretch/>
        </p:blipFill>
        <p:spPr>
          <a:xfrm>
            <a:off x="1545465" y="1841679"/>
            <a:ext cx="8818615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 Model (</a:t>
            </a:r>
            <a:r>
              <a:rPr lang="en-US" dirty="0" err="1" smtClean="0"/>
              <a:t>Santaniello</a:t>
            </a:r>
            <a:r>
              <a:rPr lang="en-US" dirty="0" smtClean="0"/>
              <a:t> et. 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09482"/>
            <a:ext cx="9883588" cy="47651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Closed loop model which takes into account every structure in the CBTC loop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Input: at STN</a:t>
            </a:r>
          </a:p>
          <a:p>
            <a:pPr marL="0" indent="0">
              <a:buNone/>
            </a:pPr>
            <a:r>
              <a:rPr lang="en-US" dirty="0" smtClean="0"/>
              <a:t>   Output: for our purpose, at the thalamus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Results closely resemble evidence from non-human experiments</a:t>
            </a:r>
          </a:p>
        </p:txBody>
      </p:sp>
    </p:spTree>
    <p:extLst>
      <p:ext uri="{BB962C8B-B14F-4D97-AF65-F5344CB8AC3E}">
        <p14:creationId xmlns:p14="http://schemas.microsoft.com/office/powerpoint/2010/main" val="4127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DBS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0280" cy="4351338"/>
          </a:xfrm>
        </p:spPr>
        <p:txBody>
          <a:bodyPr/>
          <a:lstStyle/>
          <a:p>
            <a:r>
              <a:rPr lang="en-US" dirty="0" smtClean="0"/>
              <a:t>DBS is currently open loop, using feedback control will save cost as well as be more therapeutic</a:t>
            </a:r>
          </a:p>
          <a:p>
            <a:r>
              <a:rPr lang="en-US" dirty="0" smtClean="0"/>
              <a:t>However, trying to compute on a model with thousands of parameters is difficult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4" name="Elbow Connector 3"/>
          <p:cNvCxnSpPr>
            <a:stCxn id="7" idx="3"/>
            <a:endCxn id="5" idx="3"/>
          </p:cNvCxnSpPr>
          <p:nvPr/>
        </p:nvCxnSpPr>
        <p:spPr>
          <a:xfrm flipH="1">
            <a:off x="9918423" y="2411958"/>
            <a:ext cx="80379" cy="1752175"/>
          </a:xfrm>
          <a:prstGeom prst="bentConnector3">
            <a:avLst>
              <a:gd name="adj1" fmla="val -1164440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889528" y="3778332"/>
            <a:ext cx="1028895" cy="77160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K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5" idx="1"/>
            <a:endCxn id="7" idx="1"/>
          </p:cNvCxnSpPr>
          <p:nvPr/>
        </p:nvCxnSpPr>
        <p:spPr>
          <a:xfrm rot="10800000">
            <a:off x="8632302" y="2411959"/>
            <a:ext cx="257227" cy="1752175"/>
          </a:xfrm>
          <a:prstGeom prst="bentConnector3">
            <a:avLst>
              <a:gd name="adj1" fmla="val 457618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632301" y="1752882"/>
            <a:ext cx="1366501" cy="131815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35890" t="39143" r="36630" b="24091"/>
          <a:stretch/>
        </p:blipFill>
        <p:spPr>
          <a:xfrm>
            <a:off x="8162172" y="1624283"/>
            <a:ext cx="2222465" cy="16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7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794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simplified model, H, that represents the closed loop CBTC system</a:t>
            </a:r>
          </a:p>
          <a:p>
            <a:r>
              <a:rPr lang="en-US" dirty="0" smtClean="0"/>
              <a:t> A (positive) feedback controller that shifts H_PD closer to </a:t>
            </a:r>
            <a:r>
              <a:rPr lang="en-US" dirty="0" err="1" smtClean="0"/>
              <a:t>H_healthy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Input: at STN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Output: at Thalamus </a:t>
            </a:r>
          </a:p>
          <a:p>
            <a:pPr lvl="1">
              <a:buFontTx/>
              <a:buChar char="-"/>
            </a:pPr>
            <a:r>
              <a:rPr lang="en-US" dirty="0" smtClean="0"/>
              <a:t>Assuming that PD is due to problem in thalamic relay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Verify effectiveness of controller by applying it to the complex model</a:t>
            </a:r>
          </a:p>
        </p:txBody>
      </p:sp>
      <p:cxnSp>
        <p:nvCxnSpPr>
          <p:cNvPr id="6" name="Elbow Connector 5"/>
          <p:cNvCxnSpPr>
            <a:stCxn id="9" idx="3"/>
            <a:endCxn id="7" idx="3"/>
          </p:cNvCxnSpPr>
          <p:nvPr/>
        </p:nvCxnSpPr>
        <p:spPr>
          <a:xfrm flipH="1">
            <a:off x="9260055" y="3070326"/>
            <a:ext cx="80379" cy="1752175"/>
          </a:xfrm>
          <a:prstGeom prst="bentConnector3">
            <a:avLst>
              <a:gd name="adj1" fmla="val -1164440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231160" y="4436700"/>
            <a:ext cx="1028895" cy="77160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K</a:t>
            </a:r>
            <a:endParaRPr lang="en-US" sz="4000" b="1" dirty="0">
              <a:solidFill>
                <a:schemeClr val="tx1"/>
              </a:solidFill>
            </a:endParaRPr>
          </a:p>
        </p:txBody>
      </p:sp>
      <p:cxnSp>
        <p:nvCxnSpPr>
          <p:cNvPr id="8" name="Elbow Connector 7"/>
          <p:cNvCxnSpPr>
            <a:stCxn id="7" idx="1"/>
            <a:endCxn id="9" idx="1"/>
          </p:cNvCxnSpPr>
          <p:nvPr/>
        </p:nvCxnSpPr>
        <p:spPr>
          <a:xfrm rot="10800000">
            <a:off x="7973934" y="3070327"/>
            <a:ext cx="257227" cy="1752175"/>
          </a:xfrm>
          <a:prstGeom prst="bentConnector3">
            <a:avLst>
              <a:gd name="adj1" fmla="val 457618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73933" y="2411250"/>
            <a:ext cx="1366501" cy="131815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H</a:t>
            </a:r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35890" t="39143" r="36630" b="24091"/>
          <a:stretch/>
        </p:blipFill>
        <p:spPr>
          <a:xfrm>
            <a:off x="7503804" y="2282651"/>
            <a:ext cx="2222465" cy="16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34165" y="2584704"/>
            <a:ext cx="99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72760" y="2584704"/>
            <a:ext cx="138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Thalamus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84" y="1501172"/>
            <a:ext cx="5334000" cy="40005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5077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Impulse response of the detailed CBTC model</a:t>
            </a:r>
          </a:p>
          <a:p>
            <a:r>
              <a:rPr lang="en-US" dirty="0" smtClean="0"/>
              <a:t>We tried to build the same impulse response in a system using sine and cosine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852928" y="2523744"/>
            <a:ext cx="199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Red- PD</a:t>
            </a:r>
          </a:p>
          <a:p>
            <a:r>
              <a:rPr lang="en-US" dirty="0" smtClean="0"/>
              <a:t>Blue-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4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Impulse Response of Simple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For both healthy and PD we found a 2nd order system that minimized square error</a:t>
            </a:r>
          </a:p>
          <a:p>
            <a:r>
              <a:rPr lang="en-US" dirty="0" smtClean="0"/>
              <a:t>Error</a:t>
            </a:r>
            <a:r>
              <a:rPr lang="en-US" dirty="0" smtClean="0"/>
              <a:t>=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334000" cy="4000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78624" y="2170176"/>
            <a:ext cx="187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Red- model</a:t>
            </a:r>
          </a:p>
          <a:p>
            <a:r>
              <a:rPr lang="en-US" dirty="0" smtClean="0"/>
              <a:t>Black- CBTC data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3"/>
          <a:srcRect l="44121" t="70810" r="32583" b="14095"/>
          <a:stretch/>
        </p:blipFill>
        <p:spPr>
          <a:xfrm>
            <a:off x="1957885" y="3917462"/>
            <a:ext cx="3676796" cy="1339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4344350"/>
            <a:ext cx="9900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H</a:t>
            </a:r>
            <a:r>
              <a:rPr lang="en-US" sz="3200" dirty="0" smtClean="0">
                <a:latin typeface="Times New Roman"/>
                <a:cs typeface="Times New Roman"/>
              </a:rPr>
              <a:t> =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1026" name="Picture 2" descr="http://sites.stat.psu.edu/~lsimon/stat501wc/sp05/01simple/graphics/MSE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1" b="31588"/>
          <a:stretch/>
        </p:blipFill>
        <p:spPr bwMode="auto">
          <a:xfrm>
            <a:off x="2226920" y="2997365"/>
            <a:ext cx="1448666" cy="70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31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121" t="70810" r="32583" b="14095"/>
          <a:stretch/>
        </p:blipFill>
        <p:spPr>
          <a:xfrm>
            <a:off x="7136456" y="285395"/>
            <a:ext cx="3676796" cy="13394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2766" y="2519571"/>
            <a:ext cx="2747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 smtClean="0"/>
              <a:t>A_normal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4.6560</a:t>
            </a:r>
            <a:endParaRPr lang="en-US" dirty="0"/>
          </a:p>
          <a:p>
            <a:r>
              <a:rPr lang="en-US" dirty="0" err="1"/>
              <a:t>gamma_normal</a:t>
            </a:r>
            <a:r>
              <a:rPr lang="en-US" dirty="0"/>
              <a:t> = </a:t>
            </a:r>
            <a:r>
              <a:rPr lang="en-US" dirty="0" smtClean="0"/>
              <a:t>0.9544</a:t>
            </a:r>
            <a:endParaRPr lang="en-US" dirty="0"/>
          </a:p>
          <a:p>
            <a:r>
              <a:rPr lang="en-US" dirty="0" err="1"/>
              <a:t>w_normal</a:t>
            </a:r>
            <a:r>
              <a:rPr lang="en-US" dirty="0"/>
              <a:t> = </a:t>
            </a:r>
            <a:r>
              <a:rPr lang="en-US" dirty="0" smtClean="0"/>
              <a:t>6.3461</a:t>
            </a:r>
            <a:endParaRPr lang="en-US" dirty="0"/>
          </a:p>
          <a:p>
            <a:r>
              <a:rPr lang="en-US" dirty="0" err="1"/>
              <a:t>d_normal</a:t>
            </a:r>
            <a:r>
              <a:rPr lang="en-US" dirty="0"/>
              <a:t> = </a:t>
            </a:r>
            <a:r>
              <a:rPr lang="en-US" dirty="0" smtClean="0"/>
              <a:t>6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19693" y="2751391"/>
            <a:ext cx="24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A_pd</a:t>
            </a:r>
            <a:r>
              <a:rPr lang="en-US" dirty="0" smtClean="0"/>
              <a:t> = 4.232389</a:t>
            </a:r>
          </a:p>
          <a:p>
            <a:r>
              <a:rPr lang="en-US" dirty="0" err="1" smtClean="0"/>
              <a:t>gamma_pd</a:t>
            </a:r>
            <a:r>
              <a:rPr lang="en-US" dirty="0" smtClean="0"/>
              <a:t> = 0.9497</a:t>
            </a:r>
          </a:p>
          <a:p>
            <a:r>
              <a:rPr lang="en-US" dirty="0" err="1" smtClean="0"/>
              <a:t>w_pd</a:t>
            </a:r>
            <a:r>
              <a:rPr lang="en-US" dirty="0" smtClean="0"/>
              <a:t> = 0.0631</a:t>
            </a:r>
          </a:p>
          <a:p>
            <a:r>
              <a:rPr lang="en-US" dirty="0" err="1" smtClean="0"/>
              <a:t>d_pd</a:t>
            </a:r>
            <a:r>
              <a:rPr lang="en-US" dirty="0" smtClean="0"/>
              <a:t> = 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2766" y="2150239"/>
            <a:ext cx="408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Parameters (with MSE = 60~65):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735518"/>
            <a:ext cx="9900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H</a:t>
            </a:r>
            <a:r>
              <a:rPr lang="en-US" sz="3200" dirty="0" smtClean="0">
                <a:latin typeface="Times New Roman"/>
                <a:cs typeface="Times New Roman"/>
              </a:rPr>
              <a:t> =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49" y="1945745"/>
            <a:ext cx="5334000" cy="4000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53385" y="3271308"/>
            <a:ext cx="196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Red- PD</a:t>
            </a:r>
          </a:p>
          <a:p>
            <a:r>
              <a:rPr lang="en-US" dirty="0" smtClean="0"/>
              <a:t>Blue- Normal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71693" y="44595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normal curve has a greater hu</a:t>
            </a:r>
            <a:r>
              <a:rPr lang="en-US" dirty="0" smtClean="0"/>
              <a:t>mp at around 30 Hz (note that the x axis is in log scale) than the PD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Design</a:t>
            </a:r>
            <a:endParaRPr lang="en-US" dirty="0"/>
          </a:p>
        </p:txBody>
      </p:sp>
      <p:cxnSp>
        <p:nvCxnSpPr>
          <p:cNvPr id="8" name="Elbow Connector 7"/>
          <p:cNvCxnSpPr>
            <a:stCxn id="11" idx="3"/>
            <a:endCxn id="9" idx="3"/>
          </p:cNvCxnSpPr>
          <p:nvPr/>
        </p:nvCxnSpPr>
        <p:spPr>
          <a:xfrm flipH="1">
            <a:off x="8761699" y="3022101"/>
            <a:ext cx="80379" cy="1752175"/>
          </a:xfrm>
          <a:prstGeom prst="bentConnector3">
            <a:avLst>
              <a:gd name="adj1" fmla="val -1164440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32804" y="4388475"/>
            <a:ext cx="1028895" cy="771601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FF"/>
                </a:solidFill>
              </a:rPr>
              <a:t>K</a:t>
            </a:r>
            <a:endParaRPr lang="en-US" sz="4000" b="1" dirty="0">
              <a:solidFill>
                <a:srgbClr val="0000FF"/>
              </a:solidFill>
            </a:endParaRPr>
          </a:p>
        </p:txBody>
      </p:sp>
      <p:cxnSp>
        <p:nvCxnSpPr>
          <p:cNvPr id="10" name="Elbow Connector 9"/>
          <p:cNvCxnSpPr>
            <a:stCxn id="9" idx="1"/>
            <a:endCxn id="11" idx="1"/>
          </p:cNvCxnSpPr>
          <p:nvPr/>
        </p:nvCxnSpPr>
        <p:spPr>
          <a:xfrm rot="10800000">
            <a:off x="7475578" y="3022102"/>
            <a:ext cx="257227" cy="1752175"/>
          </a:xfrm>
          <a:prstGeom prst="bentConnector3">
            <a:avLst>
              <a:gd name="adj1" fmla="val 457618"/>
            </a:avLst>
          </a:prstGeom>
          <a:ln w="571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475577" y="2363025"/>
            <a:ext cx="1366501" cy="131815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H</a:t>
            </a:r>
            <a:r>
              <a:rPr lang="en-US" sz="2800" b="1" baseline="-25000" dirty="0" smtClean="0">
                <a:solidFill>
                  <a:schemeClr val="tx1"/>
                </a:solidFill>
              </a:rPr>
              <a:t>PD</a:t>
            </a:r>
            <a:endParaRPr lang="en-US" sz="2800" b="1" baseline="-25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47809" y="3061976"/>
            <a:ext cx="1366501" cy="1318151"/>
          </a:xfrm>
          <a:prstGeom prst="rect">
            <a:avLst/>
          </a:prstGeom>
          <a:noFill/>
          <a:ln w="571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tx1"/>
                </a:solidFill>
              </a:rPr>
              <a:t>H</a:t>
            </a:r>
            <a:r>
              <a:rPr lang="en-US" sz="2400" b="1" baseline="-25000" dirty="0" err="1" smtClean="0">
                <a:solidFill>
                  <a:schemeClr val="tx1"/>
                </a:solidFill>
              </a:rPr>
              <a:t>norm</a:t>
            </a:r>
            <a:endParaRPr lang="en-US" sz="2400" b="1" baseline="-25000" dirty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798515" y="3295377"/>
            <a:ext cx="989031" cy="1400954"/>
            <a:chOff x="5296871" y="3343602"/>
            <a:chExt cx="989031" cy="1400954"/>
          </a:xfrm>
        </p:grpSpPr>
        <p:sp>
          <p:nvSpPr>
            <p:cNvPr id="18" name="TextBox 17"/>
            <p:cNvSpPr txBox="1"/>
            <p:nvPr/>
          </p:nvSpPr>
          <p:spPr>
            <a:xfrm>
              <a:off x="5305237" y="3343602"/>
              <a:ext cx="980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~</a:t>
              </a:r>
              <a:endParaRPr lang="en-US" sz="7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96871" y="3544227"/>
              <a:ext cx="980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/>
                <a:t>~</a:t>
              </a:r>
              <a:endParaRPr lang="en-US" sz="7200" b="1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39035" y="2652376"/>
            <a:ext cx="505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?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8872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589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DBS Project</vt:lpstr>
      <vt:lpstr>Cortico-BG-Thalamo-Cortical (CBTC) Loop</vt:lpstr>
      <vt:lpstr>The Complex Model (Santaniello et. al)</vt:lpstr>
      <vt:lpstr>Relation to DBS</vt:lpstr>
      <vt:lpstr>Simplified Model</vt:lpstr>
      <vt:lpstr>PSTH</vt:lpstr>
      <vt:lpstr>Impulse Response of Simple Model</vt:lpstr>
      <vt:lpstr>Model Results</vt:lpstr>
      <vt:lpstr>Controller Design</vt:lpstr>
      <vt:lpstr>Controller Design</vt:lpstr>
      <vt:lpstr>Simple Gain Controller</vt:lpstr>
      <vt:lpstr>Simple Gain Controller (cont’d)</vt:lpstr>
      <vt:lpstr>Simple Gain Controller (cont’d)</vt:lpstr>
      <vt:lpstr>First Order Controller</vt:lpstr>
      <vt:lpstr>First Order Controller (cont’d)</vt:lpstr>
      <vt:lpstr>Gain vs First Order Controller</vt:lpstr>
      <vt:lpstr>Questions &amp; Plans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Project</dc:title>
  <dc:creator>DH</dc:creator>
  <cp:lastModifiedBy>DH</cp:lastModifiedBy>
  <cp:revision>55</cp:revision>
  <dcterms:created xsi:type="dcterms:W3CDTF">2016-02-27T21:17:18Z</dcterms:created>
  <dcterms:modified xsi:type="dcterms:W3CDTF">2016-03-04T07:30:21Z</dcterms:modified>
</cp:coreProperties>
</file>