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95" r:id="rId4"/>
    <p:sldId id="294" r:id="rId5"/>
    <p:sldId id="274" r:id="rId6"/>
    <p:sldId id="296" r:id="rId7"/>
    <p:sldId id="271" r:id="rId8"/>
    <p:sldId id="272" r:id="rId9"/>
    <p:sldId id="297" r:id="rId10"/>
    <p:sldId id="260" r:id="rId11"/>
    <p:sldId id="277" r:id="rId12"/>
    <p:sldId id="285" r:id="rId13"/>
    <p:sldId id="286" r:id="rId14"/>
    <p:sldId id="28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8" r:id="rId23"/>
    <p:sldId id="269" r:id="rId24"/>
    <p:sldId id="270" r:id="rId25"/>
    <p:sldId id="298" r:id="rId26"/>
    <p:sldId id="288" r:id="rId27"/>
    <p:sldId id="289" r:id="rId28"/>
    <p:sldId id="290" r:id="rId29"/>
    <p:sldId id="300" r:id="rId30"/>
    <p:sldId id="291" r:id="rId31"/>
    <p:sldId id="301" r:id="rId32"/>
    <p:sldId id="299" r:id="rId33"/>
    <p:sldId id="292" r:id="rId34"/>
    <p:sldId id="2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3710" autoAdjust="0"/>
  </p:normalViewPr>
  <p:slideViewPr>
    <p:cSldViewPr>
      <p:cViewPr varScale="1">
        <p:scale>
          <a:sx n="85" d="100"/>
          <a:sy n="85" d="100"/>
        </p:scale>
        <p:origin x="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User number trend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number trend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100</c:v>
                </c:pt>
                <c:pt idx="2">
                  <c:v>500</c:v>
                </c:pt>
                <c:pt idx="3">
                  <c:v>3000</c:v>
                </c:pt>
                <c:pt idx="4">
                  <c:v>10000</c:v>
                </c:pt>
                <c:pt idx="5">
                  <c:v>30000</c:v>
                </c:pt>
                <c:pt idx="6">
                  <c:v>35000</c:v>
                </c:pt>
                <c:pt idx="7">
                  <c:v>40000</c:v>
                </c:pt>
                <c:pt idx="8">
                  <c:v>50000</c:v>
                </c:pt>
                <c:pt idx="9">
                  <c:v>120000</c:v>
                </c:pt>
                <c:pt idx="10">
                  <c:v>204000</c:v>
                </c:pt>
                <c:pt idx="11">
                  <c:v>310600</c:v>
                </c:pt>
                <c:pt idx="12">
                  <c:v>400000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9C-4116-81FA-5B75A11C5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785616"/>
        <c:axId val="1053788112"/>
      </c:scatterChart>
      <c:valAx>
        <c:axId val="105378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Month of</a:t>
                </a:r>
                <a:r>
                  <a:rPr lang="en-US" altLang="zh-CN" baseline="0"/>
                  <a:t> 2016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788112"/>
        <c:crosses val="autoZero"/>
        <c:crossBetween val="midCat"/>
      </c:valAx>
      <c:valAx>
        <c:axId val="10537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User count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78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2C29E-B5A1-45DB-AA81-58893CD5249B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648F69F1-BED8-4F35-860E-66C18BBE5506}">
      <dgm:prSet phldrT="[文本]"/>
      <dgm:spPr/>
      <dgm:t>
        <a:bodyPr/>
        <a:lstStyle/>
        <a:p>
          <a:r>
            <a:rPr lang="en-US" altLang="zh-CN" dirty="0" smtClean="0"/>
            <a:t>NFS</a:t>
          </a:r>
        </a:p>
        <a:p>
          <a:r>
            <a:rPr lang="en-US" altLang="zh-CN" dirty="0" smtClean="0"/>
            <a:t>Service</a:t>
          </a:r>
          <a:endParaRPr lang="zh-CN" altLang="en-US" dirty="0"/>
        </a:p>
      </dgm:t>
    </dgm:pt>
    <dgm:pt modelId="{9ABA42CA-541A-497F-BBF7-8C49ACBDA4BD}" type="parTrans" cxnId="{74760707-2636-48FE-9165-3A52E4D4195E}">
      <dgm:prSet/>
      <dgm:spPr/>
      <dgm:t>
        <a:bodyPr/>
        <a:lstStyle/>
        <a:p>
          <a:endParaRPr lang="zh-CN" altLang="en-US"/>
        </a:p>
      </dgm:t>
    </dgm:pt>
    <dgm:pt modelId="{A030C7DC-C15B-463D-8DBC-528961261785}" type="sibTrans" cxnId="{74760707-2636-48FE-9165-3A52E4D4195E}">
      <dgm:prSet/>
      <dgm:spPr/>
      <dgm:t>
        <a:bodyPr/>
        <a:lstStyle/>
        <a:p>
          <a:endParaRPr lang="zh-CN" altLang="en-US"/>
        </a:p>
      </dgm:t>
    </dgm:pt>
    <dgm:pt modelId="{F19A7B86-3A35-4BF5-B2BA-FBEB99D88065}">
      <dgm:prSet phldrT="[文本]"/>
      <dgm:spPr/>
      <dgm:t>
        <a:bodyPr/>
        <a:lstStyle/>
        <a:p>
          <a:r>
            <a:rPr lang="en-US" altLang="zh-CN" dirty="0" smtClean="0"/>
            <a:t>NFS</a:t>
          </a:r>
        </a:p>
        <a:p>
          <a:r>
            <a:rPr lang="en-US" altLang="zh-CN" dirty="0" smtClean="0"/>
            <a:t>Service</a:t>
          </a:r>
          <a:endParaRPr lang="zh-CN" altLang="en-US" dirty="0"/>
        </a:p>
      </dgm:t>
    </dgm:pt>
    <dgm:pt modelId="{102E5174-9B2A-4D30-8C35-24E541895E1E}" type="parTrans" cxnId="{B8A9827B-2048-452F-AD79-BE8BC9286E50}">
      <dgm:prSet/>
      <dgm:spPr/>
      <dgm:t>
        <a:bodyPr/>
        <a:lstStyle/>
        <a:p>
          <a:endParaRPr lang="zh-CN" altLang="en-US"/>
        </a:p>
      </dgm:t>
    </dgm:pt>
    <dgm:pt modelId="{D13A4FB3-23EF-43A5-94E7-26B636BD1D6D}" type="sibTrans" cxnId="{B8A9827B-2048-452F-AD79-BE8BC9286E50}">
      <dgm:prSet/>
      <dgm:spPr/>
      <dgm:t>
        <a:bodyPr/>
        <a:lstStyle/>
        <a:p>
          <a:endParaRPr lang="zh-CN" altLang="en-US"/>
        </a:p>
      </dgm:t>
    </dgm:pt>
    <dgm:pt modelId="{16029716-859E-41AC-A979-92479F4A5DE8}">
      <dgm:prSet phldrT="[文本]"/>
      <dgm:spPr/>
      <dgm:t>
        <a:bodyPr/>
        <a:lstStyle/>
        <a:p>
          <a:r>
            <a:rPr lang="en-US" altLang="zh-CN" dirty="0" smtClean="0"/>
            <a:t>NFS</a:t>
          </a:r>
        </a:p>
        <a:p>
          <a:r>
            <a:rPr lang="en-US" altLang="zh-CN" dirty="0" smtClean="0"/>
            <a:t>Service</a:t>
          </a:r>
          <a:endParaRPr lang="zh-CN" altLang="en-US" dirty="0"/>
        </a:p>
      </dgm:t>
    </dgm:pt>
    <dgm:pt modelId="{804946BC-A75F-4782-B3E0-3CA896A6F8DD}" type="parTrans" cxnId="{25A09EE4-72A2-4EA6-B99E-18FE6BD6E78B}">
      <dgm:prSet/>
      <dgm:spPr/>
      <dgm:t>
        <a:bodyPr/>
        <a:lstStyle/>
        <a:p>
          <a:endParaRPr lang="zh-CN" altLang="en-US"/>
        </a:p>
      </dgm:t>
    </dgm:pt>
    <dgm:pt modelId="{C41350D9-816A-4A7C-B327-403F2CD397C6}" type="sibTrans" cxnId="{25A09EE4-72A2-4EA6-B99E-18FE6BD6E78B}">
      <dgm:prSet/>
      <dgm:spPr/>
      <dgm:t>
        <a:bodyPr/>
        <a:lstStyle/>
        <a:p>
          <a:endParaRPr lang="zh-CN" altLang="en-US"/>
        </a:p>
      </dgm:t>
    </dgm:pt>
    <dgm:pt modelId="{883724D4-CFC3-4769-B47F-43F7598234D3}" type="pres">
      <dgm:prSet presAssocID="{3CB2C29E-B5A1-45DB-AA81-58893CD5249B}" presName="Name0" presStyleCnt="0">
        <dgm:presLayoutVars>
          <dgm:dir/>
          <dgm:resizeHandles val="exact"/>
        </dgm:presLayoutVars>
      </dgm:prSet>
      <dgm:spPr/>
    </dgm:pt>
    <dgm:pt modelId="{90C12A1E-6166-4E39-9A5C-379FAA55B4C9}" type="pres">
      <dgm:prSet presAssocID="{3CB2C29E-B5A1-45DB-AA81-58893CD5249B}" presName="bkgdShp" presStyleLbl="alignAccFollowNode1" presStyleIdx="0" presStyleCnt="1"/>
      <dgm:spPr/>
    </dgm:pt>
    <dgm:pt modelId="{6F86474E-9B94-4CCD-87B8-88CDA5B88DE4}" type="pres">
      <dgm:prSet presAssocID="{3CB2C29E-B5A1-45DB-AA81-58893CD5249B}" presName="linComp" presStyleCnt="0"/>
      <dgm:spPr/>
    </dgm:pt>
    <dgm:pt modelId="{9414D945-68ED-4407-89D9-FF63E91896E3}" type="pres">
      <dgm:prSet presAssocID="{648F69F1-BED8-4F35-860E-66C18BBE5506}" presName="compNode" presStyleCnt="0"/>
      <dgm:spPr/>
    </dgm:pt>
    <dgm:pt modelId="{B2361106-6713-4EFD-8A61-477EE9FFEF64}" type="pres">
      <dgm:prSet presAssocID="{648F69F1-BED8-4F35-860E-66C18BBE55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D0809-667C-4A72-9184-E085A3656608}" type="pres">
      <dgm:prSet presAssocID="{648F69F1-BED8-4F35-860E-66C18BBE5506}" presName="invisiNode" presStyleLbl="node1" presStyleIdx="0" presStyleCnt="3"/>
      <dgm:spPr/>
    </dgm:pt>
    <dgm:pt modelId="{5994AD5C-DDC3-4AA8-A2C3-78B871D31C43}" type="pres">
      <dgm:prSet presAssocID="{648F69F1-BED8-4F35-860E-66C18BBE55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208DF4BE-5A87-4116-80FB-4FD839D55986}" type="pres">
      <dgm:prSet presAssocID="{A030C7DC-C15B-463D-8DBC-52896126178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2C334F-8685-4FEB-B28F-D9B313CA5488}" type="pres">
      <dgm:prSet presAssocID="{F19A7B86-3A35-4BF5-B2BA-FBEB99D88065}" presName="compNode" presStyleCnt="0"/>
      <dgm:spPr/>
    </dgm:pt>
    <dgm:pt modelId="{6D64A1CF-EB37-4674-A7CD-BF64290A79EF}" type="pres">
      <dgm:prSet presAssocID="{F19A7B86-3A35-4BF5-B2BA-FBEB99D880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9CFC22-C427-4DA8-8715-CD5609109944}" type="pres">
      <dgm:prSet presAssocID="{F19A7B86-3A35-4BF5-B2BA-FBEB99D88065}" presName="invisiNode" presStyleLbl="node1" presStyleIdx="1" presStyleCnt="3"/>
      <dgm:spPr/>
    </dgm:pt>
    <dgm:pt modelId="{7FA12AA6-2FCB-4175-B694-1E2F98181F5F}" type="pres">
      <dgm:prSet presAssocID="{F19A7B86-3A35-4BF5-B2BA-FBEB99D8806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39D6FA5-F752-4208-BA0C-1A4C17EB45FA}" type="pres">
      <dgm:prSet presAssocID="{D13A4FB3-23EF-43A5-94E7-26B636BD1D6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09B6E1-66BD-4A74-8736-8D286C9A385F}" type="pres">
      <dgm:prSet presAssocID="{16029716-859E-41AC-A979-92479F4A5DE8}" presName="compNode" presStyleCnt="0"/>
      <dgm:spPr/>
    </dgm:pt>
    <dgm:pt modelId="{E926CEFA-17C0-4AD7-A75C-5B291BDBB459}" type="pres">
      <dgm:prSet presAssocID="{16029716-859E-41AC-A979-92479F4A5DE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86806-31B2-4846-8665-0C90FA9A2B00}" type="pres">
      <dgm:prSet presAssocID="{16029716-859E-41AC-A979-92479F4A5DE8}" presName="invisiNode" presStyleLbl="node1" presStyleIdx="2" presStyleCnt="3"/>
      <dgm:spPr/>
    </dgm:pt>
    <dgm:pt modelId="{2F9B4A1E-3037-4A55-A7D3-3B6A0F2315B7}" type="pres">
      <dgm:prSet presAssocID="{16029716-859E-41AC-A979-92479F4A5DE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5A09EE4-72A2-4EA6-B99E-18FE6BD6E78B}" srcId="{3CB2C29E-B5A1-45DB-AA81-58893CD5249B}" destId="{16029716-859E-41AC-A979-92479F4A5DE8}" srcOrd="2" destOrd="0" parTransId="{804946BC-A75F-4782-B3E0-3CA896A6F8DD}" sibTransId="{C41350D9-816A-4A7C-B327-403F2CD397C6}"/>
    <dgm:cxn modelId="{3DA36361-1474-40F6-9773-3EC4066AB5E7}" type="presOf" srcId="{3CB2C29E-B5A1-45DB-AA81-58893CD5249B}" destId="{883724D4-CFC3-4769-B47F-43F7598234D3}" srcOrd="0" destOrd="0" presId="urn:microsoft.com/office/officeart/2005/8/layout/pList2#1"/>
    <dgm:cxn modelId="{EBD0B938-7015-4381-95E9-2023798EC138}" type="presOf" srcId="{F19A7B86-3A35-4BF5-B2BA-FBEB99D88065}" destId="{6D64A1CF-EB37-4674-A7CD-BF64290A79EF}" srcOrd="0" destOrd="0" presId="urn:microsoft.com/office/officeart/2005/8/layout/pList2#1"/>
    <dgm:cxn modelId="{E399BE35-B3F4-4A08-ADB9-820897DA65AA}" type="presOf" srcId="{16029716-859E-41AC-A979-92479F4A5DE8}" destId="{E926CEFA-17C0-4AD7-A75C-5B291BDBB459}" srcOrd="0" destOrd="0" presId="urn:microsoft.com/office/officeart/2005/8/layout/pList2#1"/>
    <dgm:cxn modelId="{B8A9827B-2048-452F-AD79-BE8BC9286E50}" srcId="{3CB2C29E-B5A1-45DB-AA81-58893CD5249B}" destId="{F19A7B86-3A35-4BF5-B2BA-FBEB99D88065}" srcOrd="1" destOrd="0" parTransId="{102E5174-9B2A-4D30-8C35-24E541895E1E}" sibTransId="{D13A4FB3-23EF-43A5-94E7-26B636BD1D6D}"/>
    <dgm:cxn modelId="{42BE162D-ED15-4DBD-84EA-295878B5FEC5}" type="presOf" srcId="{648F69F1-BED8-4F35-860E-66C18BBE5506}" destId="{B2361106-6713-4EFD-8A61-477EE9FFEF64}" srcOrd="0" destOrd="0" presId="urn:microsoft.com/office/officeart/2005/8/layout/pList2#1"/>
    <dgm:cxn modelId="{5CDE7949-C3B5-493E-BD41-D89086B09405}" type="presOf" srcId="{A030C7DC-C15B-463D-8DBC-528961261785}" destId="{208DF4BE-5A87-4116-80FB-4FD839D55986}" srcOrd="0" destOrd="0" presId="urn:microsoft.com/office/officeart/2005/8/layout/pList2#1"/>
    <dgm:cxn modelId="{74760707-2636-48FE-9165-3A52E4D4195E}" srcId="{3CB2C29E-B5A1-45DB-AA81-58893CD5249B}" destId="{648F69F1-BED8-4F35-860E-66C18BBE5506}" srcOrd="0" destOrd="0" parTransId="{9ABA42CA-541A-497F-BBF7-8C49ACBDA4BD}" sibTransId="{A030C7DC-C15B-463D-8DBC-528961261785}"/>
    <dgm:cxn modelId="{935D9AC5-87CA-439C-AF65-EA045D9B1099}" type="presOf" srcId="{D13A4FB3-23EF-43A5-94E7-26B636BD1D6D}" destId="{E39D6FA5-F752-4208-BA0C-1A4C17EB45FA}" srcOrd="0" destOrd="0" presId="urn:microsoft.com/office/officeart/2005/8/layout/pList2#1"/>
    <dgm:cxn modelId="{CFE2ABC1-88CA-4A04-B98C-A272C002E626}" type="presParOf" srcId="{883724D4-CFC3-4769-B47F-43F7598234D3}" destId="{90C12A1E-6166-4E39-9A5C-379FAA55B4C9}" srcOrd="0" destOrd="0" presId="urn:microsoft.com/office/officeart/2005/8/layout/pList2#1"/>
    <dgm:cxn modelId="{D231E3E7-0F82-44B3-9BAA-60B57183880B}" type="presParOf" srcId="{883724D4-CFC3-4769-B47F-43F7598234D3}" destId="{6F86474E-9B94-4CCD-87B8-88CDA5B88DE4}" srcOrd="1" destOrd="0" presId="urn:microsoft.com/office/officeart/2005/8/layout/pList2#1"/>
    <dgm:cxn modelId="{8FA3A92D-00D8-46B2-BEA4-5DCD5FDCBEB0}" type="presParOf" srcId="{6F86474E-9B94-4CCD-87B8-88CDA5B88DE4}" destId="{9414D945-68ED-4407-89D9-FF63E91896E3}" srcOrd="0" destOrd="0" presId="urn:microsoft.com/office/officeart/2005/8/layout/pList2#1"/>
    <dgm:cxn modelId="{7B4A265F-6FF6-4DE0-828B-08669136609E}" type="presParOf" srcId="{9414D945-68ED-4407-89D9-FF63E91896E3}" destId="{B2361106-6713-4EFD-8A61-477EE9FFEF64}" srcOrd="0" destOrd="0" presId="urn:microsoft.com/office/officeart/2005/8/layout/pList2#1"/>
    <dgm:cxn modelId="{6DDFAA44-83F3-4C0B-9BEA-9E48D1F37F82}" type="presParOf" srcId="{9414D945-68ED-4407-89D9-FF63E91896E3}" destId="{0BED0809-667C-4A72-9184-E085A3656608}" srcOrd="1" destOrd="0" presId="urn:microsoft.com/office/officeart/2005/8/layout/pList2#1"/>
    <dgm:cxn modelId="{1C5D78D0-556A-4F88-BCCA-E795F86B462D}" type="presParOf" srcId="{9414D945-68ED-4407-89D9-FF63E91896E3}" destId="{5994AD5C-DDC3-4AA8-A2C3-78B871D31C43}" srcOrd="2" destOrd="0" presId="urn:microsoft.com/office/officeart/2005/8/layout/pList2#1"/>
    <dgm:cxn modelId="{E1A94013-E60D-4EB0-AEE5-3AAC2EE05DAA}" type="presParOf" srcId="{6F86474E-9B94-4CCD-87B8-88CDA5B88DE4}" destId="{208DF4BE-5A87-4116-80FB-4FD839D55986}" srcOrd="1" destOrd="0" presId="urn:microsoft.com/office/officeart/2005/8/layout/pList2#1"/>
    <dgm:cxn modelId="{6A7C58AE-5F2F-4D0B-B2AC-7A531DA65FF6}" type="presParOf" srcId="{6F86474E-9B94-4CCD-87B8-88CDA5B88DE4}" destId="{F12C334F-8685-4FEB-B28F-D9B313CA5488}" srcOrd="2" destOrd="0" presId="urn:microsoft.com/office/officeart/2005/8/layout/pList2#1"/>
    <dgm:cxn modelId="{3C874281-B88C-4A4B-800D-1D804A17B743}" type="presParOf" srcId="{F12C334F-8685-4FEB-B28F-D9B313CA5488}" destId="{6D64A1CF-EB37-4674-A7CD-BF64290A79EF}" srcOrd="0" destOrd="0" presId="urn:microsoft.com/office/officeart/2005/8/layout/pList2#1"/>
    <dgm:cxn modelId="{513C8C5B-B5FE-4C9E-A96A-DA35E2D9A5F2}" type="presParOf" srcId="{F12C334F-8685-4FEB-B28F-D9B313CA5488}" destId="{189CFC22-C427-4DA8-8715-CD5609109944}" srcOrd="1" destOrd="0" presId="urn:microsoft.com/office/officeart/2005/8/layout/pList2#1"/>
    <dgm:cxn modelId="{005B6E19-66DE-472C-9D12-2D282D1366CB}" type="presParOf" srcId="{F12C334F-8685-4FEB-B28F-D9B313CA5488}" destId="{7FA12AA6-2FCB-4175-B694-1E2F98181F5F}" srcOrd="2" destOrd="0" presId="urn:microsoft.com/office/officeart/2005/8/layout/pList2#1"/>
    <dgm:cxn modelId="{01196743-CAE7-457A-B257-E3B9B2E7C217}" type="presParOf" srcId="{6F86474E-9B94-4CCD-87B8-88CDA5B88DE4}" destId="{E39D6FA5-F752-4208-BA0C-1A4C17EB45FA}" srcOrd="3" destOrd="0" presId="urn:microsoft.com/office/officeart/2005/8/layout/pList2#1"/>
    <dgm:cxn modelId="{6FEA4068-326D-4849-804E-CE54B5FEC02C}" type="presParOf" srcId="{6F86474E-9B94-4CCD-87B8-88CDA5B88DE4}" destId="{7E09B6E1-66BD-4A74-8736-8D286C9A385F}" srcOrd="4" destOrd="0" presId="urn:microsoft.com/office/officeart/2005/8/layout/pList2#1"/>
    <dgm:cxn modelId="{68C43E0E-DE23-4172-B7B6-CEEC5707535B}" type="presParOf" srcId="{7E09B6E1-66BD-4A74-8736-8D286C9A385F}" destId="{E926CEFA-17C0-4AD7-A75C-5B291BDBB459}" srcOrd="0" destOrd="0" presId="urn:microsoft.com/office/officeart/2005/8/layout/pList2#1"/>
    <dgm:cxn modelId="{D583F49F-9F48-4E66-B5EC-D745C0CF18AC}" type="presParOf" srcId="{7E09B6E1-66BD-4A74-8736-8D286C9A385F}" destId="{2F686806-31B2-4846-8665-0C90FA9A2B00}" srcOrd="1" destOrd="0" presId="urn:microsoft.com/office/officeart/2005/8/layout/pList2#1"/>
    <dgm:cxn modelId="{2FFA7453-6396-49D7-B6D8-6569D0B5E9A4}" type="presParOf" srcId="{7E09B6E1-66BD-4A74-8736-8D286C9A385F}" destId="{2F9B4A1E-3037-4A55-A7D3-3B6A0F2315B7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12A1E-6166-4E39-9A5C-379FAA55B4C9}">
      <dsp:nvSpPr>
        <dsp:cNvPr id="0" name=""/>
        <dsp:cNvSpPr/>
      </dsp:nvSpPr>
      <dsp:spPr>
        <a:xfrm>
          <a:off x="0" y="0"/>
          <a:ext cx="6096000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4AD5C-DDC3-4AA8-A2C3-78B871D31C43}">
      <dsp:nvSpPr>
        <dsp:cNvPr id="0" name=""/>
        <dsp:cNvSpPr/>
      </dsp:nvSpPr>
      <dsp:spPr>
        <a:xfrm>
          <a:off x="182879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61106-6713-4EFD-8A61-477EE9FFEF64}">
      <dsp:nvSpPr>
        <dsp:cNvPr id="0" name=""/>
        <dsp:cNvSpPr/>
      </dsp:nvSpPr>
      <dsp:spPr>
        <a:xfrm rot="10800000">
          <a:off x="182879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NFS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Service</a:t>
          </a:r>
          <a:endParaRPr lang="zh-CN" altLang="en-US" sz="3200" kern="1200" dirty="0"/>
        </a:p>
      </dsp:txBody>
      <dsp:txXfrm rot="10800000">
        <a:off x="237949" y="1828799"/>
        <a:ext cx="1680560" cy="2180130"/>
      </dsp:txXfrm>
    </dsp:sp>
    <dsp:sp modelId="{7FA12AA6-2FCB-4175-B694-1E2F98181F5F}">
      <dsp:nvSpPr>
        <dsp:cNvPr id="0" name=""/>
        <dsp:cNvSpPr/>
      </dsp:nvSpPr>
      <dsp:spPr>
        <a:xfrm>
          <a:off x="215265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4A1CF-EB37-4674-A7CD-BF64290A79EF}">
      <dsp:nvSpPr>
        <dsp:cNvPr id="0" name=""/>
        <dsp:cNvSpPr/>
      </dsp:nvSpPr>
      <dsp:spPr>
        <a:xfrm rot="10800000">
          <a:off x="215265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NFS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Service</a:t>
          </a:r>
          <a:endParaRPr lang="zh-CN" altLang="en-US" sz="3200" kern="1200" dirty="0"/>
        </a:p>
      </dsp:txBody>
      <dsp:txXfrm rot="10800000">
        <a:off x="2207720" y="1828799"/>
        <a:ext cx="1680560" cy="2180130"/>
      </dsp:txXfrm>
    </dsp:sp>
    <dsp:sp modelId="{2F9B4A1E-3037-4A55-A7D3-3B6A0F2315B7}">
      <dsp:nvSpPr>
        <dsp:cNvPr id="0" name=""/>
        <dsp:cNvSpPr/>
      </dsp:nvSpPr>
      <dsp:spPr>
        <a:xfrm>
          <a:off x="4122420" y="243840"/>
          <a:ext cx="1790700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CEFA-17C0-4AD7-A75C-5B291BDBB459}">
      <dsp:nvSpPr>
        <dsp:cNvPr id="0" name=""/>
        <dsp:cNvSpPr/>
      </dsp:nvSpPr>
      <dsp:spPr>
        <a:xfrm rot="10800000">
          <a:off x="412242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NFS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Service</a:t>
          </a:r>
          <a:endParaRPr lang="zh-CN" altLang="en-US" sz="3200" kern="1200" dirty="0"/>
        </a:p>
      </dsp:txBody>
      <dsp:txXfrm rot="10800000">
        <a:off x="4177490" y="1828799"/>
        <a:ext cx="1680560" cy="218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FA49-3DEC-AB42-958B-C3DD7BFC12FB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24905-09B8-C545-8EA3-AADC9AB05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Virtual IP is taken over by the secondary load balancer. There was a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seconds interval between the transfer.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9FF56-3957-F249-8847-20286670A1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Virtual IP is taken over by the secondary load balancer. There was a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seconds interval between the transfer.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Virtual IP is taken over by the secondary load balancer. There was a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seconds interval between the transfer.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9FF56-3957-F249-8847-20286670A1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CLOUD COMPUTING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3733800"/>
            <a:ext cx="25146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TEAM MEMBERS: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Changzheng Ma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Yang Liu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Kexuan Ma(Jessie)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Karthik Mannava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solution is to have multiple servers run the application.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distribution of traffic between the servers is handled by load balancer  (which is another server)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for some reasons one of the servers is down (for maintenance) , the load balancer redirects traffic the other available instances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Content Placeholder 6" descr="Two-Arm_with_NA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505200"/>
            <a:ext cx="89916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/>
              <a:t>Improvement on the Solution</a:t>
            </a:r>
            <a:endParaRPr lang="en-US" dirty="0"/>
          </a:p>
        </p:txBody>
      </p:sp>
      <p:pic>
        <p:nvPicPr>
          <p:cNvPr id="4" name="Content Placeholder 3" descr="ha-diagram-animate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4343400"/>
          </a:xfrm>
        </p:spPr>
      </p:pic>
      <p:sp>
        <p:nvSpPr>
          <p:cNvPr id="5" name="TextBox 4"/>
          <p:cNvSpPr txBox="1"/>
          <p:nvPr/>
        </p:nvSpPr>
        <p:spPr>
          <a:xfrm>
            <a:off x="0" y="1524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for some reason the load balancer distributing the traffic is down (example : maintenance). We have a back up load balancer to keep our application service running without any downtime.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it works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Building application to generate a random valid </a:t>
            </a:r>
            <a:r>
              <a:rPr lang="en-US" dirty="0"/>
              <a:t>S</a:t>
            </a:r>
            <a:r>
              <a:rPr lang="en-US" dirty="0" smtClean="0"/>
              <a:t>udoku result (coding in PHP).</a:t>
            </a:r>
          </a:p>
          <a:p>
            <a:endParaRPr lang="en-US" dirty="0" smtClean="0"/>
          </a:p>
          <a:p>
            <a:r>
              <a:rPr lang="en-US" dirty="0" smtClean="0"/>
              <a:t>Saving the </a:t>
            </a:r>
            <a:r>
              <a:rPr lang="en-US" dirty="0"/>
              <a:t>S</a:t>
            </a:r>
            <a:r>
              <a:rPr lang="en-US" dirty="0" smtClean="0"/>
              <a:t>udoku result to a text file (using </a:t>
            </a:r>
            <a:r>
              <a:rPr lang="en-US" dirty="0" err="1" smtClean="0"/>
              <a:t>fopen</a:t>
            </a:r>
            <a:r>
              <a:rPr lang="en-US" dirty="0" smtClean="0"/>
              <a:t>() and </a:t>
            </a:r>
            <a:r>
              <a:rPr lang="en-US" dirty="0" err="1" smtClean="0"/>
              <a:t>fwrite</a:t>
            </a:r>
            <a:r>
              <a:rPr lang="en-US" dirty="0" smtClean="0"/>
              <a:t>() functions).</a:t>
            </a:r>
          </a:p>
          <a:p>
            <a:endParaRPr lang="en-US" dirty="0" smtClean="0"/>
          </a:p>
          <a:p>
            <a:r>
              <a:rPr lang="en-US" dirty="0" smtClean="0"/>
              <a:t>Uploading the file to the file system (using mount command).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4473678" cy="2667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95600"/>
            <a:ext cx="3263900" cy="309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981200"/>
            <a:ext cx="31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connect to load balancer..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1107" y="1981200"/>
            <a:ext cx="38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access sudoku.php.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/>
              <a:t>Sudoku Library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8429317" cy="29718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832959"/>
            <a:ext cx="2133600" cy="2025041"/>
          </a:xfrm>
        </p:spPr>
      </p:pic>
      <p:sp>
        <p:nvSpPr>
          <p:cNvPr id="8" name="TextBox 7"/>
          <p:cNvSpPr txBox="1"/>
          <p:nvPr/>
        </p:nvSpPr>
        <p:spPr>
          <a:xfrm>
            <a:off x="2667000" y="5029200"/>
            <a:ext cx="392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how we store the Sudoku answers..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24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content of Sudoku answer as the file name to avoid duplicates.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Capacity Testing Procedure: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 used to test the capacity of the system: JMeter</a:t>
            </a:r>
          </a:p>
          <a:p>
            <a:r>
              <a:rPr lang="en-US" dirty="0" smtClean="0"/>
              <a:t>Connecting JMeter to the Virtual IP of Load Balancer and add “/appname”.</a:t>
            </a:r>
          </a:p>
          <a:p>
            <a:r>
              <a:rPr lang="en-US" dirty="0" smtClean="0"/>
              <a:t>We will monitoring the usage data of each server and increasing the threads in JMeter until each server reaches 100% CPU usage.</a:t>
            </a:r>
          </a:p>
          <a:p>
            <a:r>
              <a:rPr lang="en-US" dirty="0" smtClean="0"/>
              <a:t>Record the throughput data in JMeter.</a:t>
            </a:r>
          </a:p>
          <a:p>
            <a:r>
              <a:rPr lang="en-US" dirty="0" smtClean="0"/>
              <a:t>Record the usage information of all the servers.</a:t>
            </a:r>
          </a:p>
        </p:txBody>
      </p:sp>
    </p:spTree>
    <p:extLst>
      <p:ext uri="{BB962C8B-B14F-4D97-AF65-F5344CB8AC3E}">
        <p14:creationId xmlns:p14="http://schemas.microsoft.com/office/powerpoint/2010/main" val="2080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Results of Capacity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0" y="2362200"/>
          <a:ext cx="9144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USAGE</a:t>
                      </a:r>
                      <a:r>
                        <a:rPr lang="en-US" baseline="0" dirty="0" smtClean="0"/>
                        <a:t> OF EACH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4.5 per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9.0 per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0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for Failure Tolerance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used – sudoku.php</a:t>
            </a:r>
          </a:p>
          <a:p>
            <a:r>
              <a:rPr lang="en-US" dirty="0" smtClean="0"/>
              <a:t>We have three servers running the application and one load balancer</a:t>
            </a:r>
          </a:p>
          <a:p>
            <a:r>
              <a:rPr lang="en-US" dirty="0" smtClean="0"/>
              <a:t>Running JMeter to access the application continuously</a:t>
            </a:r>
          </a:p>
          <a:p>
            <a:r>
              <a:rPr lang="en-US" dirty="0" smtClean="0"/>
              <a:t>Stop one server.</a:t>
            </a:r>
          </a:p>
          <a:p>
            <a:r>
              <a:rPr lang="en-US" dirty="0" smtClean="0"/>
              <a:t>Search the access.log files of each server to see the connections.</a:t>
            </a:r>
          </a:p>
          <a:p>
            <a:r>
              <a:rPr lang="en-US" dirty="0" smtClean="0"/>
              <a:t>URL </a:t>
            </a:r>
            <a:r>
              <a:rPr lang="en-US" dirty="0"/>
              <a:t>of Data: </a:t>
            </a:r>
            <a:r>
              <a:rPr lang="en-US" sz="2200" dirty="0" smtClean="0">
                <a:solidFill>
                  <a:srgbClr val="FFC000"/>
                </a:solidFill>
              </a:rPr>
              <a:t>https</a:t>
            </a:r>
            <a:r>
              <a:rPr lang="en-US" sz="2200" dirty="0">
                <a:solidFill>
                  <a:srgbClr val="FFC000"/>
                </a:solidFill>
              </a:rPr>
              <a:t>://</a:t>
            </a:r>
            <a:r>
              <a:rPr lang="en-US" sz="2200" dirty="0" smtClean="0">
                <a:solidFill>
                  <a:srgbClr val="FFC000"/>
                </a:solidFill>
              </a:rPr>
              <a:t>github.com/mchzh/CSYE6225-Project-Sudoku/tree/master/log</a:t>
            </a:r>
          </a:p>
        </p:txBody>
      </p:sp>
    </p:spTree>
    <p:extLst>
      <p:ext uri="{BB962C8B-B14F-4D97-AF65-F5344CB8AC3E}">
        <p14:creationId xmlns:p14="http://schemas.microsoft.com/office/powerpoint/2010/main" val="1885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Results of Failure Tolerance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stopping one of the servers, the number of connections on an average for each server per second was calculated to be </a:t>
            </a:r>
            <a:r>
              <a:rPr lang="en-US" sz="2400" dirty="0"/>
              <a:t>4</a:t>
            </a:r>
            <a:r>
              <a:rPr lang="en-US" sz="2400" dirty="0" smtClean="0"/>
              <a:t>.6 connections per second.</a:t>
            </a:r>
          </a:p>
          <a:p>
            <a:r>
              <a:rPr lang="en-US" sz="2400" dirty="0" smtClean="0"/>
              <a:t>While we are stopping </a:t>
            </a:r>
            <a:r>
              <a:rPr lang="en-US" sz="2400" dirty="0"/>
              <a:t>one </a:t>
            </a:r>
            <a:r>
              <a:rPr lang="en-US" sz="2400" dirty="0" smtClean="0"/>
              <a:t>of the servers, the total number of connections </a:t>
            </a:r>
            <a:r>
              <a:rPr lang="en-US" sz="2400" dirty="0"/>
              <a:t>to the other two servers is about </a:t>
            </a:r>
            <a:r>
              <a:rPr lang="en-US" sz="2400" dirty="0" smtClean="0"/>
              <a:t>5.4 connections per </a:t>
            </a:r>
            <a:r>
              <a:rPr lang="en-US" sz="2400" dirty="0"/>
              <a:t>second and the </a:t>
            </a:r>
            <a:r>
              <a:rPr lang="en-US" sz="2400" dirty="0" smtClean="0"/>
              <a:t>instance that is being stopped has no connections. (This indicates that the load balancer starts redirecting the traffic to the available servers)</a:t>
            </a:r>
          </a:p>
          <a:p>
            <a:r>
              <a:rPr lang="en-US" sz="2400" dirty="0" smtClean="0"/>
              <a:t>The number of connections on an average is 4.6 connections per </a:t>
            </a:r>
            <a:r>
              <a:rPr lang="en-US" sz="2400" dirty="0"/>
              <a:t>second </a:t>
            </a:r>
            <a:r>
              <a:rPr lang="en-US" sz="2400" dirty="0" smtClean="0"/>
              <a:t>after the server has been restarted.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0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Graph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" y="1828800"/>
            <a:ext cx="7692651" cy="4281327"/>
          </a:xfrm>
        </p:spPr>
      </p:pic>
    </p:spTree>
    <p:extLst>
      <p:ext uri="{BB962C8B-B14F-4D97-AF65-F5344CB8AC3E}">
        <p14:creationId xmlns:p14="http://schemas.microsoft.com/office/powerpoint/2010/main" val="1981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Table of Content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 and Sources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point and Problem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 and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Capacity Tendency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Cost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Optimization Consider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Backup Load Balancer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JMeter</a:t>
            </a:r>
            <a:r>
              <a:rPr lang="en-US" dirty="0" smtClean="0"/>
              <a:t> to access the application continuously</a:t>
            </a:r>
          </a:p>
          <a:p>
            <a:r>
              <a:rPr lang="en-US" dirty="0" smtClean="0"/>
              <a:t>Shutdown the primary load balancer. (we just want to show if one day our load balancer doesn’t work, whether the whole system will recover itself automatic)]</a:t>
            </a:r>
          </a:p>
          <a:p>
            <a:r>
              <a:rPr lang="en-US" dirty="0" smtClean="0"/>
              <a:t>Just after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seconds, whole system works again!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8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/>
              <a:t>Graph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52" y="1828800"/>
            <a:ext cx="6919392" cy="4158996"/>
          </a:xfrm>
        </p:spPr>
      </p:pic>
      <p:sp>
        <p:nvSpPr>
          <p:cNvPr id="5" name="Oval 4"/>
          <p:cNvSpPr/>
          <p:nvPr/>
        </p:nvSpPr>
        <p:spPr>
          <a:xfrm>
            <a:off x="5638800" y="2460498"/>
            <a:ext cx="20574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Unified File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Several Linux native file systems are currently in widespread use, including ext2, ext3, </a:t>
            </a:r>
            <a:r>
              <a:rPr lang="en-US" dirty="0" err="1" smtClean="0"/>
              <a:t>ReiserFS</a:t>
            </a:r>
            <a:r>
              <a:rPr lang="en-US" dirty="0" smtClean="0"/>
              <a:t>, JFS and XFS. Additional native file systems are in various stages of development.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Independent model use connect variety client include web service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Apache2 mount share directory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File </a:t>
            </a:r>
            <a:r>
              <a:rPr lang="en-US" altLang="zh-CN" dirty="0" smtClean="0"/>
              <a:t>Service-Model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Client-Server model: different instances can share a file system</a:t>
            </a:r>
          </a:p>
          <a:p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7576622"/>
              </p:ext>
            </p:extLst>
          </p:nvPr>
        </p:nvGraphicFramePr>
        <p:xfrm>
          <a:off x="15240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altLang="zh-CN" dirty="0" smtClean="0"/>
              <a:t>File </a:t>
            </a:r>
            <a:r>
              <a:rPr lang="en-US" altLang="zh-CN" dirty="0" smtClean="0"/>
              <a:t>Service-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  <a:r>
              <a:rPr lang="en-US" altLang="zh-CN" dirty="0" smtClean="0"/>
              <a:t>install and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Server: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-kernel-server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Client: </a:t>
            </a:r>
            <a:r>
              <a:rPr lang="en-US" dirty="0" err="1" smtClean="0"/>
              <a:t>nfs</a:t>
            </a:r>
            <a:r>
              <a:rPr lang="en-US" dirty="0" smtClean="0"/>
              <a:t>-common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Settings: </a:t>
            </a:r>
            <a:r>
              <a:rPr lang="en-US" dirty="0" smtClean="0"/>
              <a:t>/etc/exports, /etc/</a:t>
            </a:r>
            <a:r>
              <a:rPr lang="en-US" dirty="0" err="1" smtClean="0"/>
              <a:t>fstab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Server control what client privilege can visit which disk or volume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Capacity Tendency</a:t>
            </a:r>
          </a:p>
        </p:txBody>
      </p:sp>
    </p:spTree>
    <p:extLst>
      <p:ext uri="{BB962C8B-B14F-4D97-AF65-F5344CB8AC3E}">
        <p14:creationId xmlns:p14="http://schemas.microsoft.com/office/powerpoint/2010/main" val="227636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" y="1524000"/>
            <a:ext cx="89154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Easy extension (only add instance)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Business </a:t>
            </a:r>
            <a:r>
              <a:rPr lang="en-US" sz="2000" dirty="0"/>
              <a:t>no </a:t>
            </a:r>
            <a:r>
              <a:rPr lang="en-US" sz="2000" dirty="0" smtClean="0"/>
              <a:t>interrupted (new instance do not influence old one)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Overall deployment (the whole group architecture adding)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Backward compatibility (new function can replace step by step)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Safety (http and https </a:t>
            </a:r>
            <a:r>
              <a:rPr lang="en-US" sz="2000" dirty="0" err="1" smtClean="0"/>
              <a:t>seperately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Interface clear (model independently each other)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	Scalability (new service easy adding such as DB)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User Curve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8915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number of users will increase with the time because our platform spread to many domain including market, school, IT company and government etc. The development will experience three stages: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1. Early days, about 100 to 500 test users;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2. Mid-term times, users number will turn 3 to 5 times and reach under 50000.      Meantime, in this stage users number will keep a stability level because our platform   must add function and adjust some deployment;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3. Late stage, we will spurt development with the complete of this platform.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550855"/>
              </p:ext>
            </p:extLst>
          </p:nvPr>
        </p:nvGraphicFramePr>
        <p:xfrm>
          <a:off x="2133600" y="3962400"/>
          <a:ext cx="4572000" cy="304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361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891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Http request estimation: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1. </a:t>
            </a:r>
            <a:r>
              <a:rPr lang="en-US" sz="2000" dirty="0"/>
              <a:t>E</a:t>
            </a:r>
            <a:r>
              <a:rPr lang="en-US" sz="2000" dirty="0" smtClean="0"/>
              <a:t>very user average 30 requests per hour;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2. Every user average use 4 hours per day;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3. </a:t>
            </a:r>
            <a:r>
              <a:rPr lang="en-US" sz="2000" dirty="0" smtClean="0"/>
              <a:t>Max user amount is 200,000 per day in this year;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So a day max requests is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30 * 4 * 200,000 = 24,000,000</a:t>
            </a:r>
            <a:r>
              <a:rPr lang="en-US" sz="2000" dirty="0"/>
              <a:t> </a:t>
            </a:r>
            <a:r>
              <a:rPr lang="en-US" sz="2000" dirty="0" smtClean="0"/>
              <a:t>requests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4. Max user amount in a second is 30,000 online at the same time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max concurrency number also 30,000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5. Estimate every data to change two times than </a:t>
            </a:r>
            <a:r>
              <a:rPr lang="en-US" sz="2000" dirty="0" smtClean="0"/>
              <a:t>the pre year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836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Cost Selection</a:t>
            </a:r>
          </a:p>
        </p:txBody>
      </p:sp>
    </p:spTree>
    <p:extLst>
      <p:ext uri="{BB962C8B-B14F-4D97-AF65-F5344CB8AC3E}">
        <p14:creationId xmlns:p14="http://schemas.microsoft.com/office/powerpoint/2010/main" val="5580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Requirements and Sources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9972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Cost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From peak value and average value to calculate: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1. LB must accommodate peak http request(30,000)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Every group LB can deal 10,000 requests, so we need 3 group LB;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2. Apache2 application must accommodate the whole http request(24,000,000)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Below LB an application cluster can deal 8,000,000 requests, so we still 3 application cluster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3. </a:t>
            </a:r>
            <a:r>
              <a:rPr lang="en-US" sz="2000" dirty="0" smtClean="0"/>
              <a:t>Every LB and application cluster need a file server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4. Every file server can maximum mount 40 volumes.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So the device amount is: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3*2 = 6 LB instances(HA)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3*3 = 9 Application instances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3 File instances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64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According 3 different model characteristic, </a:t>
            </a:r>
            <a:r>
              <a:rPr lang="en-US" sz="2000" dirty="0" smtClean="0"/>
              <a:t>select </a:t>
            </a:r>
            <a:r>
              <a:rPr lang="en-US" sz="2000" dirty="0" smtClean="0"/>
              <a:t>3 device type with different configuration.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dirty="0" smtClean="0"/>
              <a:t>LB: </a:t>
            </a:r>
            <a:r>
              <a:rPr lang="en-US" dirty="0" smtClean="0"/>
              <a:t>m4.large (High CPU and Memory, no disk)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	Application: </a:t>
            </a:r>
            <a:r>
              <a:rPr lang="en-US" dirty="0" smtClean="0"/>
              <a:t>m3.xlarge(High CPU and Memory, some SSD)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	</a:t>
            </a:r>
            <a:r>
              <a:rPr lang="en-US" dirty="0" smtClean="0"/>
              <a:t>File Server: </a:t>
            </a:r>
            <a:r>
              <a:rPr lang="en-US" dirty="0" smtClean="0"/>
              <a:t>c3.large(Low CPU and Memory, High SSD)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927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Optimization Consider</a:t>
            </a:r>
          </a:p>
        </p:txBody>
      </p:sp>
    </p:spTree>
    <p:extLst>
      <p:ext uri="{BB962C8B-B14F-4D97-AF65-F5344CB8AC3E}">
        <p14:creationId xmlns:p14="http://schemas.microsoft.com/office/powerpoint/2010/main" val="223692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8915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Several strategy: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1. Put HA mechanism into File system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2. Use domain name instead of IP address for every model like unified file service;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3. </a:t>
            </a:r>
            <a:r>
              <a:rPr lang="en-US" sz="2000" dirty="0" smtClean="0"/>
              <a:t>Add batch model and database model to support user behavior analysis;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4. In application instances cluster apply manage node and compute node in order to </a:t>
            </a:r>
            <a:r>
              <a:rPr lang="en-US" sz="2000" dirty="0" smtClean="0"/>
              <a:t>implement Resilience;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5. Build CDN to balance and distribute our network requests.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NOTE: All these measure help our system </a:t>
            </a:r>
            <a:r>
              <a:rPr lang="en-US" sz="2000" dirty="0" err="1" smtClean="0"/>
              <a:t>fullfill</a:t>
            </a:r>
            <a:r>
              <a:rPr lang="en-US" sz="2000" dirty="0" smtClean="0"/>
              <a:t> </a:t>
            </a:r>
            <a:r>
              <a:rPr lang="en-US" sz="2000" dirty="0"/>
              <a:t>Loose coupling </a:t>
            </a:r>
            <a:r>
              <a:rPr lang="en-US" sz="2000" dirty="0"/>
              <a:t>High </a:t>
            </a:r>
            <a:r>
              <a:rPr lang="en-US" sz="2000" dirty="0" smtClean="0"/>
              <a:t>cohesion.</a:t>
            </a:r>
            <a:endParaRPr lang="en-US" sz="2000" dirty="0"/>
          </a:p>
          <a:p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95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0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1.Github resource URL:</a:t>
            </a:r>
            <a:endParaRPr lang="en-US" sz="2000" dirty="0"/>
          </a:p>
          <a:p>
            <a:r>
              <a:rPr lang="en-US" sz="2000" dirty="0" smtClean="0"/>
              <a:t>	https</a:t>
            </a:r>
            <a:r>
              <a:rPr lang="en-US" sz="2000" dirty="0"/>
              <a:t>://github.com/mchzh/CSYE6225-Project-Sudoku</a:t>
            </a:r>
          </a:p>
          <a:p>
            <a:endParaRPr lang="en-US" sz="2000" dirty="0"/>
          </a:p>
          <a:p>
            <a:r>
              <a:rPr lang="en-US" dirty="0" smtClean="0"/>
              <a:t>2.FAQ:</a:t>
            </a:r>
          </a:p>
          <a:p>
            <a:r>
              <a:rPr lang="en-US" dirty="0"/>
              <a:t> </a:t>
            </a:r>
            <a:r>
              <a:rPr lang="en-US" dirty="0" smtClean="0"/>
              <a:t>  LB </a:t>
            </a:r>
            <a:r>
              <a:rPr lang="en-US" dirty="0"/>
              <a:t>HA monitor backup display "Network unreachable" when shutdown the primary LB.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After </a:t>
            </a:r>
            <a:r>
              <a:rPr lang="en-US" dirty="0"/>
              <a:t>mount the NFS server share directory in client, it can read the file of file server but not update and add file.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Run </a:t>
            </a:r>
            <a:r>
              <a:rPr lang="en-US" dirty="0" err="1"/>
              <a:t>nginx</a:t>
            </a:r>
            <a:r>
              <a:rPr lang="en-US" dirty="0"/>
              <a:t> load balancer setup automatically when the instance </a:t>
            </a:r>
            <a:r>
              <a:rPr lang="en-US" dirty="0" smtClean="0"/>
              <a:t>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63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provide the client with the necessary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Achieve High-Availability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0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User requirement: </a:t>
            </a:r>
          </a:p>
          <a:p>
            <a:pPr>
              <a:buNone/>
            </a:pPr>
            <a:r>
              <a:rPr lang="en-US" sz="2400" dirty="0" smtClean="0"/>
              <a:t>Gaming services which include book games like Sudoku, snakes and ladders, connect the dots and online gaming 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Who are the users:</a:t>
            </a:r>
          </a:p>
          <a:p>
            <a:pPr>
              <a:buNone/>
            </a:pPr>
            <a:r>
              <a:rPr lang="en-US" sz="2400" dirty="0" smtClean="0"/>
              <a:t>Magazines</a:t>
            </a:r>
          </a:p>
          <a:p>
            <a:pPr>
              <a:buNone/>
            </a:pPr>
            <a:r>
              <a:rPr lang="en-US" sz="2400" dirty="0" smtClean="0"/>
              <a:t>Schools</a:t>
            </a:r>
          </a:p>
          <a:p>
            <a:pPr>
              <a:buNone/>
            </a:pPr>
            <a:r>
              <a:rPr lang="en-US" sz="2400" dirty="0" smtClean="0"/>
              <a:t>Companies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Function point and Problem</a:t>
            </a:r>
          </a:p>
        </p:txBody>
      </p:sp>
    </p:spTree>
    <p:extLst>
      <p:ext uri="{BB962C8B-B14F-4D97-AF65-F5344CB8AC3E}">
        <p14:creationId xmlns:p14="http://schemas.microsoft.com/office/powerpoint/2010/main" val="369036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Application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Sudoku application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provide the users with the Sudoku solution</a:t>
            </a:r>
          </a:p>
          <a:p>
            <a:endParaRPr lang="en-US" sz="2400" dirty="0"/>
          </a:p>
        </p:txBody>
      </p:sp>
      <p:pic>
        <p:nvPicPr>
          <p:cNvPr id="6" name="Picture 5" descr="Sudok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590800"/>
            <a:ext cx="4390476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Lack of computing resources when the numbers of users accessing the application are increased</a:t>
            </a:r>
          </a:p>
          <a:p>
            <a:r>
              <a:rPr lang="en-US" dirty="0" smtClean="0"/>
              <a:t>High response time when users accessing the application are increased</a:t>
            </a:r>
          </a:p>
          <a:p>
            <a:r>
              <a:rPr lang="en-US" dirty="0" smtClean="0"/>
              <a:t>Hardware fault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990600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90800"/>
            <a:ext cx="81534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Solution and Architecture</a:t>
            </a:r>
          </a:p>
          <a:p>
            <a:pPr marL="0" indent="0" algn="ctr">
              <a:buNone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93215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1233</Words>
  <Application>Microsoft Office PowerPoint</Application>
  <PresentationFormat>全屏显示(4:3)</PresentationFormat>
  <Paragraphs>208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STFangsong</vt:lpstr>
      <vt:lpstr>Arial</vt:lpstr>
      <vt:lpstr>Calibri</vt:lpstr>
      <vt:lpstr>Tw Cen MT</vt:lpstr>
      <vt:lpstr>Wingdings</vt:lpstr>
      <vt:lpstr>Wingdings 2</vt:lpstr>
      <vt:lpstr>Median</vt:lpstr>
      <vt:lpstr>CLOUD COMPUTING PROJECT</vt:lpstr>
      <vt:lpstr>Table of Content </vt:lpstr>
      <vt:lpstr> </vt:lpstr>
      <vt:lpstr>OBJECTIVE </vt:lpstr>
      <vt:lpstr>USERS</vt:lpstr>
      <vt:lpstr> </vt:lpstr>
      <vt:lpstr>Application </vt:lpstr>
      <vt:lpstr>Problems </vt:lpstr>
      <vt:lpstr> </vt:lpstr>
      <vt:lpstr>Solution</vt:lpstr>
      <vt:lpstr>Improvement on the Solution</vt:lpstr>
      <vt:lpstr>Sudoku Library</vt:lpstr>
      <vt:lpstr>Sudoku Library</vt:lpstr>
      <vt:lpstr>Sudoku Library</vt:lpstr>
      <vt:lpstr>Capacity Testing Procedure:</vt:lpstr>
      <vt:lpstr>Results of Capacity Testing</vt:lpstr>
      <vt:lpstr>Procedure for Failure Tolerance Test</vt:lpstr>
      <vt:lpstr>Results of Failure Tolerance Test</vt:lpstr>
      <vt:lpstr>Graph Result</vt:lpstr>
      <vt:lpstr>Backup Load Balancer Test</vt:lpstr>
      <vt:lpstr>Graph Result</vt:lpstr>
      <vt:lpstr>Unified File Service</vt:lpstr>
      <vt:lpstr>File Service-Model</vt:lpstr>
      <vt:lpstr>File Service-Nfs install and use</vt:lpstr>
      <vt:lpstr> </vt:lpstr>
      <vt:lpstr>Capacity planning</vt:lpstr>
      <vt:lpstr>User Curve</vt:lpstr>
      <vt:lpstr>Http Request</vt:lpstr>
      <vt:lpstr> </vt:lpstr>
      <vt:lpstr>Cost Calculation</vt:lpstr>
      <vt:lpstr>Selection</vt:lpstr>
      <vt:lpstr> </vt:lpstr>
      <vt:lpstr>Improvement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PROJECT</dc:title>
  <dc:creator>karthik mannava</dc:creator>
  <cp:lastModifiedBy>mchzh</cp:lastModifiedBy>
  <cp:revision>168</cp:revision>
  <dcterms:created xsi:type="dcterms:W3CDTF">2006-08-16T00:00:00Z</dcterms:created>
  <dcterms:modified xsi:type="dcterms:W3CDTF">2016-04-28T02:54:23Z</dcterms:modified>
</cp:coreProperties>
</file>