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98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8905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GnUuDR0sY32y70k5-e_7ftMLn_GMmin8/view?usp=drive_link"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dirty="0">
                <a:solidFill>
                  <a:schemeClr val="lt1"/>
                </a:solidFill>
              </a:rPr>
              <a:t>Analysis of Annual Payment Type Usage</a:t>
            </a:r>
            <a:endParaRPr sz="2220" b="1" dirty="0">
              <a:solidFill>
                <a:schemeClr val="lt1"/>
              </a:solidFill>
            </a:endParaRPr>
          </a:p>
          <a:p>
            <a:pPr marL="0" lvl="0" indent="0" algn="ctr" rtl="0">
              <a:spcBef>
                <a:spcPts val="0"/>
              </a:spcBef>
              <a:spcAft>
                <a:spcPts val="0"/>
              </a:spcAft>
              <a:buSzPct val="44594"/>
              <a:buNone/>
            </a:pPr>
            <a:endParaRPr sz="2220" b="1" dirty="0">
              <a:solidFill>
                <a:schemeClr val="lt1"/>
              </a:solidFill>
            </a:endParaRPr>
          </a:p>
        </p:txBody>
      </p:sp>
      <p:sp>
        <p:nvSpPr>
          <p:cNvPr id="4" name="Google Shape;55;p13">
            <a:extLst>
              <a:ext uri="{FF2B5EF4-FFF2-40B4-BE49-F238E27FC236}">
                <a16:creationId xmlns:a16="http://schemas.microsoft.com/office/drawing/2014/main" id="{057AF6F7-C034-58BE-7BF9-80B8B1AF5C64}"/>
              </a:ext>
            </a:extLst>
          </p:cNvPr>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US" sz="1100" dirty="0">
                <a:solidFill>
                  <a:schemeClr val="dk1"/>
                </a:solidFill>
              </a:rPr>
              <a:t>The full query can be found </a:t>
            </a:r>
            <a:r>
              <a:rPr lang="en-US" sz="1100" dirty="0">
                <a:solidFill>
                  <a:schemeClr val="dk1"/>
                </a:solidFill>
                <a:hlinkClick r:id="rId3"/>
              </a:rPr>
              <a:t>here</a:t>
            </a:r>
            <a:endParaRPr lang="en-US" sz="1100" dirty="0">
              <a:solidFill>
                <a:schemeClr val="dk1"/>
              </a:solidFill>
            </a:endParaRPr>
          </a:p>
        </p:txBody>
      </p:sp>
      <p:sp>
        <p:nvSpPr>
          <p:cNvPr id="5" name="Google Shape;56;p13">
            <a:extLst>
              <a:ext uri="{FF2B5EF4-FFF2-40B4-BE49-F238E27FC236}">
                <a16:creationId xmlns:a16="http://schemas.microsoft.com/office/drawing/2014/main" id="{F032D38C-CA07-EF8C-3D3D-B17D12DD4CC4}"/>
              </a:ext>
            </a:extLst>
          </p:cNvPr>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300" b="1" dirty="0">
                <a:solidFill>
                  <a:schemeClr val="dk1"/>
                </a:solidFill>
              </a:rPr>
              <a:t>Overview :</a:t>
            </a:r>
          </a:p>
          <a:p>
            <a:pPr marL="133350" lvl="0" indent="0" algn="l" rtl="0">
              <a:spcBef>
                <a:spcPts val="0"/>
              </a:spcBef>
              <a:spcAft>
                <a:spcPts val="0"/>
              </a:spcAft>
              <a:buClr>
                <a:schemeClr val="dk1"/>
              </a:buClr>
              <a:buSzPts val="1500"/>
              <a:buNone/>
            </a:pPr>
            <a:endParaRPr lang="en-US" sz="1300" dirty="0">
              <a:solidFill>
                <a:schemeClr val="dk1"/>
              </a:solidFill>
            </a:endParaRPr>
          </a:p>
          <a:p>
            <a:pPr marL="133350" lvl="0" indent="0" algn="l" rtl="0">
              <a:spcBef>
                <a:spcPts val="0"/>
              </a:spcBef>
              <a:spcAft>
                <a:spcPts val="0"/>
              </a:spcAft>
              <a:buClr>
                <a:schemeClr val="dk1"/>
              </a:buClr>
              <a:buSzPts val="1500"/>
              <a:buNone/>
            </a:pPr>
            <a:r>
              <a:rPr lang="en-US" sz="1300" dirty="0">
                <a:solidFill>
                  <a:schemeClr val="dk1"/>
                </a:solidFill>
              </a:rPr>
              <a:t>E-commerce businesses generally provide open-payment systems that allow customers to choose from various available payment types. Analyzing the performance of existing payment types can provide insights for creating better strategic partnerships with payment service providers. In this section, we will conduct an Annual Payment Type Usage Analysis by analyzing the total usage of each payment type.</a:t>
            </a:r>
          </a:p>
          <a:p>
            <a:pPr marL="133350" lvl="0" indent="0" algn="l" rtl="0">
              <a:spcBef>
                <a:spcPts val="0"/>
              </a:spcBef>
              <a:spcAft>
                <a:spcPts val="0"/>
              </a:spcAft>
              <a:buClr>
                <a:schemeClr val="dk1"/>
              </a:buClr>
              <a:buSzPts val="1500"/>
              <a:buNone/>
            </a:pPr>
            <a:endParaRPr lang="en-US" sz="1300" dirty="0">
              <a:solidFill>
                <a:schemeClr val="dk1"/>
              </a:solidFill>
            </a:endParaRPr>
          </a:p>
          <a:p>
            <a:pPr marL="133350" lvl="0" indent="0" algn="l" rtl="0">
              <a:spcBef>
                <a:spcPts val="0"/>
              </a:spcBef>
              <a:spcAft>
                <a:spcPts val="0"/>
              </a:spcAft>
              <a:buClr>
                <a:schemeClr val="dk1"/>
              </a:buClr>
              <a:buSzPts val="1500"/>
              <a:buNone/>
            </a:pPr>
            <a:r>
              <a:rPr lang="en-US" sz="1300" dirty="0">
                <a:solidFill>
                  <a:schemeClr val="dk1"/>
                </a:solidFill>
              </a:rPr>
              <a:t>Here is the summary table of total usage of each payment type overall and by year :</a:t>
            </a:r>
            <a:br>
              <a:rPr lang="en-US" sz="1500" dirty="0">
                <a:solidFill>
                  <a:schemeClr val="dk1"/>
                </a:solidFill>
              </a:rPr>
            </a:br>
            <a:endParaRPr lang="en-US" sz="1500" dirty="0">
              <a:solidFill>
                <a:schemeClr val="dk1"/>
              </a:solidFill>
            </a:endParaRPr>
          </a:p>
        </p:txBody>
      </p:sp>
      <p:pic>
        <p:nvPicPr>
          <p:cNvPr id="7" name="Picture 6">
            <a:extLst>
              <a:ext uri="{FF2B5EF4-FFF2-40B4-BE49-F238E27FC236}">
                <a16:creationId xmlns:a16="http://schemas.microsoft.com/office/drawing/2014/main" id="{327D35D3-0E42-48FB-A616-13899239B0F7}"/>
              </a:ext>
            </a:extLst>
          </p:cNvPr>
          <p:cNvPicPr>
            <a:picLocks noChangeAspect="1"/>
          </p:cNvPicPr>
          <p:nvPr/>
        </p:nvPicPr>
        <p:blipFill>
          <a:blip r:embed="rId4"/>
          <a:stretch>
            <a:fillRect/>
          </a:stretch>
        </p:blipFill>
        <p:spPr>
          <a:xfrm>
            <a:off x="1361074" y="3010706"/>
            <a:ext cx="6421852" cy="15582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4" name="Google Shape;56;p13">
            <a:extLst>
              <a:ext uri="{FF2B5EF4-FFF2-40B4-BE49-F238E27FC236}">
                <a16:creationId xmlns:a16="http://schemas.microsoft.com/office/drawing/2014/main" id="{C4B70AF5-F285-648B-4019-E9177F33EC53}"/>
              </a:ext>
            </a:extLst>
          </p:cNvPr>
          <p:cNvSpPr txBox="1">
            <a:spLocks/>
          </p:cNvSpPr>
          <p:nvPr/>
        </p:nvSpPr>
        <p:spPr>
          <a:xfrm>
            <a:off x="311701" y="863950"/>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1. Total payment type usage Overall</a:t>
            </a: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pic>
        <p:nvPicPr>
          <p:cNvPr id="6" name="Picture 5">
            <a:extLst>
              <a:ext uri="{FF2B5EF4-FFF2-40B4-BE49-F238E27FC236}">
                <a16:creationId xmlns:a16="http://schemas.microsoft.com/office/drawing/2014/main" id="{B85905A6-85BB-EFB7-0E6A-138BFD246086}"/>
              </a:ext>
            </a:extLst>
          </p:cNvPr>
          <p:cNvPicPr>
            <a:picLocks noChangeAspect="1"/>
          </p:cNvPicPr>
          <p:nvPr/>
        </p:nvPicPr>
        <p:blipFill>
          <a:blip r:embed="rId3"/>
          <a:stretch>
            <a:fillRect/>
          </a:stretch>
        </p:blipFill>
        <p:spPr>
          <a:xfrm>
            <a:off x="574964" y="1277398"/>
            <a:ext cx="2311343" cy="1294352"/>
          </a:xfrm>
          <a:prstGeom prst="rect">
            <a:avLst/>
          </a:prstGeom>
        </p:spPr>
      </p:pic>
      <p:sp>
        <p:nvSpPr>
          <p:cNvPr id="7" name="Google Shape;56;p13">
            <a:extLst>
              <a:ext uri="{FF2B5EF4-FFF2-40B4-BE49-F238E27FC236}">
                <a16:creationId xmlns:a16="http://schemas.microsoft.com/office/drawing/2014/main" id="{7D93AAA8-DEB9-C528-6118-A6F24868B9D4}"/>
              </a:ext>
            </a:extLst>
          </p:cNvPr>
          <p:cNvSpPr txBox="1">
            <a:spLocks noGrp="1"/>
          </p:cNvSpPr>
          <p:nvPr>
            <p:ph type="body" idx="1"/>
          </p:nvPr>
        </p:nvSpPr>
        <p:spPr>
          <a:xfrm>
            <a:off x="173182" y="3785628"/>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Since credit card is the most preferred payment method, it's essential to ensure smooth and secure credit card processing. This may involve negotiating competitive transaction rates with payment processors, implementing robust fraud detection measures, and offering seamless checkout experiences for credit card users.</a:t>
            </a:r>
          </a:p>
          <a:p>
            <a:pPr marL="304800" lvl="0" indent="-171450" algn="l" rtl="0">
              <a:spcBef>
                <a:spcPts val="0"/>
              </a:spcBef>
              <a:spcAft>
                <a:spcPts val="0"/>
              </a:spcAft>
              <a:buClr>
                <a:schemeClr val="dk1"/>
              </a:buClr>
              <a:buSzPts val="1500"/>
              <a:buFont typeface="Arial" panose="020B0604020202020204" pitchFamily="34" charset="0"/>
              <a:buChar char="•"/>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Other payment methods need to be enhanced in the future.</a:t>
            </a:r>
            <a:br>
              <a:rPr lang="en" sz="1000" dirty="0">
                <a:solidFill>
                  <a:schemeClr val="dk1"/>
                </a:solidFill>
              </a:rPr>
            </a:br>
            <a:endParaRPr sz="1000" dirty="0">
              <a:solidFill>
                <a:schemeClr val="dk1"/>
              </a:solidFill>
            </a:endParaRPr>
          </a:p>
        </p:txBody>
      </p:sp>
      <p:pic>
        <p:nvPicPr>
          <p:cNvPr id="9" name="Picture 8">
            <a:extLst>
              <a:ext uri="{FF2B5EF4-FFF2-40B4-BE49-F238E27FC236}">
                <a16:creationId xmlns:a16="http://schemas.microsoft.com/office/drawing/2014/main" id="{731DC103-4A33-5409-84CE-043F944B1B42}"/>
              </a:ext>
            </a:extLst>
          </p:cNvPr>
          <p:cNvPicPr>
            <a:picLocks noChangeAspect="1"/>
          </p:cNvPicPr>
          <p:nvPr/>
        </p:nvPicPr>
        <p:blipFill>
          <a:blip r:embed="rId4"/>
          <a:stretch>
            <a:fillRect/>
          </a:stretch>
        </p:blipFill>
        <p:spPr>
          <a:xfrm>
            <a:off x="4095582" y="749937"/>
            <a:ext cx="4165242" cy="3118841"/>
          </a:xfrm>
          <a:prstGeom prst="rect">
            <a:avLst/>
          </a:prstGeom>
        </p:spPr>
      </p:pic>
    </p:spTree>
    <p:extLst>
      <p:ext uri="{BB962C8B-B14F-4D97-AF65-F5344CB8AC3E}">
        <p14:creationId xmlns:p14="http://schemas.microsoft.com/office/powerpoint/2010/main" val="2895254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ct val="44594"/>
              <a:buFont typeface="Arial"/>
              <a:buNone/>
            </a:pPr>
            <a:r>
              <a:rPr lang="en" sz="2220" b="1">
                <a:solidFill>
                  <a:schemeClr val="lt1"/>
                </a:solidFill>
              </a:rPr>
              <a:t>Analysis of Annual Payment Type Usage</a:t>
            </a:r>
            <a:endParaRPr sz="2220" b="1">
              <a:solidFill>
                <a:schemeClr val="lt1"/>
              </a:solidFill>
            </a:endParaRPr>
          </a:p>
          <a:p>
            <a:pPr marL="0" lvl="0" indent="0" algn="ctr" rtl="0">
              <a:spcBef>
                <a:spcPts val="0"/>
              </a:spcBef>
              <a:spcAft>
                <a:spcPts val="0"/>
              </a:spcAft>
              <a:buSzPct val="44594"/>
              <a:buNone/>
            </a:pPr>
            <a:endParaRPr sz="2220" b="1">
              <a:solidFill>
                <a:schemeClr val="lt1"/>
              </a:solidFill>
            </a:endParaRPr>
          </a:p>
        </p:txBody>
      </p:sp>
      <p:sp>
        <p:nvSpPr>
          <p:cNvPr id="4" name="Google Shape;56;p13">
            <a:extLst>
              <a:ext uri="{FF2B5EF4-FFF2-40B4-BE49-F238E27FC236}">
                <a16:creationId xmlns:a16="http://schemas.microsoft.com/office/drawing/2014/main" id="{C4B70AF5-F285-648B-4019-E9177F33EC53}"/>
              </a:ext>
            </a:extLst>
          </p:cNvPr>
          <p:cNvSpPr txBox="1">
            <a:spLocks/>
          </p:cNvSpPr>
          <p:nvPr/>
        </p:nvSpPr>
        <p:spPr>
          <a:xfrm>
            <a:off x="311701" y="863950"/>
            <a:ext cx="2944118"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2. Total payment type usage per year</a:t>
            </a: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sp>
        <p:nvSpPr>
          <p:cNvPr id="7" name="Google Shape;56;p13">
            <a:extLst>
              <a:ext uri="{FF2B5EF4-FFF2-40B4-BE49-F238E27FC236}">
                <a16:creationId xmlns:a16="http://schemas.microsoft.com/office/drawing/2014/main" id="{7D93AAA8-DEB9-C528-6118-A6F24868B9D4}"/>
              </a:ext>
            </a:extLst>
          </p:cNvPr>
          <p:cNvSpPr txBox="1">
            <a:spLocks noGrp="1"/>
          </p:cNvSpPr>
          <p:nvPr>
            <p:ph type="body" idx="1"/>
          </p:nvPr>
        </p:nvSpPr>
        <p:spPr>
          <a:xfrm>
            <a:off x="173182" y="3600614"/>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 consistent growth in credit card, </a:t>
            </a:r>
            <a:r>
              <a:rPr lang="en-US" sz="1000" dirty="0" err="1">
                <a:solidFill>
                  <a:schemeClr val="dk1"/>
                </a:solidFill>
              </a:rPr>
              <a:t>boleto</a:t>
            </a:r>
            <a:r>
              <a:rPr lang="en-US" sz="1000" dirty="0">
                <a:solidFill>
                  <a:schemeClr val="dk1"/>
                </a:solidFill>
              </a:rPr>
              <a:t>, and debit card usage suggests that customers prefer convenient and secure payment options when shopping online. This could be attributed to factors such as improved online payment infrastructure and increased trust in digital transactions.</a:t>
            </a:r>
          </a:p>
          <a:p>
            <a:pPr marL="304800" lvl="0" indent="-171450" algn="l" rtl="0">
              <a:spcBef>
                <a:spcPts val="0"/>
              </a:spcBef>
              <a:spcAft>
                <a:spcPts val="0"/>
              </a:spcAft>
              <a:buClr>
                <a:schemeClr val="dk1"/>
              </a:buClr>
              <a:buSzPts val="1500"/>
              <a:buFont typeface="Arial" panose="020B0604020202020204" pitchFamily="34" charset="0"/>
              <a:buChar char="•"/>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 decline in voucher usage in 2018 may indicate a shift in consumer behavior or a specific event affecting voucher redemption. We need to analyze the factors contributing to the decline in voucher usage in 2018 and develop a targeted revitalization strategy such as refreshing promotional offers, introducing new types of vouchers, or improving the visibility of voucher redemption options during checkout.</a:t>
            </a:r>
            <a:endParaRPr sz="1000" dirty="0">
              <a:solidFill>
                <a:schemeClr val="dk1"/>
              </a:solidFill>
            </a:endParaRPr>
          </a:p>
        </p:txBody>
      </p:sp>
      <p:pic>
        <p:nvPicPr>
          <p:cNvPr id="3" name="Picture 2">
            <a:extLst>
              <a:ext uri="{FF2B5EF4-FFF2-40B4-BE49-F238E27FC236}">
                <a16:creationId xmlns:a16="http://schemas.microsoft.com/office/drawing/2014/main" id="{747686F8-54E3-B201-7596-0ABB2C243C28}"/>
              </a:ext>
            </a:extLst>
          </p:cNvPr>
          <p:cNvPicPr>
            <a:picLocks noChangeAspect="1"/>
          </p:cNvPicPr>
          <p:nvPr/>
        </p:nvPicPr>
        <p:blipFill>
          <a:blip r:embed="rId3"/>
          <a:stretch>
            <a:fillRect/>
          </a:stretch>
        </p:blipFill>
        <p:spPr>
          <a:xfrm>
            <a:off x="173182" y="1472708"/>
            <a:ext cx="3457514" cy="958765"/>
          </a:xfrm>
          <a:prstGeom prst="rect">
            <a:avLst/>
          </a:prstGeom>
        </p:spPr>
      </p:pic>
      <p:pic>
        <p:nvPicPr>
          <p:cNvPr id="8" name="Picture 7">
            <a:extLst>
              <a:ext uri="{FF2B5EF4-FFF2-40B4-BE49-F238E27FC236}">
                <a16:creationId xmlns:a16="http://schemas.microsoft.com/office/drawing/2014/main" id="{EDFB01D1-1019-CF98-B397-99269A828825}"/>
              </a:ext>
            </a:extLst>
          </p:cNvPr>
          <p:cNvPicPr>
            <a:picLocks noChangeAspect="1"/>
          </p:cNvPicPr>
          <p:nvPr/>
        </p:nvPicPr>
        <p:blipFill>
          <a:blip r:embed="rId4"/>
          <a:stretch>
            <a:fillRect/>
          </a:stretch>
        </p:blipFill>
        <p:spPr>
          <a:xfrm>
            <a:off x="4404398" y="723796"/>
            <a:ext cx="4114650" cy="3074905"/>
          </a:xfrm>
          <a:prstGeom prst="rect">
            <a:avLst/>
          </a:prstGeom>
        </p:spPr>
      </p:pic>
    </p:spTree>
    <p:extLst>
      <p:ext uri="{BB962C8B-B14F-4D97-AF65-F5344CB8AC3E}">
        <p14:creationId xmlns:p14="http://schemas.microsoft.com/office/powerpoint/2010/main" val="33125260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297</Words>
  <Application>Microsoft Office PowerPoint</Application>
  <PresentationFormat>On-screen Show (16:9)</PresentationFormat>
  <Paragraphs>36</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Analysis of Annual Payment Type Usage </vt:lpstr>
      <vt:lpstr>Analysis of Annual Payment Type Usage </vt:lpstr>
      <vt:lpstr>Analysis of Annual Payment Type Usage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Annual Payment Type Usage </dc:title>
  <cp:lastModifiedBy>Cikal Merdeka</cp:lastModifiedBy>
  <cp:revision>7</cp:revision>
  <dcterms:modified xsi:type="dcterms:W3CDTF">2024-04-06T16:51:33Z</dcterms:modified>
</cp:coreProperties>
</file>