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
  </p:notesMasterIdLst>
  <p:sldIdLst>
    <p:sldId id="256" r:id="rId2"/>
    <p:sldId id="257" r:id="rId3"/>
    <p:sldId id="260" r:id="rId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95032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fd2dfdc1f4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fd2dfdc1f4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47900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rive.google.com/file/d/1mC-PaI2OpT0X3ms_Kd5bptS31mT2idR_/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55" name="Google Shape;55;p13"/>
          <p:cNvSpPr txBox="1"/>
          <p:nvPr/>
        </p:nvSpPr>
        <p:spPr>
          <a:xfrm>
            <a:off x="4656000" y="4620300"/>
            <a:ext cx="4488000" cy="523200"/>
          </a:xfrm>
          <a:prstGeom prst="rect">
            <a:avLst/>
          </a:prstGeom>
          <a:noFill/>
          <a:ln>
            <a:noFill/>
          </a:ln>
        </p:spPr>
        <p:txBody>
          <a:bodyPr spcFirstLastPara="1" wrap="square" lIns="91425" tIns="91425" rIns="91425" bIns="91425" anchor="t" anchorCtr="0">
            <a:spAutoFit/>
          </a:bodyPr>
          <a:lstStyle/>
          <a:p>
            <a:pPr marL="0" lvl="0" indent="0" algn="r" rtl="0">
              <a:lnSpc>
                <a:spcPct val="100000"/>
              </a:lnSpc>
              <a:spcBef>
                <a:spcPts val="0"/>
              </a:spcBef>
              <a:spcAft>
                <a:spcPts val="0"/>
              </a:spcAft>
              <a:buNone/>
            </a:pPr>
            <a:endParaRPr lang="en-US" sz="1100" dirty="0">
              <a:solidFill>
                <a:schemeClr val="dk1"/>
              </a:solidFill>
              <a:latin typeface="Dosis" pitchFamily="2" charset="0"/>
            </a:endParaRPr>
          </a:p>
          <a:p>
            <a:pPr marL="0" lvl="0" indent="0" algn="r" rtl="0">
              <a:lnSpc>
                <a:spcPct val="100000"/>
              </a:lnSpc>
              <a:spcBef>
                <a:spcPts val="0"/>
              </a:spcBef>
              <a:spcAft>
                <a:spcPts val="0"/>
              </a:spcAft>
              <a:buNone/>
            </a:pPr>
            <a:r>
              <a:rPr lang="en-US" sz="1100" dirty="0">
                <a:solidFill>
                  <a:schemeClr val="dk1"/>
                </a:solidFill>
                <a:latin typeface="Dosis" pitchFamily="2" charset="0"/>
              </a:rPr>
              <a:t>The full query can be found </a:t>
            </a:r>
            <a:r>
              <a:rPr lang="en-US" sz="1100" dirty="0">
                <a:solidFill>
                  <a:schemeClr val="dk1"/>
                </a:solidFill>
                <a:latin typeface="Dosis" pitchFamily="2" charset="0"/>
                <a:hlinkClick r:id="rId3"/>
              </a:rPr>
              <a:t>here</a:t>
            </a:r>
            <a:endParaRPr lang="en-US" sz="1100" dirty="0">
              <a:solidFill>
                <a:schemeClr val="dk1"/>
              </a:solidFill>
              <a:latin typeface="Dosis" pitchFamily="2" charset="0"/>
            </a:endParaRPr>
          </a:p>
        </p:txBody>
      </p:sp>
      <p:sp>
        <p:nvSpPr>
          <p:cNvPr id="56" name="Google Shape;56;p13"/>
          <p:cNvSpPr txBox="1">
            <a:spLocks noGrp="1"/>
          </p:cNvSpPr>
          <p:nvPr>
            <p:ph type="body" idx="1"/>
          </p:nvPr>
        </p:nvSpPr>
        <p:spPr>
          <a:xfrm>
            <a:off x="311700" y="863950"/>
            <a:ext cx="8520600" cy="3705000"/>
          </a:xfrm>
          <a:prstGeom prst="rect">
            <a:avLst/>
          </a:prstGeom>
        </p:spPr>
        <p:txBody>
          <a:bodyPr spcFirstLastPara="1" wrap="square" lIns="91425" tIns="91425" rIns="91425" bIns="91425" anchor="t" anchorCtr="0">
            <a:normAutofit/>
          </a:bodyPr>
          <a:lstStyle/>
          <a:p>
            <a:pPr marL="133350" lvl="0" indent="0" algn="l" rtl="0">
              <a:spcBef>
                <a:spcPts val="0"/>
              </a:spcBef>
              <a:spcAft>
                <a:spcPts val="0"/>
              </a:spcAft>
              <a:buClr>
                <a:schemeClr val="dk1"/>
              </a:buClr>
              <a:buSzPts val="1500"/>
              <a:buNone/>
            </a:pPr>
            <a:r>
              <a:rPr lang="en-US" sz="1200" b="1" dirty="0">
                <a:solidFill>
                  <a:schemeClr val="dk1"/>
                </a:solidFill>
                <a:latin typeface="Dosis" pitchFamily="2" charset="0"/>
              </a:rPr>
              <a:t>Overview :</a:t>
            </a:r>
          </a:p>
          <a:p>
            <a:pPr marL="133350" lvl="0" indent="0" algn="l" rtl="0">
              <a:spcBef>
                <a:spcPts val="0"/>
              </a:spcBef>
              <a:spcAft>
                <a:spcPts val="0"/>
              </a:spcAft>
              <a:buClr>
                <a:schemeClr val="dk1"/>
              </a:buClr>
              <a:buSzPts val="1500"/>
              <a:buNone/>
            </a:pPr>
            <a:endParaRPr lang="en-US" sz="1200" b="1"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200" dirty="0">
                <a:solidFill>
                  <a:schemeClr val="tx1"/>
                </a:solidFill>
                <a:latin typeface="Dosis" pitchFamily="2" charset="0"/>
              </a:rPr>
              <a:t>The increase in growth customers is a reflection of the effectiveness in sales. That's why customer growth is one of the main goals of an e-commerce company. It is not only essential to grow our customers but also to retain them. One of the metrics used to measure eCommerce business performance is customer activity that interacts on the eCommerce platform. </a:t>
            </a:r>
            <a:r>
              <a:rPr lang="en-US" sz="1200" dirty="0">
                <a:solidFill>
                  <a:schemeClr val="dk1"/>
                </a:solidFill>
                <a:latin typeface="Dosis" pitchFamily="2" charset="0"/>
              </a:rPr>
              <a:t>In this section, we will conduct an Annual Customer Activity Growth Analysis by analyzing the development of several business metrics per year such as monthly active users, total new customers, total customers who make repeat orders, and average order value. This will provide insight into whether the eCommerce business's performance in terms of customer activity has grown, remained stagnant, or even declined over the past year.</a:t>
            </a:r>
          </a:p>
          <a:p>
            <a:pPr marL="133350" lvl="0" indent="0" algn="l" rtl="0">
              <a:spcBef>
                <a:spcPts val="0"/>
              </a:spcBef>
              <a:spcAft>
                <a:spcPts val="0"/>
              </a:spcAft>
              <a:buClr>
                <a:schemeClr val="dk1"/>
              </a:buClr>
              <a:buSzPts val="1500"/>
              <a:buNone/>
            </a:pPr>
            <a:endParaRPr lang="en-US" sz="1200" dirty="0">
              <a:solidFill>
                <a:schemeClr val="dk1"/>
              </a:solidFill>
              <a:latin typeface="Dosis" pitchFamily="2" charset="0"/>
            </a:endParaRPr>
          </a:p>
          <a:p>
            <a:pPr marL="133350" lvl="0" indent="0" algn="l" rtl="0">
              <a:spcBef>
                <a:spcPts val="0"/>
              </a:spcBef>
              <a:spcAft>
                <a:spcPts val="0"/>
              </a:spcAft>
              <a:buClr>
                <a:schemeClr val="dk1"/>
              </a:buClr>
              <a:buSzPts val="1500"/>
              <a:buNone/>
            </a:pPr>
            <a:r>
              <a:rPr lang="en-US" sz="1200" dirty="0">
                <a:solidFill>
                  <a:schemeClr val="dk1"/>
                </a:solidFill>
                <a:latin typeface="Dosis" pitchFamily="2" charset="0"/>
              </a:rPr>
              <a:t>Here is the summary table of monthly active users, total new customers, total customers who make repeat orders, and average order value performance :</a:t>
            </a:r>
            <a:br>
              <a:rPr lang="en-US" sz="1200" dirty="0">
                <a:solidFill>
                  <a:schemeClr val="dk1"/>
                </a:solidFill>
                <a:latin typeface="Dosis" pitchFamily="2" charset="0"/>
              </a:rPr>
            </a:br>
            <a:endParaRPr lang="en-US" sz="1200" dirty="0">
              <a:solidFill>
                <a:schemeClr val="dk1"/>
              </a:solidFill>
              <a:latin typeface="Dosis" pitchFamily="2" charset="0"/>
            </a:endParaRPr>
          </a:p>
        </p:txBody>
      </p:sp>
      <p:pic>
        <p:nvPicPr>
          <p:cNvPr id="8" name="Picture 7">
            <a:extLst>
              <a:ext uri="{FF2B5EF4-FFF2-40B4-BE49-F238E27FC236}">
                <a16:creationId xmlns:a16="http://schemas.microsoft.com/office/drawing/2014/main" id="{8E427E3D-C657-B98A-48BC-027DC9F5627A}"/>
              </a:ext>
            </a:extLst>
          </p:cNvPr>
          <p:cNvPicPr>
            <a:picLocks noChangeAspect="1"/>
          </p:cNvPicPr>
          <p:nvPr/>
        </p:nvPicPr>
        <p:blipFill>
          <a:blip r:embed="rId4"/>
          <a:stretch>
            <a:fillRect/>
          </a:stretch>
        </p:blipFill>
        <p:spPr>
          <a:xfrm>
            <a:off x="503671" y="3382227"/>
            <a:ext cx="8136657" cy="1321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6" name="Google Shape;56;p13">
            <a:extLst>
              <a:ext uri="{FF2B5EF4-FFF2-40B4-BE49-F238E27FC236}">
                <a16:creationId xmlns:a16="http://schemas.microsoft.com/office/drawing/2014/main" id="{607FCFFB-55EE-3086-C30D-DD3B4F160B21}"/>
              </a:ext>
            </a:extLst>
          </p:cNvPr>
          <p:cNvSpPr txBox="1">
            <a:spLocks/>
          </p:cNvSpPr>
          <p:nvPr/>
        </p:nvSpPr>
        <p:spPr>
          <a:xfrm>
            <a:off x="311700" y="658003"/>
            <a:ext cx="3470591" cy="300482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dk1"/>
                </a:solidFill>
                <a:latin typeface="Dosis" pitchFamily="2" charset="0"/>
              </a:rPr>
              <a:t>1. Average monthly active user (MAU) per year</a:t>
            </a:r>
          </a:p>
          <a:p>
            <a:pPr marL="133350" indent="0">
              <a:buClr>
                <a:schemeClr val="dk1"/>
              </a:buClr>
              <a:buSzPts val="1500"/>
              <a:buFont typeface="Arial"/>
              <a:buNone/>
            </a:pPr>
            <a:r>
              <a:rPr lang="en-US" sz="1000" dirty="0">
                <a:solidFill>
                  <a:schemeClr val="tx1"/>
                </a:solidFill>
                <a:latin typeface="Dosis" pitchFamily="2" charset="0"/>
              </a:rPr>
              <a:t>Displays the average number of monthly active users (monthly active users) for each year</a:t>
            </a: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Font typeface="Arial"/>
              <a:buNone/>
            </a:pPr>
            <a:endParaRPr lang="en-US" sz="1000" dirty="0">
              <a:solidFill>
                <a:schemeClr val="dk1"/>
              </a:solidFill>
              <a:latin typeface="Dosis" pitchFamily="2" charset="0"/>
            </a:endParaRPr>
          </a:p>
          <a:p>
            <a:pPr marL="133350" indent="0">
              <a:buClr>
                <a:schemeClr val="dk1"/>
              </a:buClr>
              <a:buSzPts val="1500"/>
              <a:buNone/>
            </a:pPr>
            <a:endParaRPr lang="en-US" sz="1000" b="1" dirty="0">
              <a:solidFill>
                <a:schemeClr val="dk1"/>
              </a:solidFill>
              <a:latin typeface="Dosis" pitchFamily="2" charset="0"/>
            </a:endParaRPr>
          </a:p>
          <a:p>
            <a:pPr marL="133350" indent="0">
              <a:buClr>
                <a:schemeClr val="dk1"/>
              </a:buClr>
              <a:buSzPts val="1500"/>
              <a:buNone/>
            </a:pPr>
            <a:r>
              <a:rPr lang="en-US" sz="1000" b="1" dirty="0">
                <a:solidFill>
                  <a:schemeClr val="dk1"/>
                </a:solidFill>
                <a:latin typeface="Dosis" pitchFamily="2" charset="0"/>
              </a:rPr>
              <a:t>2. Total new customers per year</a:t>
            </a:r>
          </a:p>
          <a:p>
            <a:pPr marL="133350" indent="0">
              <a:buClr>
                <a:schemeClr val="dk1"/>
              </a:buClr>
              <a:buSzPts val="1500"/>
              <a:buNone/>
            </a:pPr>
            <a:r>
              <a:rPr lang="en-US" sz="1000" dirty="0">
                <a:solidFill>
                  <a:schemeClr val="tx1"/>
                </a:solidFill>
                <a:latin typeface="Dosis" pitchFamily="2" charset="0"/>
              </a:rPr>
              <a:t>Displays the number of new customers in each year </a:t>
            </a:r>
            <a:endParaRPr lang="en-US" sz="1000" b="1" dirty="0">
              <a:solidFill>
                <a:schemeClr val="tx1"/>
              </a:solidFill>
              <a:latin typeface="Dosis" pitchFamily="2" charset="0"/>
            </a:endParaRPr>
          </a:p>
          <a:p>
            <a:pPr marL="133350" indent="0">
              <a:buClr>
                <a:schemeClr val="dk1"/>
              </a:buClr>
              <a:buSzPts val="1500"/>
              <a:buFont typeface="Arial"/>
              <a:buNone/>
            </a:pPr>
            <a:br>
              <a:rPr lang="en-US" sz="1000" dirty="0">
                <a:solidFill>
                  <a:schemeClr val="dk1"/>
                </a:solidFill>
                <a:latin typeface="Dosis" pitchFamily="2" charset="0"/>
              </a:rPr>
            </a:br>
            <a:endParaRPr lang="en-US" sz="1000" dirty="0">
              <a:solidFill>
                <a:schemeClr val="dk1"/>
              </a:solidFill>
              <a:latin typeface="Dosis" pitchFamily="2" charset="0"/>
            </a:endParaRPr>
          </a:p>
        </p:txBody>
      </p:sp>
      <p:pic>
        <p:nvPicPr>
          <p:cNvPr id="8" name="Picture 7">
            <a:extLst>
              <a:ext uri="{FF2B5EF4-FFF2-40B4-BE49-F238E27FC236}">
                <a16:creationId xmlns:a16="http://schemas.microsoft.com/office/drawing/2014/main" id="{2AB3DD8B-26D2-D04A-D02A-390FAB61D65B}"/>
              </a:ext>
            </a:extLst>
          </p:cNvPr>
          <p:cNvPicPr>
            <a:picLocks noChangeAspect="1"/>
          </p:cNvPicPr>
          <p:nvPr/>
        </p:nvPicPr>
        <p:blipFill>
          <a:blip r:embed="rId3"/>
          <a:stretch>
            <a:fillRect/>
          </a:stretch>
        </p:blipFill>
        <p:spPr>
          <a:xfrm>
            <a:off x="505103" y="1319034"/>
            <a:ext cx="2302948" cy="900442"/>
          </a:xfrm>
          <a:prstGeom prst="rect">
            <a:avLst/>
          </a:prstGeom>
        </p:spPr>
      </p:pic>
      <p:pic>
        <p:nvPicPr>
          <p:cNvPr id="10" name="Picture 9">
            <a:extLst>
              <a:ext uri="{FF2B5EF4-FFF2-40B4-BE49-F238E27FC236}">
                <a16:creationId xmlns:a16="http://schemas.microsoft.com/office/drawing/2014/main" id="{496B1D21-12F8-E05E-5AEB-571B34238A77}"/>
              </a:ext>
            </a:extLst>
          </p:cNvPr>
          <p:cNvPicPr>
            <a:picLocks noChangeAspect="1"/>
          </p:cNvPicPr>
          <p:nvPr/>
        </p:nvPicPr>
        <p:blipFill>
          <a:blip r:embed="rId4"/>
          <a:stretch>
            <a:fillRect/>
          </a:stretch>
        </p:blipFill>
        <p:spPr>
          <a:xfrm>
            <a:off x="505102" y="2738835"/>
            <a:ext cx="2279661" cy="972735"/>
          </a:xfrm>
          <a:prstGeom prst="rect">
            <a:avLst/>
          </a:prstGeom>
        </p:spPr>
      </p:pic>
      <p:sp>
        <p:nvSpPr>
          <p:cNvPr id="11" name="Google Shape;56;p13">
            <a:extLst>
              <a:ext uri="{FF2B5EF4-FFF2-40B4-BE49-F238E27FC236}">
                <a16:creationId xmlns:a16="http://schemas.microsoft.com/office/drawing/2014/main" id="{C484E014-C125-1E4F-5453-97F17AA00D1B}"/>
              </a:ext>
            </a:extLst>
          </p:cNvPr>
          <p:cNvSpPr txBox="1">
            <a:spLocks noGrp="1"/>
          </p:cNvSpPr>
          <p:nvPr>
            <p:ph type="body" idx="1"/>
          </p:nvPr>
        </p:nvSpPr>
        <p:spPr>
          <a:xfrm>
            <a:off x="173182" y="3760310"/>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More active users suggest that the e-commerce platform is effectively engaging its audience, leading to higher user retention and loyalty. It indicates that the platform is providing valuable products or services that resonate with customers.</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A rise in the total number of new customers indicates that the e-commerce business is successfully acquiring new clients. This could be due to effective marketing strategies, improved product offerings, or enhanced user experience, all of which contribute to business growth.</a:t>
            </a:r>
            <a:br>
              <a:rPr lang="en" sz="1000" dirty="0">
                <a:solidFill>
                  <a:schemeClr val="dk1"/>
                </a:solidFill>
                <a:latin typeface="Dosis" pitchFamily="2" charset="0"/>
              </a:rPr>
            </a:br>
            <a:endParaRPr sz="1000" dirty="0">
              <a:solidFill>
                <a:schemeClr val="dk1"/>
              </a:solidFill>
              <a:latin typeface="Dosis" pitchFamily="2" charset="0"/>
            </a:endParaRPr>
          </a:p>
        </p:txBody>
      </p:sp>
      <p:pic>
        <p:nvPicPr>
          <p:cNvPr id="15" name="Picture 14">
            <a:extLst>
              <a:ext uri="{FF2B5EF4-FFF2-40B4-BE49-F238E27FC236}">
                <a16:creationId xmlns:a16="http://schemas.microsoft.com/office/drawing/2014/main" id="{8F4886C9-FB70-C1B5-041D-7FF0407271D9}"/>
              </a:ext>
            </a:extLst>
          </p:cNvPr>
          <p:cNvPicPr>
            <a:picLocks noChangeAspect="1"/>
          </p:cNvPicPr>
          <p:nvPr/>
        </p:nvPicPr>
        <p:blipFill>
          <a:blip r:embed="rId5"/>
          <a:stretch>
            <a:fillRect/>
          </a:stretch>
        </p:blipFill>
        <p:spPr>
          <a:xfrm>
            <a:off x="4148875" y="709985"/>
            <a:ext cx="4330107" cy="3242289"/>
          </a:xfrm>
          <a:prstGeom prst="rect">
            <a:avLst/>
          </a:prstGeom>
        </p:spPr>
      </p:pic>
    </p:spTree>
    <p:extLst>
      <p:ext uri="{BB962C8B-B14F-4D97-AF65-F5344CB8AC3E}">
        <p14:creationId xmlns:p14="http://schemas.microsoft.com/office/powerpoint/2010/main" val="5865461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311700" y="-121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chemeClr val="lt1"/>
                </a:solidFill>
              </a:rPr>
              <a:t>Annual Customer Activity Growth Analysis</a:t>
            </a:r>
            <a:endParaRPr sz="2220" b="1">
              <a:solidFill>
                <a:schemeClr val="lt1"/>
              </a:solidFill>
            </a:endParaRPr>
          </a:p>
        </p:txBody>
      </p:sp>
      <p:sp>
        <p:nvSpPr>
          <p:cNvPr id="6" name="Google Shape;56;p13">
            <a:extLst>
              <a:ext uri="{FF2B5EF4-FFF2-40B4-BE49-F238E27FC236}">
                <a16:creationId xmlns:a16="http://schemas.microsoft.com/office/drawing/2014/main" id="{607FCFFB-55EE-3086-C30D-DD3B4F160B21}"/>
              </a:ext>
            </a:extLst>
          </p:cNvPr>
          <p:cNvSpPr txBox="1">
            <a:spLocks/>
          </p:cNvSpPr>
          <p:nvPr/>
        </p:nvSpPr>
        <p:spPr>
          <a:xfrm>
            <a:off x="311700" y="586444"/>
            <a:ext cx="3803100" cy="309152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33350" indent="0">
              <a:buClr>
                <a:schemeClr val="dk1"/>
              </a:buClr>
              <a:buSzPts val="1500"/>
              <a:buFont typeface="Arial"/>
              <a:buNone/>
            </a:pPr>
            <a:r>
              <a:rPr lang="en-US" sz="1000" b="1" dirty="0">
                <a:solidFill>
                  <a:schemeClr val="tx1"/>
                </a:solidFill>
                <a:latin typeface="Dosis" pitchFamily="2" charset="0"/>
              </a:rPr>
              <a:t>3. Total customers who make repeat orders per year</a:t>
            </a:r>
          </a:p>
          <a:p>
            <a:pPr marL="133350" indent="0">
              <a:buClr>
                <a:schemeClr val="dk1"/>
              </a:buClr>
              <a:buSzPts val="1500"/>
              <a:buFont typeface="Arial"/>
              <a:buNone/>
            </a:pPr>
            <a:r>
              <a:rPr lang="en-US" sz="1000" dirty="0">
                <a:solidFill>
                  <a:schemeClr val="tx1"/>
                </a:solidFill>
                <a:latin typeface="Dosis" pitchFamily="2" charset="0"/>
              </a:rPr>
              <a:t>Displays the number of customers who make purchases more than once (repeat orders) in each year</a:t>
            </a:r>
          </a:p>
          <a:p>
            <a:pPr marL="133350" indent="0">
              <a:buClr>
                <a:schemeClr val="dk1"/>
              </a:buClr>
              <a:buSzPts val="1500"/>
              <a:buFont typeface="Arial"/>
              <a:buNone/>
            </a:pPr>
            <a:endParaRPr lang="en-US" sz="1000" dirty="0">
              <a:solidFill>
                <a:schemeClr val="tx1"/>
              </a:solidFill>
              <a:latin typeface="Dosis" pitchFamily="2" charset="0"/>
            </a:endParaRPr>
          </a:p>
          <a:p>
            <a:pPr marL="133350" indent="0">
              <a:buClr>
                <a:schemeClr val="dk1"/>
              </a:buClr>
              <a:buSzPts val="1500"/>
              <a:buFont typeface="Arial"/>
              <a:buNone/>
            </a:pPr>
            <a:endParaRPr lang="en-US" sz="1000" dirty="0">
              <a:solidFill>
                <a:schemeClr val="tx1"/>
              </a:solidFill>
              <a:latin typeface="Dosis" pitchFamily="2" charset="0"/>
            </a:endParaRPr>
          </a:p>
          <a:p>
            <a:pPr marL="133350" indent="0">
              <a:buClr>
                <a:schemeClr val="dk1"/>
              </a:buClr>
              <a:buSzPts val="1500"/>
              <a:buFont typeface="Arial"/>
              <a:buNone/>
            </a:pPr>
            <a:endParaRPr lang="en-US" sz="1000" dirty="0">
              <a:solidFill>
                <a:schemeClr val="tx1"/>
              </a:solidFill>
              <a:latin typeface="Dosis" pitchFamily="2" charset="0"/>
            </a:endParaRPr>
          </a:p>
          <a:p>
            <a:pPr marL="133350" indent="0">
              <a:buClr>
                <a:schemeClr val="dk1"/>
              </a:buClr>
              <a:buSzPts val="1500"/>
              <a:buFont typeface="Arial"/>
              <a:buNone/>
            </a:pPr>
            <a:endParaRPr lang="en-US" sz="1000" dirty="0">
              <a:solidFill>
                <a:schemeClr val="tx1"/>
              </a:solidFill>
              <a:latin typeface="Dosis" pitchFamily="2" charset="0"/>
            </a:endParaRPr>
          </a:p>
          <a:p>
            <a:pPr marL="133350" indent="0">
              <a:buClr>
                <a:schemeClr val="dk1"/>
              </a:buClr>
              <a:buSzPts val="1500"/>
              <a:buNone/>
            </a:pPr>
            <a:endParaRPr lang="en-US" sz="1000" b="1" dirty="0">
              <a:solidFill>
                <a:schemeClr val="tx1"/>
              </a:solidFill>
              <a:latin typeface="Dosis" pitchFamily="2" charset="0"/>
            </a:endParaRPr>
          </a:p>
          <a:p>
            <a:pPr marL="133350" indent="0">
              <a:buClr>
                <a:schemeClr val="dk1"/>
              </a:buClr>
              <a:buSzPts val="1500"/>
              <a:buNone/>
            </a:pPr>
            <a:endParaRPr lang="en-US" sz="1000" b="1" dirty="0">
              <a:solidFill>
                <a:schemeClr val="tx1"/>
              </a:solidFill>
              <a:latin typeface="Dosis" pitchFamily="2" charset="0"/>
            </a:endParaRPr>
          </a:p>
          <a:p>
            <a:pPr marL="133350" indent="0">
              <a:buClr>
                <a:schemeClr val="dk1"/>
              </a:buClr>
              <a:buSzPts val="1500"/>
              <a:buNone/>
            </a:pPr>
            <a:r>
              <a:rPr lang="en-US" sz="1000" b="1" dirty="0">
                <a:solidFill>
                  <a:schemeClr val="tx1"/>
                </a:solidFill>
                <a:latin typeface="Dosis" pitchFamily="2" charset="0"/>
              </a:rPr>
              <a:t>4. Average order value per year</a:t>
            </a:r>
          </a:p>
          <a:p>
            <a:pPr marL="133350" indent="0">
              <a:buClr>
                <a:schemeClr val="dk1"/>
              </a:buClr>
              <a:buSzPts val="1500"/>
              <a:buNone/>
            </a:pPr>
            <a:r>
              <a:rPr lang="en-US" sz="1000" dirty="0">
                <a:solidFill>
                  <a:schemeClr val="tx1"/>
                </a:solidFill>
                <a:latin typeface="Dosis" pitchFamily="2" charset="0"/>
              </a:rPr>
              <a:t>Displays the average number of orders made by customers for each year </a:t>
            </a:r>
            <a:endParaRPr lang="en-US" sz="1000" b="1" dirty="0">
              <a:solidFill>
                <a:schemeClr val="tx1"/>
              </a:solidFill>
              <a:latin typeface="Dosis" pitchFamily="2" charset="0"/>
            </a:endParaRPr>
          </a:p>
          <a:p>
            <a:pPr marL="133350" indent="0">
              <a:buClr>
                <a:schemeClr val="dk1"/>
              </a:buClr>
              <a:buSzPts val="1500"/>
              <a:buFont typeface="Arial"/>
              <a:buNone/>
            </a:pPr>
            <a:br>
              <a:rPr lang="en-US" sz="1000" dirty="0">
                <a:solidFill>
                  <a:schemeClr val="tx1"/>
                </a:solidFill>
                <a:latin typeface="Dosis" pitchFamily="2" charset="0"/>
              </a:rPr>
            </a:br>
            <a:endParaRPr lang="en-US" sz="1000" dirty="0">
              <a:solidFill>
                <a:schemeClr val="tx1"/>
              </a:solidFill>
              <a:latin typeface="Dosis" pitchFamily="2" charset="0"/>
            </a:endParaRPr>
          </a:p>
        </p:txBody>
      </p:sp>
      <p:pic>
        <p:nvPicPr>
          <p:cNvPr id="4" name="Picture 3">
            <a:extLst>
              <a:ext uri="{FF2B5EF4-FFF2-40B4-BE49-F238E27FC236}">
                <a16:creationId xmlns:a16="http://schemas.microsoft.com/office/drawing/2014/main" id="{A21B3170-C187-4C56-152E-C0FF39579C2D}"/>
              </a:ext>
            </a:extLst>
          </p:cNvPr>
          <p:cNvPicPr>
            <a:picLocks noChangeAspect="1"/>
          </p:cNvPicPr>
          <p:nvPr/>
        </p:nvPicPr>
        <p:blipFill>
          <a:blip r:embed="rId3"/>
          <a:stretch>
            <a:fillRect/>
          </a:stretch>
        </p:blipFill>
        <p:spPr>
          <a:xfrm>
            <a:off x="540328" y="1285026"/>
            <a:ext cx="2043545" cy="841758"/>
          </a:xfrm>
          <a:prstGeom prst="rect">
            <a:avLst/>
          </a:prstGeom>
        </p:spPr>
      </p:pic>
      <p:pic>
        <p:nvPicPr>
          <p:cNvPr id="7" name="Picture 6">
            <a:extLst>
              <a:ext uri="{FF2B5EF4-FFF2-40B4-BE49-F238E27FC236}">
                <a16:creationId xmlns:a16="http://schemas.microsoft.com/office/drawing/2014/main" id="{AB2D08E0-A5F7-AA2E-1A89-E59BB414EC2A}"/>
              </a:ext>
            </a:extLst>
          </p:cNvPr>
          <p:cNvPicPr>
            <a:picLocks noChangeAspect="1"/>
          </p:cNvPicPr>
          <p:nvPr/>
        </p:nvPicPr>
        <p:blipFill>
          <a:blip r:embed="rId4"/>
          <a:stretch>
            <a:fillRect/>
          </a:stretch>
        </p:blipFill>
        <p:spPr>
          <a:xfrm>
            <a:off x="935183" y="2758448"/>
            <a:ext cx="1572490" cy="765371"/>
          </a:xfrm>
          <a:prstGeom prst="rect">
            <a:avLst/>
          </a:prstGeom>
        </p:spPr>
      </p:pic>
      <p:sp>
        <p:nvSpPr>
          <p:cNvPr id="16" name="Google Shape;56;p13">
            <a:extLst>
              <a:ext uri="{FF2B5EF4-FFF2-40B4-BE49-F238E27FC236}">
                <a16:creationId xmlns:a16="http://schemas.microsoft.com/office/drawing/2014/main" id="{D65D1FC2-8A68-ED99-CCAF-55C6046E9332}"/>
              </a:ext>
            </a:extLst>
          </p:cNvPr>
          <p:cNvSpPr txBox="1">
            <a:spLocks noGrp="1"/>
          </p:cNvSpPr>
          <p:nvPr>
            <p:ph type="body" idx="1"/>
          </p:nvPr>
        </p:nvSpPr>
        <p:spPr>
          <a:xfrm>
            <a:off x="173182" y="3471674"/>
            <a:ext cx="9026235" cy="1357872"/>
          </a:xfrm>
          <a:prstGeom prst="rect">
            <a:avLst/>
          </a:prstGeom>
        </p:spPr>
        <p:txBody>
          <a:bodyPr spcFirstLastPara="1" wrap="square" lIns="91425" tIns="91425" rIns="91425" bIns="91425" anchor="t" anchorCtr="0">
            <a:noAutofit/>
          </a:bodyPr>
          <a:lstStyle/>
          <a:p>
            <a:pPr marL="133350" lvl="0" indent="0" algn="l" rtl="0">
              <a:spcBef>
                <a:spcPts val="0"/>
              </a:spcBef>
              <a:spcAft>
                <a:spcPts val="0"/>
              </a:spcAft>
              <a:buClr>
                <a:schemeClr val="dk1"/>
              </a:buClr>
              <a:buSzPts val="1500"/>
              <a:buNone/>
            </a:pPr>
            <a:r>
              <a:rPr lang="en-US" sz="1000" b="1" dirty="0">
                <a:solidFill>
                  <a:schemeClr val="dk1"/>
                </a:solidFill>
                <a:latin typeface="Dosis" pitchFamily="2" charset="0"/>
              </a:rPr>
              <a:t>Insight :</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 significant increase in total repeat customers suggests that the e-commerce platform has been successful in retaining existing customers. This could be due to factors such as excellent customer service, product quality, or loyalty programs. The decline in the next year could indicate that these efforts to retain customers may not have been sustained or that competition has intensified.</a:t>
            </a:r>
          </a:p>
          <a:p>
            <a:pPr marL="133350" lvl="0" indent="0" algn="l" rtl="0">
              <a:spcBef>
                <a:spcPts val="0"/>
              </a:spcBef>
              <a:spcAft>
                <a:spcPts val="0"/>
              </a:spcAft>
              <a:buClr>
                <a:schemeClr val="dk1"/>
              </a:buClr>
              <a:buSzPts val="1500"/>
              <a:buNone/>
            </a:pPr>
            <a:endParaRPr lang="en-US" sz="1000" dirty="0">
              <a:solidFill>
                <a:schemeClr val="dk1"/>
              </a:solidFill>
              <a:latin typeface="Dosis" pitchFamily="2" charset="0"/>
            </a:endParaRPr>
          </a:p>
          <a:p>
            <a:pPr marL="304800" lvl="0" indent="-171450" algn="l" rtl="0">
              <a:spcBef>
                <a:spcPts val="0"/>
              </a:spcBef>
              <a:spcAft>
                <a:spcPts val="0"/>
              </a:spcAft>
              <a:buClr>
                <a:schemeClr val="dk1"/>
              </a:buClr>
              <a:buSzPts val="1500"/>
              <a:buFont typeface="Arial" panose="020B0604020202020204" pitchFamily="34" charset="0"/>
              <a:buChar char="•"/>
            </a:pPr>
            <a:r>
              <a:rPr lang="en-US" sz="1000" dirty="0">
                <a:solidFill>
                  <a:schemeClr val="dk1"/>
                </a:solidFill>
                <a:latin typeface="Dosis" pitchFamily="2" charset="0"/>
              </a:rPr>
              <a:t>The stagnant average customer order per year may indicate market saturation or a plateau in consumer spending habits. Customers may be making repeat purchases but not increasing the frequency or value of their orders. This could be a sign that the e-commerce platform needs to explore new markets or diversify its product offerings to stimulate growth.</a:t>
            </a:r>
            <a:br>
              <a:rPr lang="en" sz="1000" dirty="0">
                <a:solidFill>
                  <a:schemeClr val="dk1"/>
                </a:solidFill>
                <a:latin typeface="Dosis" pitchFamily="2" charset="0"/>
              </a:rPr>
            </a:br>
            <a:endParaRPr sz="1000" dirty="0">
              <a:solidFill>
                <a:schemeClr val="dk1"/>
              </a:solidFill>
              <a:latin typeface="Dosis" pitchFamily="2" charset="0"/>
            </a:endParaRPr>
          </a:p>
        </p:txBody>
      </p:sp>
      <p:pic>
        <p:nvPicPr>
          <p:cNvPr id="18" name="Picture 17">
            <a:extLst>
              <a:ext uri="{FF2B5EF4-FFF2-40B4-BE49-F238E27FC236}">
                <a16:creationId xmlns:a16="http://schemas.microsoft.com/office/drawing/2014/main" id="{D6826B91-E219-06E8-0501-6BBA99A3D15D}"/>
              </a:ext>
            </a:extLst>
          </p:cNvPr>
          <p:cNvPicPr>
            <a:picLocks noChangeAspect="1"/>
          </p:cNvPicPr>
          <p:nvPr/>
        </p:nvPicPr>
        <p:blipFill>
          <a:blip r:embed="rId5"/>
          <a:stretch>
            <a:fillRect/>
          </a:stretch>
        </p:blipFill>
        <p:spPr>
          <a:xfrm>
            <a:off x="4343428" y="651001"/>
            <a:ext cx="4038599" cy="3026966"/>
          </a:xfrm>
          <a:prstGeom prst="rect">
            <a:avLst/>
          </a:prstGeom>
        </p:spPr>
      </p:pic>
    </p:spTree>
    <p:extLst>
      <p:ext uri="{BB962C8B-B14F-4D97-AF65-F5344CB8AC3E}">
        <p14:creationId xmlns:p14="http://schemas.microsoft.com/office/powerpoint/2010/main" val="14131559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TotalTime>
  <Words>495</Words>
  <Application>Microsoft Office PowerPoint</Application>
  <PresentationFormat>On-screen Show (16:9)</PresentationFormat>
  <Paragraphs>42</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Dosis</vt:lpstr>
      <vt:lpstr>Simple Light</vt:lpstr>
      <vt:lpstr>Annual Customer Activity Growth Analysis</vt:lpstr>
      <vt:lpstr>Annual Customer Activity Growth Analysis</vt:lpstr>
      <vt:lpstr>Annual Customer Activity Growth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Annual Customer Activity Growth Analysis</dc:title>
  <cp:lastModifiedBy>Cikal Merdeka</cp:lastModifiedBy>
  <cp:revision>30</cp:revision>
  <dcterms:modified xsi:type="dcterms:W3CDTF">2024-04-07T18:55:23Z</dcterms:modified>
</cp:coreProperties>
</file>