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4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236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LLkzZnGm66hHP2FoO6gbhdyINSE9xBIo/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chemeClr val="lt1"/>
                </a:solidFill>
              </a:rPr>
              <a:t>Annual Product Category Quality Analysis</a:t>
            </a:r>
            <a:endParaRPr sz="2220" b="1" dirty="0">
              <a:solidFill>
                <a:schemeClr val="lt1"/>
              </a:solidFill>
            </a:endParaRPr>
          </a:p>
        </p:txBody>
      </p:sp>
      <p:sp>
        <p:nvSpPr>
          <p:cNvPr id="4" name="Google Shape;55;p13">
            <a:extLst>
              <a:ext uri="{FF2B5EF4-FFF2-40B4-BE49-F238E27FC236}">
                <a16:creationId xmlns:a16="http://schemas.microsoft.com/office/drawing/2014/main" id="{9EAAB736-210E-DA6E-8B7F-25EE2C42E472}"/>
              </a:ext>
            </a:extLst>
          </p:cNvPr>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latin typeface="Dosis" pitchFamily="2" charset="0"/>
            </a:endParaRPr>
          </a:p>
          <a:p>
            <a:pPr marL="0" lvl="0" indent="0" algn="r" rtl="0">
              <a:lnSpc>
                <a:spcPct val="100000"/>
              </a:lnSpc>
              <a:spcBef>
                <a:spcPts val="0"/>
              </a:spcBef>
              <a:spcAft>
                <a:spcPts val="0"/>
              </a:spcAft>
              <a:buNone/>
            </a:pPr>
            <a:r>
              <a:rPr lang="en-US" sz="1100" dirty="0">
                <a:solidFill>
                  <a:schemeClr val="dk1"/>
                </a:solidFill>
                <a:latin typeface="Dosis" pitchFamily="2" charset="0"/>
              </a:rPr>
              <a:t>The full query can be found </a:t>
            </a:r>
            <a:r>
              <a:rPr lang="en-US" sz="1100" dirty="0">
                <a:solidFill>
                  <a:schemeClr val="dk1"/>
                </a:solidFill>
                <a:latin typeface="Dosis" pitchFamily="2" charset="0"/>
                <a:hlinkClick r:id="rId3"/>
              </a:rPr>
              <a:t>here</a:t>
            </a:r>
            <a:endParaRPr lang="en-US" sz="1100" dirty="0">
              <a:solidFill>
                <a:schemeClr val="dk1"/>
              </a:solidFill>
              <a:latin typeface="Dosis" pitchFamily="2" charset="0"/>
            </a:endParaRPr>
          </a:p>
        </p:txBody>
      </p:sp>
      <p:sp>
        <p:nvSpPr>
          <p:cNvPr id="5" name="Google Shape;56;p13">
            <a:extLst>
              <a:ext uri="{FF2B5EF4-FFF2-40B4-BE49-F238E27FC236}">
                <a16:creationId xmlns:a16="http://schemas.microsoft.com/office/drawing/2014/main" id="{8DA266EF-0D13-048D-5EC5-D5D610F2CE41}"/>
              </a:ext>
            </a:extLst>
          </p:cNvPr>
          <p:cNvSpPr txBox="1">
            <a:spLocks noGrp="1"/>
          </p:cNvSpPr>
          <p:nvPr>
            <p:ph type="body" idx="1"/>
          </p:nvPr>
        </p:nvSpPr>
        <p:spPr>
          <a:xfrm>
            <a:off x="311700" y="863950"/>
            <a:ext cx="8520600" cy="370500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chemeClr val="dk1"/>
              </a:buClr>
              <a:buSzPts val="1500"/>
              <a:buNone/>
            </a:pPr>
            <a:r>
              <a:rPr lang="en-US" sz="1300" b="1" dirty="0">
                <a:solidFill>
                  <a:schemeClr val="dk1"/>
                </a:solidFill>
                <a:latin typeface="Dosis" pitchFamily="2" charset="0"/>
              </a:rPr>
              <a:t>Overview :</a:t>
            </a:r>
          </a:p>
          <a:p>
            <a:pPr marL="133350" lvl="0" indent="0" algn="l" rtl="0">
              <a:spcBef>
                <a:spcPts val="0"/>
              </a:spcBef>
              <a:spcAft>
                <a:spcPts val="0"/>
              </a:spcAft>
              <a:buClr>
                <a:schemeClr val="dk1"/>
              </a:buClr>
              <a:buSzPts val="1500"/>
              <a:buNone/>
            </a:pPr>
            <a:endParaRPr lang="en-US" sz="1300" dirty="0">
              <a:solidFill>
                <a:schemeClr val="dk1"/>
              </a:solidFill>
              <a:latin typeface="Dosis" pitchFamily="2" charset="0"/>
            </a:endParaRPr>
          </a:p>
          <a:p>
            <a:pPr marL="133350" lvl="0" indent="0" algn="l" rtl="0">
              <a:spcBef>
                <a:spcPts val="0"/>
              </a:spcBef>
              <a:spcAft>
                <a:spcPts val="0"/>
              </a:spcAft>
              <a:buClr>
                <a:schemeClr val="dk1"/>
              </a:buClr>
              <a:buSzPts val="1500"/>
              <a:buNone/>
            </a:pPr>
            <a:r>
              <a:rPr lang="en-US" sz="1300" dirty="0">
                <a:solidFill>
                  <a:schemeClr val="dk1"/>
                </a:solidFill>
                <a:latin typeface="Dosis" pitchFamily="2" charset="0"/>
              </a:rPr>
              <a:t>Business performance in eCommerce is closely related to the products available within it. Analyzing the quality of products in eCommerce can provide insights for making better business decisions. Product quality is important because it</a:t>
            </a:r>
          </a:p>
          <a:p>
            <a:pPr marL="133350" lvl="0" indent="0" algn="l" rtl="0">
              <a:spcBef>
                <a:spcPts val="0"/>
              </a:spcBef>
              <a:spcAft>
                <a:spcPts val="0"/>
              </a:spcAft>
              <a:buClr>
                <a:schemeClr val="dk1"/>
              </a:buClr>
              <a:buSzPts val="1500"/>
              <a:buNone/>
            </a:pPr>
            <a:r>
              <a:rPr lang="en-US" sz="1300" dirty="0">
                <a:solidFill>
                  <a:schemeClr val="dk1"/>
                </a:solidFill>
                <a:latin typeface="Dosis" pitchFamily="2" charset="0"/>
              </a:rPr>
              <a:t>influences a company's success and helps build its reputation in the customer market. When a company can create</a:t>
            </a:r>
          </a:p>
          <a:p>
            <a:pPr marL="133350" lvl="0" indent="0" algn="l" rtl="0">
              <a:spcBef>
                <a:spcPts val="0"/>
              </a:spcBef>
              <a:spcAft>
                <a:spcPts val="0"/>
              </a:spcAft>
              <a:buClr>
                <a:schemeClr val="dk1"/>
              </a:buClr>
              <a:buSzPts val="1500"/>
              <a:buNone/>
            </a:pPr>
            <a:r>
              <a:rPr lang="en-US" sz="1300" dirty="0">
                <a:solidFill>
                  <a:schemeClr val="dk1"/>
                </a:solidFill>
                <a:latin typeface="Dosis" pitchFamily="2" charset="0"/>
              </a:rPr>
              <a:t>high-quality products that continuously meet customer demands, it can result in a higher return on investment and</a:t>
            </a:r>
          </a:p>
          <a:p>
            <a:pPr marL="133350" lvl="0" indent="0" algn="l" rtl="0">
              <a:spcBef>
                <a:spcPts val="0"/>
              </a:spcBef>
              <a:spcAft>
                <a:spcPts val="0"/>
              </a:spcAft>
              <a:buClr>
                <a:schemeClr val="dk1"/>
              </a:buClr>
              <a:buSzPts val="1500"/>
              <a:buNone/>
            </a:pPr>
            <a:r>
              <a:rPr lang="en-US" sz="1300" dirty="0">
                <a:solidFill>
                  <a:schemeClr val="dk1"/>
                </a:solidFill>
                <a:latin typeface="Dosis" pitchFamily="2" charset="0"/>
              </a:rPr>
              <a:t>increased revenue. In this section, we will conduct an Annual Product Category Quality Analysis by analyzing annual business metrics related to revenue and canceled orders.</a:t>
            </a:r>
          </a:p>
          <a:p>
            <a:pPr marL="133350" lvl="0" indent="0" algn="l" rtl="0">
              <a:spcBef>
                <a:spcPts val="0"/>
              </a:spcBef>
              <a:spcAft>
                <a:spcPts val="0"/>
              </a:spcAft>
              <a:buClr>
                <a:schemeClr val="dk1"/>
              </a:buClr>
              <a:buSzPts val="1500"/>
              <a:buNone/>
            </a:pPr>
            <a:endParaRPr lang="en-US" sz="1300" dirty="0">
              <a:solidFill>
                <a:schemeClr val="dk1"/>
              </a:solidFill>
              <a:latin typeface="Dosis" pitchFamily="2" charset="0"/>
            </a:endParaRPr>
          </a:p>
          <a:p>
            <a:pPr marL="133350" lvl="0" indent="0" algn="l" rtl="0">
              <a:spcBef>
                <a:spcPts val="0"/>
              </a:spcBef>
              <a:spcAft>
                <a:spcPts val="0"/>
              </a:spcAft>
              <a:buClr>
                <a:schemeClr val="dk1"/>
              </a:buClr>
              <a:buSzPts val="1500"/>
              <a:buNone/>
            </a:pPr>
            <a:r>
              <a:rPr lang="en-US" sz="1300" dirty="0">
                <a:solidFill>
                  <a:schemeClr val="dk1"/>
                </a:solidFill>
                <a:latin typeface="Dosis" pitchFamily="2" charset="0"/>
              </a:rPr>
              <a:t>Here is the summary table of total revenue, total cancel orders, top product category revenue, and top product category cancel order performance :</a:t>
            </a:r>
            <a:br>
              <a:rPr lang="en-US" sz="1500" dirty="0">
                <a:solidFill>
                  <a:schemeClr val="dk1"/>
                </a:solidFill>
                <a:latin typeface="Dosis" pitchFamily="2" charset="0"/>
              </a:rPr>
            </a:br>
            <a:endParaRPr lang="en-US" sz="1500" dirty="0">
              <a:solidFill>
                <a:schemeClr val="dk1"/>
              </a:solidFill>
              <a:latin typeface="Dosis" pitchFamily="2" charset="0"/>
            </a:endParaRPr>
          </a:p>
        </p:txBody>
      </p:sp>
      <p:pic>
        <p:nvPicPr>
          <p:cNvPr id="9" name="Picture 8">
            <a:extLst>
              <a:ext uri="{FF2B5EF4-FFF2-40B4-BE49-F238E27FC236}">
                <a16:creationId xmlns:a16="http://schemas.microsoft.com/office/drawing/2014/main" id="{625D1B5B-A2C8-1613-E443-093BD8962B39}"/>
              </a:ext>
            </a:extLst>
          </p:cNvPr>
          <p:cNvPicPr>
            <a:picLocks noChangeAspect="1"/>
          </p:cNvPicPr>
          <p:nvPr/>
        </p:nvPicPr>
        <p:blipFill>
          <a:blip r:embed="rId4"/>
          <a:stretch>
            <a:fillRect/>
          </a:stretch>
        </p:blipFill>
        <p:spPr>
          <a:xfrm>
            <a:off x="0" y="3650299"/>
            <a:ext cx="9144000" cy="8077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Product Category Quality Analysis</a:t>
            </a:r>
            <a:endParaRPr sz="2220" b="1">
              <a:solidFill>
                <a:schemeClr val="lt1"/>
              </a:solidFill>
            </a:endParaRPr>
          </a:p>
        </p:txBody>
      </p:sp>
      <p:sp>
        <p:nvSpPr>
          <p:cNvPr id="4" name="Google Shape;56;p13">
            <a:extLst>
              <a:ext uri="{FF2B5EF4-FFF2-40B4-BE49-F238E27FC236}">
                <a16:creationId xmlns:a16="http://schemas.microsoft.com/office/drawing/2014/main" id="{108715C6-0381-4E0C-FDCA-A79CFFAF26C5}"/>
              </a:ext>
            </a:extLst>
          </p:cNvPr>
          <p:cNvSpPr txBox="1">
            <a:spLocks/>
          </p:cNvSpPr>
          <p:nvPr/>
        </p:nvSpPr>
        <p:spPr>
          <a:xfrm>
            <a:off x="311701" y="566182"/>
            <a:ext cx="2944118" cy="30048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buClr>
                <a:schemeClr val="dk1"/>
              </a:buClr>
              <a:buSzPts val="1500"/>
              <a:buFont typeface="Arial"/>
              <a:buNone/>
            </a:pPr>
            <a:r>
              <a:rPr lang="en-US" sz="1000" b="1" dirty="0">
                <a:solidFill>
                  <a:schemeClr val="dk1"/>
                </a:solidFill>
                <a:latin typeface="Dosis" pitchFamily="2" charset="0"/>
              </a:rPr>
              <a:t>1. Total revenue per year</a:t>
            </a:r>
          </a:p>
          <a:p>
            <a:pPr marL="133350" indent="0">
              <a:buClr>
                <a:schemeClr val="dk1"/>
              </a:buClr>
              <a:buSzPts val="1500"/>
              <a:buFont typeface="Arial"/>
              <a:buNone/>
            </a:pPr>
            <a:r>
              <a:rPr lang="en-US" sz="1000" dirty="0">
                <a:solidFill>
                  <a:schemeClr val="tx1"/>
                </a:solidFill>
                <a:latin typeface="Dosis" pitchFamily="2" charset="0"/>
              </a:rPr>
              <a:t>Create a table that contains total company revenue information for each year</a:t>
            </a: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None/>
            </a:pPr>
            <a:endParaRPr lang="en-US" sz="1000" b="1" dirty="0">
              <a:solidFill>
                <a:schemeClr val="dk1"/>
              </a:solidFill>
              <a:latin typeface="Dosis" pitchFamily="2" charset="0"/>
            </a:endParaRPr>
          </a:p>
          <a:p>
            <a:pPr marL="133350" indent="0">
              <a:buClr>
                <a:schemeClr val="dk1"/>
              </a:buClr>
              <a:buSzPts val="1500"/>
              <a:buFont typeface="Arial"/>
              <a:buNone/>
            </a:pPr>
            <a:r>
              <a:rPr lang="en-US" sz="1000" b="1" dirty="0">
                <a:solidFill>
                  <a:schemeClr val="dk1"/>
                </a:solidFill>
                <a:latin typeface="Dosis" pitchFamily="2" charset="0"/>
              </a:rPr>
              <a:t>2. Total cancel order per year</a:t>
            </a:r>
          </a:p>
          <a:p>
            <a:pPr marL="133350" indent="0">
              <a:buClr>
                <a:schemeClr val="dk1"/>
              </a:buClr>
              <a:buSzPts val="1500"/>
              <a:buFont typeface="Arial"/>
              <a:buNone/>
            </a:pPr>
            <a:r>
              <a:rPr lang="en-US" sz="1000" dirty="0">
                <a:solidFill>
                  <a:schemeClr val="tx1"/>
                </a:solidFill>
                <a:latin typeface="Dosis" pitchFamily="2" charset="0"/>
              </a:rPr>
              <a:t>Create a table that contains information on the total number of canceled orders for each year </a:t>
            </a:r>
            <a:br>
              <a:rPr lang="en-US" sz="1000" dirty="0">
                <a:solidFill>
                  <a:schemeClr val="tx1"/>
                </a:solidFill>
                <a:latin typeface="Dosis" pitchFamily="2" charset="0"/>
              </a:rPr>
            </a:br>
            <a:endParaRPr lang="en-US" sz="1000" dirty="0">
              <a:solidFill>
                <a:schemeClr val="tx1"/>
              </a:solidFill>
              <a:latin typeface="Dosis" pitchFamily="2" charset="0"/>
            </a:endParaRPr>
          </a:p>
        </p:txBody>
      </p:sp>
      <p:pic>
        <p:nvPicPr>
          <p:cNvPr id="6" name="Picture 5">
            <a:extLst>
              <a:ext uri="{FF2B5EF4-FFF2-40B4-BE49-F238E27FC236}">
                <a16:creationId xmlns:a16="http://schemas.microsoft.com/office/drawing/2014/main" id="{350D940E-DEA2-21C6-CBEE-C0623F38FC54}"/>
              </a:ext>
            </a:extLst>
          </p:cNvPr>
          <p:cNvPicPr>
            <a:picLocks noChangeAspect="1"/>
          </p:cNvPicPr>
          <p:nvPr/>
        </p:nvPicPr>
        <p:blipFill>
          <a:blip r:embed="rId3"/>
          <a:stretch>
            <a:fillRect/>
          </a:stretch>
        </p:blipFill>
        <p:spPr>
          <a:xfrm>
            <a:off x="533400" y="1289181"/>
            <a:ext cx="1683326" cy="833274"/>
          </a:xfrm>
          <a:prstGeom prst="rect">
            <a:avLst/>
          </a:prstGeom>
        </p:spPr>
      </p:pic>
      <p:pic>
        <p:nvPicPr>
          <p:cNvPr id="8" name="Picture 7">
            <a:extLst>
              <a:ext uri="{FF2B5EF4-FFF2-40B4-BE49-F238E27FC236}">
                <a16:creationId xmlns:a16="http://schemas.microsoft.com/office/drawing/2014/main" id="{EF547C7A-6F52-F50F-0FBA-7FF728FCDC67}"/>
              </a:ext>
            </a:extLst>
          </p:cNvPr>
          <p:cNvPicPr>
            <a:picLocks noChangeAspect="1"/>
          </p:cNvPicPr>
          <p:nvPr/>
        </p:nvPicPr>
        <p:blipFill>
          <a:blip r:embed="rId4"/>
          <a:stretch>
            <a:fillRect/>
          </a:stretch>
        </p:blipFill>
        <p:spPr>
          <a:xfrm>
            <a:off x="533400" y="2876334"/>
            <a:ext cx="1683326" cy="739265"/>
          </a:xfrm>
          <a:prstGeom prst="rect">
            <a:avLst/>
          </a:prstGeom>
        </p:spPr>
      </p:pic>
      <p:sp>
        <p:nvSpPr>
          <p:cNvPr id="9" name="Google Shape;56;p13">
            <a:extLst>
              <a:ext uri="{FF2B5EF4-FFF2-40B4-BE49-F238E27FC236}">
                <a16:creationId xmlns:a16="http://schemas.microsoft.com/office/drawing/2014/main" id="{31C94BA3-AC1F-A3EC-39B0-14BDC1DA1704}"/>
              </a:ext>
            </a:extLst>
          </p:cNvPr>
          <p:cNvSpPr txBox="1">
            <a:spLocks noGrp="1"/>
          </p:cNvSpPr>
          <p:nvPr>
            <p:ph type="body" idx="1"/>
          </p:nvPr>
        </p:nvSpPr>
        <p:spPr>
          <a:xfrm>
            <a:off x="173182" y="3760310"/>
            <a:ext cx="9026235" cy="1357872"/>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chemeClr val="dk1"/>
              </a:buClr>
              <a:buSzPts val="1500"/>
              <a:buNone/>
            </a:pPr>
            <a:r>
              <a:rPr lang="en-US" sz="1000" b="1" dirty="0">
                <a:solidFill>
                  <a:schemeClr val="dk1"/>
                </a:solidFill>
                <a:latin typeface="Dosis" pitchFamily="2" charset="0"/>
              </a:rPr>
              <a:t>Insight :</a:t>
            </a:r>
          </a:p>
          <a:p>
            <a:pPr marL="133350" lvl="0" indent="0" algn="l" rtl="0">
              <a:spcBef>
                <a:spcPts val="0"/>
              </a:spcBef>
              <a:spcAft>
                <a:spcPts val="0"/>
              </a:spcAft>
              <a:buClr>
                <a:schemeClr val="dk1"/>
              </a:buClr>
              <a:buSzPts val="1500"/>
              <a:buNone/>
            </a:pPr>
            <a:endParaRPr lang="en-US" sz="1000" dirty="0">
              <a:solidFill>
                <a:schemeClr val="dk1"/>
              </a:solidFill>
              <a:latin typeface="Dosis" pitchFamily="2" charset="0"/>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latin typeface="Dosis" pitchFamily="2" charset="0"/>
              </a:rPr>
              <a:t>Increase in revenue (significantly in 2017) typically suggests that the business is growing and attracting more new customers, leading to higher sales volumes. It could be due to various factors such as effective marketing strategies, great product quality, or increased market demand.</a:t>
            </a:r>
          </a:p>
          <a:p>
            <a:pPr marL="133350" lvl="0" indent="0" algn="l" rtl="0">
              <a:spcBef>
                <a:spcPts val="0"/>
              </a:spcBef>
              <a:spcAft>
                <a:spcPts val="0"/>
              </a:spcAft>
              <a:buClr>
                <a:schemeClr val="dk1"/>
              </a:buClr>
              <a:buSzPts val="1500"/>
              <a:buNone/>
            </a:pPr>
            <a:endParaRPr lang="en-US" sz="1000" dirty="0">
              <a:solidFill>
                <a:schemeClr val="dk1"/>
              </a:solidFill>
              <a:latin typeface="Dosis" pitchFamily="2" charset="0"/>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latin typeface="Dosis" pitchFamily="2" charset="0"/>
              </a:rPr>
              <a:t>Small increase in canceled orders could indicates potential issues within the business like inaccurate product descriptions, shipping delays on some products, inventory management issues on some sellers, or customer service problems in the platform.</a:t>
            </a:r>
            <a:br>
              <a:rPr lang="en-US" sz="1000" dirty="0">
                <a:solidFill>
                  <a:schemeClr val="dk1"/>
                </a:solidFill>
                <a:latin typeface="Dosis" pitchFamily="2" charset="0"/>
              </a:rPr>
            </a:br>
            <a:endParaRPr lang="en-US" sz="1000" dirty="0">
              <a:solidFill>
                <a:schemeClr val="dk1"/>
              </a:solidFill>
              <a:latin typeface="Dosis" pitchFamily="2" charset="0"/>
            </a:endParaRPr>
          </a:p>
        </p:txBody>
      </p:sp>
      <p:pic>
        <p:nvPicPr>
          <p:cNvPr id="11" name="Picture 10">
            <a:extLst>
              <a:ext uri="{FF2B5EF4-FFF2-40B4-BE49-F238E27FC236}">
                <a16:creationId xmlns:a16="http://schemas.microsoft.com/office/drawing/2014/main" id="{788F48E6-388C-48E1-D1F5-115F430FDAC0}"/>
              </a:ext>
            </a:extLst>
          </p:cNvPr>
          <p:cNvPicPr>
            <a:picLocks noChangeAspect="1"/>
          </p:cNvPicPr>
          <p:nvPr/>
        </p:nvPicPr>
        <p:blipFill>
          <a:blip r:embed="rId5"/>
          <a:stretch>
            <a:fillRect/>
          </a:stretch>
        </p:blipFill>
        <p:spPr>
          <a:xfrm>
            <a:off x="3636483" y="656877"/>
            <a:ext cx="4426862" cy="3301463"/>
          </a:xfrm>
          <a:prstGeom prst="rect">
            <a:avLst/>
          </a:prstGeom>
        </p:spPr>
      </p:pic>
    </p:spTree>
    <p:extLst>
      <p:ext uri="{BB962C8B-B14F-4D97-AF65-F5344CB8AC3E}">
        <p14:creationId xmlns:p14="http://schemas.microsoft.com/office/powerpoint/2010/main" val="305457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Product Category Quality Analysis</a:t>
            </a:r>
            <a:endParaRPr sz="2220" b="1">
              <a:solidFill>
                <a:schemeClr val="lt1"/>
              </a:solidFill>
            </a:endParaRPr>
          </a:p>
        </p:txBody>
      </p:sp>
      <p:sp>
        <p:nvSpPr>
          <p:cNvPr id="4" name="Google Shape;56;p13">
            <a:extLst>
              <a:ext uri="{FF2B5EF4-FFF2-40B4-BE49-F238E27FC236}">
                <a16:creationId xmlns:a16="http://schemas.microsoft.com/office/drawing/2014/main" id="{A7E7B416-1BC5-4A6C-085F-7515E2AA06C3}"/>
              </a:ext>
            </a:extLst>
          </p:cNvPr>
          <p:cNvSpPr txBox="1">
            <a:spLocks/>
          </p:cNvSpPr>
          <p:nvPr/>
        </p:nvSpPr>
        <p:spPr>
          <a:xfrm>
            <a:off x="311701" y="623839"/>
            <a:ext cx="3332044" cy="30048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buClr>
                <a:schemeClr val="dk1"/>
              </a:buClr>
              <a:buSzPts val="1500"/>
              <a:buFont typeface="Arial"/>
              <a:buNone/>
            </a:pPr>
            <a:r>
              <a:rPr lang="en-US" sz="1000" b="1" dirty="0">
                <a:solidFill>
                  <a:schemeClr val="dk1"/>
                </a:solidFill>
                <a:latin typeface="Dosis" pitchFamily="2" charset="0"/>
              </a:rPr>
              <a:t>3. Top product category by revenue per year</a:t>
            </a:r>
          </a:p>
          <a:p>
            <a:pPr marL="133350" indent="0">
              <a:buClr>
                <a:schemeClr val="dk1"/>
              </a:buClr>
              <a:buSzPts val="1500"/>
              <a:buFont typeface="Arial"/>
              <a:buNone/>
            </a:pPr>
            <a:r>
              <a:rPr lang="en-US" sz="1000" dirty="0">
                <a:solidFill>
                  <a:schemeClr val="tx1"/>
                </a:solidFill>
                <a:latin typeface="Dosis" pitchFamily="2" charset="0"/>
              </a:rPr>
              <a:t>Create a table containing the product category names that provide the highest total revenue for each year</a:t>
            </a:r>
            <a:endParaRPr lang="en-US" sz="1000" b="1" dirty="0">
              <a:solidFill>
                <a:schemeClr val="tx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None/>
            </a:pPr>
            <a:endParaRPr lang="en-US" sz="1000" b="1" dirty="0">
              <a:solidFill>
                <a:schemeClr val="dk1"/>
              </a:solidFill>
              <a:latin typeface="Dosis" pitchFamily="2" charset="0"/>
            </a:endParaRPr>
          </a:p>
          <a:p>
            <a:pPr marL="133350" indent="0">
              <a:buClr>
                <a:schemeClr val="dk1"/>
              </a:buClr>
              <a:buSzPts val="1500"/>
              <a:buFont typeface="Arial"/>
              <a:buNone/>
            </a:pPr>
            <a:r>
              <a:rPr lang="en-US" sz="1000" b="1" dirty="0">
                <a:solidFill>
                  <a:schemeClr val="dk1"/>
                </a:solidFill>
                <a:latin typeface="Dosis" pitchFamily="2" charset="0"/>
              </a:rPr>
              <a:t>4. Top product category by cancel order per year</a:t>
            </a:r>
          </a:p>
          <a:p>
            <a:pPr marL="133350" indent="0">
              <a:buClr>
                <a:schemeClr val="dk1"/>
              </a:buClr>
              <a:buSzPts val="1500"/>
              <a:buFont typeface="Arial"/>
              <a:buNone/>
            </a:pPr>
            <a:r>
              <a:rPr lang="en-US" sz="1000" dirty="0">
                <a:solidFill>
                  <a:schemeClr val="tx1"/>
                </a:solidFill>
                <a:latin typeface="Dosis" pitchFamily="2" charset="0"/>
              </a:rPr>
              <a:t>Create a table containing the names of the product categories that have the highest number of canceled orders for each year</a:t>
            </a:r>
            <a:br>
              <a:rPr lang="en-US" sz="1000" dirty="0">
                <a:solidFill>
                  <a:schemeClr val="dk1"/>
                </a:solidFill>
                <a:latin typeface="Dosis" pitchFamily="2" charset="0"/>
              </a:rPr>
            </a:br>
            <a:endParaRPr lang="en-US" sz="1000" dirty="0">
              <a:solidFill>
                <a:schemeClr val="dk1"/>
              </a:solidFill>
              <a:latin typeface="Dosis" pitchFamily="2" charset="0"/>
            </a:endParaRPr>
          </a:p>
        </p:txBody>
      </p:sp>
      <p:pic>
        <p:nvPicPr>
          <p:cNvPr id="6" name="Picture 5">
            <a:extLst>
              <a:ext uri="{FF2B5EF4-FFF2-40B4-BE49-F238E27FC236}">
                <a16:creationId xmlns:a16="http://schemas.microsoft.com/office/drawing/2014/main" id="{8D05AE17-7A7F-1109-E0E2-1E3EEA31BA9F}"/>
              </a:ext>
            </a:extLst>
          </p:cNvPr>
          <p:cNvPicPr>
            <a:picLocks noChangeAspect="1"/>
          </p:cNvPicPr>
          <p:nvPr/>
        </p:nvPicPr>
        <p:blipFill>
          <a:blip r:embed="rId3"/>
          <a:stretch>
            <a:fillRect/>
          </a:stretch>
        </p:blipFill>
        <p:spPr>
          <a:xfrm>
            <a:off x="505691" y="2954219"/>
            <a:ext cx="2452600" cy="680517"/>
          </a:xfrm>
          <a:prstGeom prst="rect">
            <a:avLst/>
          </a:prstGeom>
        </p:spPr>
      </p:pic>
      <p:pic>
        <p:nvPicPr>
          <p:cNvPr id="8" name="Picture 7">
            <a:extLst>
              <a:ext uri="{FF2B5EF4-FFF2-40B4-BE49-F238E27FC236}">
                <a16:creationId xmlns:a16="http://schemas.microsoft.com/office/drawing/2014/main" id="{75CD6A47-D99A-B76C-50EB-5814E7BA4FC6}"/>
              </a:ext>
            </a:extLst>
          </p:cNvPr>
          <p:cNvPicPr>
            <a:picLocks noChangeAspect="1"/>
          </p:cNvPicPr>
          <p:nvPr/>
        </p:nvPicPr>
        <p:blipFill>
          <a:blip r:embed="rId4"/>
          <a:stretch>
            <a:fillRect/>
          </a:stretch>
        </p:blipFill>
        <p:spPr>
          <a:xfrm>
            <a:off x="505691" y="1403514"/>
            <a:ext cx="2452600" cy="734311"/>
          </a:xfrm>
          <a:prstGeom prst="rect">
            <a:avLst/>
          </a:prstGeom>
        </p:spPr>
      </p:pic>
      <p:sp>
        <p:nvSpPr>
          <p:cNvPr id="9" name="Google Shape;56;p13">
            <a:extLst>
              <a:ext uri="{FF2B5EF4-FFF2-40B4-BE49-F238E27FC236}">
                <a16:creationId xmlns:a16="http://schemas.microsoft.com/office/drawing/2014/main" id="{A16E0901-3627-8EB6-120B-81D15EAE3C94}"/>
              </a:ext>
            </a:extLst>
          </p:cNvPr>
          <p:cNvSpPr txBox="1">
            <a:spLocks noGrp="1"/>
          </p:cNvSpPr>
          <p:nvPr>
            <p:ph type="body" idx="1"/>
          </p:nvPr>
        </p:nvSpPr>
        <p:spPr>
          <a:xfrm>
            <a:off x="173182" y="3640805"/>
            <a:ext cx="9026235" cy="1357872"/>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chemeClr val="dk1"/>
              </a:buClr>
              <a:buSzPts val="1500"/>
              <a:buNone/>
            </a:pPr>
            <a:r>
              <a:rPr lang="en-US" sz="1000" b="1" dirty="0">
                <a:solidFill>
                  <a:schemeClr val="dk1"/>
                </a:solidFill>
                <a:latin typeface="Dosis" pitchFamily="2" charset="0"/>
              </a:rPr>
              <a:t>Insight :</a:t>
            </a:r>
          </a:p>
          <a:p>
            <a:pPr marL="133350" lvl="0" indent="0" algn="l" rtl="0">
              <a:spcBef>
                <a:spcPts val="0"/>
              </a:spcBef>
              <a:spcAft>
                <a:spcPts val="0"/>
              </a:spcAft>
              <a:buClr>
                <a:schemeClr val="dk1"/>
              </a:buClr>
              <a:buSzPts val="1500"/>
              <a:buNone/>
            </a:pPr>
            <a:endParaRPr lang="en-US" sz="1000" dirty="0">
              <a:solidFill>
                <a:schemeClr val="dk1"/>
              </a:solidFill>
              <a:latin typeface="Dosis" pitchFamily="2" charset="0"/>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latin typeface="Dosis" pitchFamily="2" charset="0"/>
              </a:rPr>
              <a:t>The types of product categories, both for top revenue and top canceled orders, all have different types each year. This suggest an evolving in consumer preferences and market demand fluctuations which could be influenced by seasonal trends, economic factors, or other external influences. In 2018, </a:t>
            </a:r>
            <a:r>
              <a:rPr lang="en-US" sz="1000" dirty="0" err="1">
                <a:solidFill>
                  <a:schemeClr val="dk1"/>
                </a:solidFill>
                <a:latin typeface="Dosis" pitchFamily="2" charset="0"/>
              </a:rPr>
              <a:t>health_beauty</a:t>
            </a:r>
            <a:r>
              <a:rPr lang="en-US" sz="1000" dirty="0">
                <a:solidFill>
                  <a:schemeClr val="dk1"/>
                </a:solidFill>
                <a:latin typeface="Dosis" pitchFamily="2" charset="0"/>
              </a:rPr>
              <a:t> became the top product category by revenue and cancel order is the example of this where there could potentially an important events.</a:t>
            </a:r>
          </a:p>
          <a:p>
            <a:pPr marL="133350" lvl="0" indent="0" algn="l" rtl="0">
              <a:spcBef>
                <a:spcPts val="0"/>
              </a:spcBef>
              <a:spcAft>
                <a:spcPts val="0"/>
              </a:spcAft>
              <a:buClr>
                <a:schemeClr val="dk1"/>
              </a:buClr>
              <a:buSzPts val="1500"/>
              <a:buNone/>
            </a:pPr>
            <a:endParaRPr lang="en-US" sz="1000" dirty="0">
              <a:solidFill>
                <a:schemeClr val="dk1"/>
              </a:solidFill>
              <a:latin typeface="Dosis" pitchFamily="2" charset="0"/>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latin typeface="Dosis" pitchFamily="2" charset="0"/>
              </a:rPr>
              <a:t>There is also the need to analyze further related to the products canceled, to gain the reason behind it. Whether it is related to the price, supply chain and inventory management issues, or something else.</a:t>
            </a:r>
            <a:br>
              <a:rPr lang="en" sz="1000" dirty="0">
                <a:solidFill>
                  <a:schemeClr val="dk1"/>
                </a:solidFill>
                <a:latin typeface="Dosis" pitchFamily="2" charset="0"/>
              </a:rPr>
            </a:br>
            <a:endParaRPr sz="1000" dirty="0">
              <a:solidFill>
                <a:schemeClr val="dk1"/>
              </a:solidFill>
              <a:latin typeface="Dosis" pitchFamily="2" charset="0"/>
            </a:endParaRPr>
          </a:p>
        </p:txBody>
      </p:sp>
      <p:pic>
        <p:nvPicPr>
          <p:cNvPr id="11" name="Picture 10">
            <a:extLst>
              <a:ext uri="{FF2B5EF4-FFF2-40B4-BE49-F238E27FC236}">
                <a16:creationId xmlns:a16="http://schemas.microsoft.com/office/drawing/2014/main" id="{CA20E66C-6AA4-A3B8-F16B-BCFC3529447E}"/>
              </a:ext>
            </a:extLst>
          </p:cNvPr>
          <p:cNvPicPr>
            <a:picLocks noChangeAspect="1"/>
          </p:cNvPicPr>
          <p:nvPr/>
        </p:nvPicPr>
        <p:blipFill>
          <a:blip r:embed="rId5"/>
          <a:stretch>
            <a:fillRect/>
          </a:stretch>
        </p:blipFill>
        <p:spPr>
          <a:xfrm>
            <a:off x="4219217" y="623839"/>
            <a:ext cx="4364392" cy="3266432"/>
          </a:xfrm>
          <a:prstGeom prst="rect">
            <a:avLst/>
          </a:prstGeom>
        </p:spPr>
      </p:pic>
    </p:spTree>
    <p:extLst>
      <p:ext uri="{BB962C8B-B14F-4D97-AF65-F5344CB8AC3E}">
        <p14:creationId xmlns:p14="http://schemas.microsoft.com/office/powerpoint/2010/main" val="10866378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463</Words>
  <Application>Microsoft Office PowerPoint</Application>
  <PresentationFormat>On-screen Show (16:9)</PresentationFormat>
  <Paragraphs>43</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Dosis</vt:lpstr>
      <vt:lpstr>Simple Light</vt:lpstr>
      <vt:lpstr>Annual Product Category Quality Analysis</vt:lpstr>
      <vt:lpstr>Annual Product Category Quality Analysis</vt:lpstr>
      <vt:lpstr>Annual Product Category Quality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Product Category Quality Analysis</dc:title>
  <cp:lastModifiedBy>Cikal Merdeka</cp:lastModifiedBy>
  <cp:revision>35</cp:revision>
  <dcterms:modified xsi:type="dcterms:W3CDTF">2024-04-07T19:00:29Z</dcterms:modified>
</cp:coreProperties>
</file>