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64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236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LLkzZnGm66hHP2FoO6gbhdyINSE9xBIo/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chemeClr val="lt1"/>
                </a:solidFill>
              </a:rPr>
              <a:t>Annual Product Category Quality Analysis</a:t>
            </a:r>
            <a:endParaRPr sz="2220" b="1" dirty="0">
              <a:solidFill>
                <a:schemeClr val="lt1"/>
              </a:solidFill>
            </a:endParaRPr>
          </a:p>
        </p:txBody>
      </p:sp>
      <p:sp>
        <p:nvSpPr>
          <p:cNvPr id="4" name="Google Shape;55;p13">
            <a:extLst>
              <a:ext uri="{FF2B5EF4-FFF2-40B4-BE49-F238E27FC236}">
                <a16:creationId xmlns:a16="http://schemas.microsoft.com/office/drawing/2014/main" id="{9EAAB736-210E-DA6E-8B7F-25EE2C42E472}"/>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US" sz="1100" dirty="0">
                <a:solidFill>
                  <a:schemeClr val="dk1"/>
                </a:solidFill>
              </a:rPr>
              <a:t>The full query can be found </a:t>
            </a:r>
            <a:r>
              <a:rPr lang="en-US" sz="1100" dirty="0">
                <a:solidFill>
                  <a:schemeClr val="dk1"/>
                </a:solidFill>
                <a:hlinkClick r:id="rId3"/>
              </a:rPr>
              <a:t>here</a:t>
            </a:r>
            <a:endParaRPr lang="en-US" sz="1100" dirty="0">
              <a:solidFill>
                <a:schemeClr val="dk1"/>
              </a:solidFill>
            </a:endParaRPr>
          </a:p>
        </p:txBody>
      </p:sp>
      <p:sp>
        <p:nvSpPr>
          <p:cNvPr id="5" name="Google Shape;56;p13">
            <a:extLst>
              <a:ext uri="{FF2B5EF4-FFF2-40B4-BE49-F238E27FC236}">
                <a16:creationId xmlns:a16="http://schemas.microsoft.com/office/drawing/2014/main" id="{8DA266EF-0D13-048D-5EC5-D5D610F2CE41}"/>
              </a:ext>
            </a:extLst>
          </p:cNvPr>
          <p:cNvSpPr txBox="1">
            <a:spLocks noGrp="1"/>
          </p:cNvSpPr>
          <p:nvPr>
            <p:ph type="body" idx="1"/>
          </p:nvPr>
        </p:nvSpPr>
        <p:spPr>
          <a:xfrm>
            <a:off x="311700" y="863950"/>
            <a:ext cx="8520600" cy="37050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300" b="1" dirty="0">
                <a:solidFill>
                  <a:schemeClr val="dk1"/>
                </a:solidFill>
              </a:rPr>
              <a:t>Overview :</a:t>
            </a:r>
          </a:p>
          <a:p>
            <a:pPr marL="133350" lvl="0" indent="0" algn="l" rtl="0">
              <a:spcBef>
                <a:spcPts val="0"/>
              </a:spcBef>
              <a:spcAft>
                <a:spcPts val="0"/>
              </a:spcAft>
              <a:buClr>
                <a:schemeClr val="dk1"/>
              </a:buClr>
              <a:buSzPts val="1500"/>
              <a:buNone/>
            </a:pPr>
            <a:endParaRPr lang="en-US" sz="1300" dirty="0">
              <a:solidFill>
                <a:schemeClr val="dk1"/>
              </a:solidFill>
            </a:endParaRPr>
          </a:p>
          <a:p>
            <a:pPr marL="133350" lvl="0" indent="0" algn="l" rtl="0">
              <a:spcBef>
                <a:spcPts val="0"/>
              </a:spcBef>
              <a:spcAft>
                <a:spcPts val="0"/>
              </a:spcAft>
              <a:buClr>
                <a:schemeClr val="dk1"/>
              </a:buClr>
              <a:buSzPts val="1500"/>
              <a:buNone/>
            </a:pPr>
            <a:r>
              <a:rPr lang="en-US" sz="1300" dirty="0">
                <a:solidFill>
                  <a:schemeClr val="dk1"/>
                </a:solidFill>
              </a:rPr>
              <a:t>Business performance in eCommerce is closely related to the products available within it. Analyzing the quality of products in eCommerce can provide insights for making better business decisions. In this section, we will conduct an Annual Product Category Quality Analysis by analyzing annual business metrics related to revenue and canceled orders.</a:t>
            </a:r>
          </a:p>
          <a:p>
            <a:pPr marL="133350" lvl="0" indent="0" algn="l" rtl="0">
              <a:spcBef>
                <a:spcPts val="0"/>
              </a:spcBef>
              <a:spcAft>
                <a:spcPts val="0"/>
              </a:spcAft>
              <a:buClr>
                <a:schemeClr val="dk1"/>
              </a:buClr>
              <a:buSzPts val="1500"/>
              <a:buNone/>
            </a:pPr>
            <a:endParaRPr lang="en-US" sz="1300" dirty="0">
              <a:solidFill>
                <a:schemeClr val="dk1"/>
              </a:solidFill>
            </a:endParaRPr>
          </a:p>
          <a:p>
            <a:pPr marL="133350" lvl="0" indent="0" algn="l" rtl="0">
              <a:spcBef>
                <a:spcPts val="0"/>
              </a:spcBef>
              <a:spcAft>
                <a:spcPts val="0"/>
              </a:spcAft>
              <a:buClr>
                <a:schemeClr val="dk1"/>
              </a:buClr>
              <a:buSzPts val="1500"/>
              <a:buNone/>
            </a:pPr>
            <a:r>
              <a:rPr lang="en-US" sz="1300" dirty="0">
                <a:solidFill>
                  <a:schemeClr val="dk1"/>
                </a:solidFill>
              </a:rPr>
              <a:t>Here is the summary table of total revenue, total cancel orders, top product category revenue, and top product category cancel order performance :</a:t>
            </a:r>
            <a:br>
              <a:rPr lang="en-US" sz="1500" dirty="0">
                <a:solidFill>
                  <a:schemeClr val="dk1"/>
                </a:solidFill>
              </a:rPr>
            </a:br>
            <a:endParaRPr lang="en-US" sz="1500" dirty="0">
              <a:solidFill>
                <a:schemeClr val="dk1"/>
              </a:solidFill>
            </a:endParaRPr>
          </a:p>
        </p:txBody>
      </p:sp>
      <p:pic>
        <p:nvPicPr>
          <p:cNvPr id="9" name="Picture 8">
            <a:extLst>
              <a:ext uri="{FF2B5EF4-FFF2-40B4-BE49-F238E27FC236}">
                <a16:creationId xmlns:a16="http://schemas.microsoft.com/office/drawing/2014/main" id="{625D1B5B-A2C8-1613-E443-093BD8962B39}"/>
              </a:ext>
            </a:extLst>
          </p:cNvPr>
          <p:cNvPicPr>
            <a:picLocks noChangeAspect="1"/>
          </p:cNvPicPr>
          <p:nvPr/>
        </p:nvPicPr>
        <p:blipFill>
          <a:blip r:embed="rId4"/>
          <a:stretch>
            <a:fillRect/>
          </a:stretch>
        </p:blipFill>
        <p:spPr>
          <a:xfrm>
            <a:off x="0" y="3290081"/>
            <a:ext cx="9144000" cy="8077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Product Category Quality Analysis</a:t>
            </a:r>
            <a:endParaRPr sz="2220" b="1">
              <a:solidFill>
                <a:schemeClr val="lt1"/>
              </a:solidFill>
            </a:endParaRPr>
          </a:p>
        </p:txBody>
      </p:sp>
      <p:sp>
        <p:nvSpPr>
          <p:cNvPr id="4" name="Google Shape;56;p13">
            <a:extLst>
              <a:ext uri="{FF2B5EF4-FFF2-40B4-BE49-F238E27FC236}">
                <a16:creationId xmlns:a16="http://schemas.microsoft.com/office/drawing/2014/main" id="{108715C6-0381-4E0C-FDCA-A79CFFAF26C5}"/>
              </a:ext>
            </a:extLst>
          </p:cNvPr>
          <p:cNvSpPr txBox="1">
            <a:spLocks/>
          </p:cNvSpPr>
          <p:nvPr/>
        </p:nvSpPr>
        <p:spPr>
          <a:xfrm>
            <a:off x="311701" y="863950"/>
            <a:ext cx="2944118"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rPr>
              <a:t>1. Total revenue per year</a:t>
            </a: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None/>
            </a:pPr>
            <a:endParaRPr lang="en-US" sz="1000" b="1" dirty="0">
              <a:solidFill>
                <a:schemeClr val="dk1"/>
              </a:solidFill>
            </a:endParaRPr>
          </a:p>
          <a:p>
            <a:pPr marL="133350" indent="0">
              <a:buClr>
                <a:schemeClr val="dk1"/>
              </a:buClr>
              <a:buSzPts val="1500"/>
              <a:buFont typeface="Arial"/>
              <a:buNone/>
            </a:pPr>
            <a:r>
              <a:rPr lang="en-US" sz="1000" b="1" dirty="0">
                <a:solidFill>
                  <a:schemeClr val="dk1"/>
                </a:solidFill>
              </a:rPr>
              <a:t>2. Total cancel order per year</a:t>
            </a:r>
          </a:p>
          <a:p>
            <a:pPr marL="133350" indent="0">
              <a:buClr>
                <a:schemeClr val="dk1"/>
              </a:buClr>
              <a:buSzPts val="1500"/>
              <a:buFont typeface="Arial"/>
              <a:buNone/>
            </a:pPr>
            <a:br>
              <a:rPr lang="en-US" sz="1000" dirty="0">
                <a:solidFill>
                  <a:schemeClr val="dk1"/>
                </a:solidFill>
              </a:rPr>
            </a:br>
            <a:endParaRPr lang="en-US" sz="1000" dirty="0">
              <a:solidFill>
                <a:schemeClr val="dk1"/>
              </a:solidFill>
            </a:endParaRPr>
          </a:p>
        </p:txBody>
      </p:sp>
      <p:pic>
        <p:nvPicPr>
          <p:cNvPr id="6" name="Picture 5">
            <a:extLst>
              <a:ext uri="{FF2B5EF4-FFF2-40B4-BE49-F238E27FC236}">
                <a16:creationId xmlns:a16="http://schemas.microsoft.com/office/drawing/2014/main" id="{350D940E-DEA2-21C6-CBEE-C0623F38FC54}"/>
              </a:ext>
            </a:extLst>
          </p:cNvPr>
          <p:cNvPicPr>
            <a:picLocks noChangeAspect="1"/>
          </p:cNvPicPr>
          <p:nvPr/>
        </p:nvPicPr>
        <p:blipFill>
          <a:blip r:embed="rId3"/>
          <a:stretch>
            <a:fillRect/>
          </a:stretch>
        </p:blipFill>
        <p:spPr>
          <a:xfrm>
            <a:off x="497226" y="1217611"/>
            <a:ext cx="1920391" cy="950625"/>
          </a:xfrm>
          <a:prstGeom prst="rect">
            <a:avLst/>
          </a:prstGeom>
        </p:spPr>
      </p:pic>
      <p:pic>
        <p:nvPicPr>
          <p:cNvPr id="8" name="Picture 7">
            <a:extLst>
              <a:ext uri="{FF2B5EF4-FFF2-40B4-BE49-F238E27FC236}">
                <a16:creationId xmlns:a16="http://schemas.microsoft.com/office/drawing/2014/main" id="{EF547C7A-6F52-F50F-0FBA-7FF728FCDC67}"/>
              </a:ext>
            </a:extLst>
          </p:cNvPr>
          <p:cNvPicPr>
            <a:picLocks noChangeAspect="1"/>
          </p:cNvPicPr>
          <p:nvPr/>
        </p:nvPicPr>
        <p:blipFill>
          <a:blip r:embed="rId4"/>
          <a:stretch>
            <a:fillRect/>
          </a:stretch>
        </p:blipFill>
        <p:spPr>
          <a:xfrm>
            <a:off x="497226" y="2622138"/>
            <a:ext cx="2135635" cy="937905"/>
          </a:xfrm>
          <a:prstGeom prst="rect">
            <a:avLst/>
          </a:prstGeom>
        </p:spPr>
      </p:pic>
      <p:sp>
        <p:nvSpPr>
          <p:cNvPr id="9" name="Google Shape;56;p13">
            <a:extLst>
              <a:ext uri="{FF2B5EF4-FFF2-40B4-BE49-F238E27FC236}">
                <a16:creationId xmlns:a16="http://schemas.microsoft.com/office/drawing/2014/main" id="{31C94BA3-AC1F-A3EC-39B0-14BDC1DA1704}"/>
              </a:ext>
            </a:extLst>
          </p:cNvPr>
          <p:cNvSpPr txBox="1">
            <a:spLocks noGrp="1"/>
          </p:cNvSpPr>
          <p:nvPr>
            <p:ph type="body" idx="1"/>
          </p:nvPr>
        </p:nvSpPr>
        <p:spPr>
          <a:xfrm>
            <a:off x="173182" y="3760310"/>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rPr>
              <a:t>Insight :</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Increase in revenue (significantly in 2017) typically suggests that the business is growing and attracting more new customers, leading to higher sales volumes. It could be due to various factors such as effective marketing strategies, great product quality, or increased market demand.</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Small increase in canceled orders could indicates potential issues within the business like inaccurate product descriptions, shipping delays on some products, inventory management issues on some sellers, or customer service problems in the platform.</a:t>
            </a:r>
            <a:br>
              <a:rPr lang="en" sz="1000" dirty="0">
                <a:solidFill>
                  <a:schemeClr val="dk1"/>
                </a:solidFill>
              </a:rPr>
            </a:br>
            <a:endParaRPr sz="1000" dirty="0">
              <a:solidFill>
                <a:schemeClr val="dk1"/>
              </a:solidFill>
            </a:endParaRPr>
          </a:p>
        </p:txBody>
      </p:sp>
      <p:pic>
        <p:nvPicPr>
          <p:cNvPr id="11" name="Picture 10">
            <a:extLst>
              <a:ext uri="{FF2B5EF4-FFF2-40B4-BE49-F238E27FC236}">
                <a16:creationId xmlns:a16="http://schemas.microsoft.com/office/drawing/2014/main" id="{788F48E6-388C-48E1-D1F5-115F430FDAC0}"/>
              </a:ext>
            </a:extLst>
          </p:cNvPr>
          <p:cNvPicPr>
            <a:picLocks noChangeAspect="1"/>
          </p:cNvPicPr>
          <p:nvPr/>
        </p:nvPicPr>
        <p:blipFill>
          <a:blip r:embed="rId5"/>
          <a:stretch>
            <a:fillRect/>
          </a:stretch>
        </p:blipFill>
        <p:spPr>
          <a:xfrm>
            <a:off x="3636483" y="698076"/>
            <a:ext cx="4426862" cy="3301463"/>
          </a:xfrm>
          <a:prstGeom prst="rect">
            <a:avLst/>
          </a:prstGeom>
        </p:spPr>
      </p:pic>
    </p:spTree>
    <p:extLst>
      <p:ext uri="{BB962C8B-B14F-4D97-AF65-F5344CB8AC3E}">
        <p14:creationId xmlns:p14="http://schemas.microsoft.com/office/powerpoint/2010/main" val="305457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Product Category Quality Analysis</a:t>
            </a:r>
            <a:endParaRPr sz="2220" b="1">
              <a:solidFill>
                <a:schemeClr val="lt1"/>
              </a:solidFill>
            </a:endParaRPr>
          </a:p>
        </p:txBody>
      </p:sp>
      <p:sp>
        <p:nvSpPr>
          <p:cNvPr id="4" name="Google Shape;56;p13">
            <a:extLst>
              <a:ext uri="{FF2B5EF4-FFF2-40B4-BE49-F238E27FC236}">
                <a16:creationId xmlns:a16="http://schemas.microsoft.com/office/drawing/2014/main" id="{A7E7B416-1BC5-4A6C-085F-7515E2AA06C3}"/>
              </a:ext>
            </a:extLst>
          </p:cNvPr>
          <p:cNvSpPr txBox="1">
            <a:spLocks/>
          </p:cNvSpPr>
          <p:nvPr/>
        </p:nvSpPr>
        <p:spPr>
          <a:xfrm>
            <a:off x="311701" y="863950"/>
            <a:ext cx="3332044"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rPr>
              <a:t>3. Top product category by revenue per year</a:t>
            </a: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None/>
            </a:pPr>
            <a:endParaRPr lang="en-US" sz="1000" b="1" dirty="0">
              <a:solidFill>
                <a:schemeClr val="dk1"/>
              </a:solidFill>
            </a:endParaRPr>
          </a:p>
          <a:p>
            <a:pPr marL="133350" indent="0">
              <a:buClr>
                <a:schemeClr val="dk1"/>
              </a:buClr>
              <a:buSzPts val="1500"/>
              <a:buFont typeface="Arial"/>
              <a:buNone/>
            </a:pPr>
            <a:r>
              <a:rPr lang="en-US" sz="1000" b="1" dirty="0">
                <a:solidFill>
                  <a:schemeClr val="dk1"/>
                </a:solidFill>
              </a:rPr>
              <a:t>4. Top product category by cancel order per year</a:t>
            </a:r>
          </a:p>
          <a:p>
            <a:pPr marL="133350" indent="0">
              <a:buClr>
                <a:schemeClr val="dk1"/>
              </a:buClr>
              <a:buSzPts val="1500"/>
              <a:buFont typeface="Arial"/>
              <a:buNone/>
            </a:pPr>
            <a:br>
              <a:rPr lang="en-US" sz="1000" dirty="0">
                <a:solidFill>
                  <a:schemeClr val="dk1"/>
                </a:solidFill>
              </a:rPr>
            </a:br>
            <a:endParaRPr lang="en-US" sz="1000" dirty="0">
              <a:solidFill>
                <a:schemeClr val="dk1"/>
              </a:solidFill>
            </a:endParaRPr>
          </a:p>
        </p:txBody>
      </p:sp>
      <p:pic>
        <p:nvPicPr>
          <p:cNvPr id="6" name="Picture 5">
            <a:extLst>
              <a:ext uri="{FF2B5EF4-FFF2-40B4-BE49-F238E27FC236}">
                <a16:creationId xmlns:a16="http://schemas.microsoft.com/office/drawing/2014/main" id="{8D05AE17-7A7F-1109-E0E2-1E3EEA31BA9F}"/>
              </a:ext>
            </a:extLst>
          </p:cNvPr>
          <p:cNvPicPr>
            <a:picLocks noChangeAspect="1"/>
          </p:cNvPicPr>
          <p:nvPr/>
        </p:nvPicPr>
        <p:blipFill>
          <a:blip r:embed="rId3"/>
          <a:stretch>
            <a:fillRect/>
          </a:stretch>
        </p:blipFill>
        <p:spPr>
          <a:xfrm>
            <a:off x="490180" y="2648843"/>
            <a:ext cx="3211163" cy="890993"/>
          </a:xfrm>
          <a:prstGeom prst="rect">
            <a:avLst/>
          </a:prstGeom>
        </p:spPr>
      </p:pic>
      <p:pic>
        <p:nvPicPr>
          <p:cNvPr id="8" name="Picture 7">
            <a:extLst>
              <a:ext uri="{FF2B5EF4-FFF2-40B4-BE49-F238E27FC236}">
                <a16:creationId xmlns:a16="http://schemas.microsoft.com/office/drawing/2014/main" id="{75CD6A47-D99A-B76C-50EB-5814E7BA4FC6}"/>
              </a:ext>
            </a:extLst>
          </p:cNvPr>
          <p:cNvPicPr>
            <a:picLocks noChangeAspect="1"/>
          </p:cNvPicPr>
          <p:nvPr/>
        </p:nvPicPr>
        <p:blipFill>
          <a:blip r:embed="rId4"/>
          <a:stretch>
            <a:fillRect/>
          </a:stretch>
        </p:blipFill>
        <p:spPr>
          <a:xfrm>
            <a:off x="560391" y="1274721"/>
            <a:ext cx="3083354" cy="923159"/>
          </a:xfrm>
          <a:prstGeom prst="rect">
            <a:avLst/>
          </a:prstGeom>
        </p:spPr>
      </p:pic>
      <p:sp>
        <p:nvSpPr>
          <p:cNvPr id="9" name="Google Shape;56;p13">
            <a:extLst>
              <a:ext uri="{FF2B5EF4-FFF2-40B4-BE49-F238E27FC236}">
                <a16:creationId xmlns:a16="http://schemas.microsoft.com/office/drawing/2014/main" id="{A16E0901-3627-8EB6-120B-81D15EAE3C94}"/>
              </a:ext>
            </a:extLst>
          </p:cNvPr>
          <p:cNvSpPr txBox="1">
            <a:spLocks noGrp="1"/>
          </p:cNvSpPr>
          <p:nvPr>
            <p:ph type="body" idx="1"/>
          </p:nvPr>
        </p:nvSpPr>
        <p:spPr>
          <a:xfrm>
            <a:off x="173182" y="3640805"/>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rPr>
              <a:t>Insight :</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The types of product categories, both for top revenue and top canceled orders, all have different types each year. This suggest an evolving in consumer preferences and market demand fluctuations which could be influenced by seasonal trends, economic factors, or other external influences. In 2018, </a:t>
            </a:r>
            <a:r>
              <a:rPr lang="en-US" sz="1000" dirty="0" err="1">
                <a:solidFill>
                  <a:schemeClr val="dk1"/>
                </a:solidFill>
              </a:rPr>
              <a:t>health_beauty</a:t>
            </a:r>
            <a:r>
              <a:rPr lang="en-US" sz="1000" dirty="0">
                <a:solidFill>
                  <a:schemeClr val="dk1"/>
                </a:solidFill>
              </a:rPr>
              <a:t> became the top product category by revenue and cancel order is the example of this where there could potentially an important events.</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There is also the need to analyze further related to the products canceled, to gain the reason behind it. Whether it is related to the price, supply chain and inventory management issues, or something else.</a:t>
            </a:r>
            <a:br>
              <a:rPr lang="en" sz="1000" dirty="0">
                <a:solidFill>
                  <a:schemeClr val="dk1"/>
                </a:solidFill>
              </a:rPr>
            </a:br>
            <a:endParaRPr sz="1000" dirty="0">
              <a:solidFill>
                <a:schemeClr val="dk1"/>
              </a:solidFill>
            </a:endParaRPr>
          </a:p>
        </p:txBody>
      </p:sp>
      <p:pic>
        <p:nvPicPr>
          <p:cNvPr id="11" name="Picture 10">
            <a:extLst>
              <a:ext uri="{FF2B5EF4-FFF2-40B4-BE49-F238E27FC236}">
                <a16:creationId xmlns:a16="http://schemas.microsoft.com/office/drawing/2014/main" id="{CA20E66C-6AA4-A3B8-F16B-BCFC3529447E}"/>
              </a:ext>
            </a:extLst>
          </p:cNvPr>
          <p:cNvPicPr>
            <a:picLocks noChangeAspect="1"/>
          </p:cNvPicPr>
          <p:nvPr/>
        </p:nvPicPr>
        <p:blipFill>
          <a:blip r:embed="rId5"/>
          <a:stretch>
            <a:fillRect/>
          </a:stretch>
        </p:blipFill>
        <p:spPr>
          <a:xfrm>
            <a:off x="4219217" y="724599"/>
            <a:ext cx="4364392" cy="3266432"/>
          </a:xfrm>
          <a:prstGeom prst="rect">
            <a:avLst/>
          </a:prstGeom>
        </p:spPr>
      </p:pic>
    </p:spTree>
    <p:extLst>
      <p:ext uri="{BB962C8B-B14F-4D97-AF65-F5344CB8AC3E}">
        <p14:creationId xmlns:p14="http://schemas.microsoft.com/office/powerpoint/2010/main" val="10866378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351</Words>
  <Application>Microsoft Office PowerPoint</Application>
  <PresentationFormat>On-screen Show (16:9)</PresentationFormat>
  <Paragraphs>40</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Annual Product Category Quality Analysis</vt:lpstr>
      <vt:lpstr>Annual Product Category Quality Analysis</vt:lpstr>
      <vt:lpstr>Annual Product Category Quality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Product Category Quality Analysis</dc:title>
  <cp:lastModifiedBy>Cikal Merdeka</cp:lastModifiedBy>
  <cp:revision>31</cp:revision>
  <dcterms:modified xsi:type="dcterms:W3CDTF">2024-04-06T05:36:08Z</dcterms:modified>
</cp:coreProperties>
</file>