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60"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50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79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mC-PaI2OpT0X3ms_Kd5bptS31mT2idR_/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55" name="Google Shape;55;p13"/>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sz="1100" dirty="0">
              <a:solidFill>
                <a:schemeClr val="dk1"/>
              </a:solidFill>
            </a:endParaRPr>
          </a:p>
          <a:p>
            <a:pPr marL="0" lvl="0" indent="0" algn="r" rtl="0">
              <a:lnSpc>
                <a:spcPct val="100000"/>
              </a:lnSpc>
              <a:spcBef>
                <a:spcPts val="0"/>
              </a:spcBef>
              <a:spcAft>
                <a:spcPts val="0"/>
              </a:spcAft>
              <a:buNone/>
            </a:pPr>
            <a:r>
              <a:rPr lang="en-US" sz="1100" dirty="0">
                <a:solidFill>
                  <a:schemeClr val="dk1"/>
                </a:solidFill>
              </a:rPr>
              <a:t>The full query can be found </a:t>
            </a:r>
            <a:r>
              <a:rPr lang="en-US" sz="1100" dirty="0">
                <a:solidFill>
                  <a:schemeClr val="dk1"/>
                </a:solidFill>
                <a:hlinkClick r:id="rId3"/>
              </a:rPr>
              <a:t>here</a:t>
            </a:r>
            <a:endParaRPr lang="en-US" sz="1100" dirty="0">
              <a:solidFill>
                <a:schemeClr val="dk1"/>
              </a:solidFill>
            </a:endParaRPr>
          </a:p>
        </p:txBody>
      </p:sp>
      <p:sp>
        <p:nvSpPr>
          <p:cNvPr id="56" name="Google Shape;56;p13"/>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300" b="1" dirty="0">
                <a:solidFill>
                  <a:schemeClr val="dk1"/>
                </a:solidFill>
              </a:rPr>
              <a:t>Overview :</a:t>
            </a:r>
          </a:p>
          <a:p>
            <a:pPr marL="133350" lvl="0" indent="0" algn="l" rtl="0">
              <a:spcBef>
                <a:spcPts val="0"/>
              </a:spcBef>
              <a:spcAft>
                <a:spcPts val="0"/>
              </a:spcAft>
              <a:buClr>
                <a:schemeClr val="dk1"/>
              </a:buClr>
              <a:buSzPts val="1500"/>
              <a:buNone/>
            </a:pPr>
            <a:endParaRPr lang="en-US" sz="1300" dirty="0">
              <a:solidFill>
                <a:schemeClr val="dk1"/>
              </a:solidFill>
            </a:endParaRPr>
          </a:p>
          <a:p>
            <a:pPr marL="133350" lvl="0" indent="0" algn="l" rtl="0">
              <a:spcBef>
                <a:spcPts val="0"/>
              </a:spcBef>
              <a:spcAft>
                <a:spcPts val="0"/>
              </a:spcAft>
              <a:buClr>
                <a:schemeClr val="dk1"/>
              </a:buClr>
              <a:buSzPts val="1500"/>
              <a:buNone/>
            </a:pPr>
            <a:r>
              <a:rPr lang="en-US" sz="1300" dirty="0">
                <a:solidFill>
                  <a:schemeClr val="dk1"/>
                </a:solidFill>
              </a:rPr>
              <a:t>In this section, we will conduct an Annual Customer Activity Growth Analysis by analyzing the development of several business metrics per year such as monthly active users, total new customers, total customers who make repeat orders, and average order value. This will provide insight into whether the eCommerce business's performance in terms of customer activity has grown, remained stagnant, or even declined over the past year.</a:t>
            </a:r>
          </a:p>
          <a:p>
            <a:pPr marL="133350" lvl="0" indent="0" algn="l" rtl="0">
              <a:spcBef>
                <a:spcPts val="0"/>
              </a:spcBef>
              <a:spcAft>
                <a:spcPts val="0"/>
              </a:spcAft>
              <a:buClr>
                <a:schemeClr val="dk1"/>
              </a:buClr>
              <a:buSzPts val="1500"/>
              <a:buNone/>
            </a:pPr>
            <a:endParaRPr lang="en" sz="1300" dirty="0">
              <a:solidFill>
                <a:schemeClr val="dk1"/>
              </a:solidFill>
            </a:endParaRPr>
          </a:p>
          <a:p>
            <a:pPr marL="133350" lvl="0" indent="0" algn="l" rtl="0">
              <a:spcBef>
                <a:spcPts val="0"/>
              </a:spcBef>
              <a:spcAft>
                <a:spcPts val="0"/>
              </a:spcAft>
              <a:buClr>
                <a:schemeClr val="dk1"/>
              </a:buClr>
              <a:buSzPts val="1500"/>
              <a:buNone/>
            </a:pPr>
            <a:r>
              <a:rPr lang="en" sz="1300" dirty="0">
                <a:solidFill>
                  <a:schemeClr val="dk1"/>
                </a:solidFill>
              </a:rPr>
              <a:t>Here is the summary table of </a:t>
            </a:r>
            <a:r>
              <a:rPr lang="en-US" sz="1300" dirty="0">
                <a:solidFill>
                  <a:schemeClr val="dk1"/>
                </a:solidFill>
              </a:rPr>
              <a:t>monthly active users, total new customers, total customers who make repeat orders, and average order value performance :</a:t>
            </a:r>
            <a:br>
              <a:rPr lang="en" sz="1500" dirty="0">
                <a:solidFill>
                  <a:schemeClr val="dk1"/>
                </a:solidFill>
              </a:rPr>
            </a:br>
            <a:endParaRPr sz="1500" dirty="0">
              <a:solidFill>
                <a:schemeClr val="dk1"/>
              </a:solidFill>
            </a:endParaRPr>
          </a:p>
        </p:txBody>
      </p:sp>
      <p:pic>
        <p:nvPicPr>
          <p:cNvPr id="8" name="Picture 7">
            <a:extLst>
              <a:ext uri="{FF2B5EF4-FFF2-40B4-BE49-F238E27FC236}">
                <a16:creationId xmlns:a16="http://schemas.microsoft.com/office/drawing/2014/main" id="{8E427E3D-C657-B98A-48BC-027DC9F5627A}"/>
              </a:ext>
            </a:extLst>
          </p:cNvPr>
          <p:cNvPicPr>
            <a:picLocks noChangeAspect="1"/>
          </p:cNvPicPr>
          <p:nvPr/>
        </p:nvPicPr>
        <p:blipFill>
          <a:blip r:embed="rId4"/>
          <a:stretch>
            <a:fillRect/>
          </a:stretch>
        </p:blipFill>
        <p:spPr>
          <a:xfrm>
            <a:off x="503671" y="3247750"/>
            <a:ext cx="8136657" cy="132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6" name="Google Shape;56;p13">
            <a:extLst>
              <a:ext uri="{FF2B5EF4-FFF2-40B4-BE49-F238E27FC236}">
                <a16:creationId xmlns:a16="http://schemas.microsoft.com/office/drawing/2014/main" id="{607FCFFB-55EE-3086-C30D-DD3B4F160B21}"/>
              </a:ext>
            </a:extLst>
          </p:cNvPr>
          <p:cNvSpPr txBox="1">
            <a:spLocks/>
          </p:cNvSpPr>
          <p:nvPr/>
        </p:nvSpPr>
        <p:spPr>
          <a:xfrm>
            <a:off x="311700" y="863950"/>
            <a:ext cx="3470591"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rPr>
              <a:t>1. Average monthly active user (MAU) per year</a:t>
            </a: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None/>
            </a:pPr>
            <a:endParaRPr lang="en-US" sz="1000" b="1" dirty="0">
              <a:solidFill>
                <a:schemeClr val="dk1"/>
              </a:solidFill>
            </a:endParaRPr>
          </a:p>
          <a:p>
            <a:pPr marL="133350" indent="0">
              <a:buClr>
                <a:schemeClr val="dk1"/>
              </a:buClr>
              <a:buSzPts val="1500"/>
              <a:buNone/>
            </a:pPr>
            <a:r>
              <a:rPr lang="en-US" sz="1000" b="1" dirty="0">
                <a:solidFill>
                  <a:schemeClr val="dk1"/>
                </a:solidFill>
              </a:rPr>
              <a:t>2. Total new customers per year</a:t>
            </a:r>
          </a:p>
          <a:p>
            <a:pPr marL="133350" indent="0">
              <a:buClr>
                <a:schemeClr val="dk1"/>
              </a:buClr>
              <a:buSzPts val="1500"/>
              <a:buFont typeface="Arial"/>
              <a:buNone/>
            </a:pPr>
            <a:br>
              <a:rPr lang="en-US" sz="1000" dirty="0">
                <a:solidFill>
                  <a:schemeClr val="dk1"/>
                </a:solidFill>
              </a:rPr>
            </a:br>
            <a:endParaRPr lang="en-US" sz="1000" dirty="0">
              <a:solidFill>
                <a:schemeClr val="dk1"/>
              </a:solidFill>
            </a:endParaRPr>
          </a:p>
        </p:txBody>
      </p:sp>
      <p:pic>
        <p:nvPicPr>
          <p:cNvPr id="8" name="Picture 7">
            <a:extLst>
              <a:ext uri="{FF2B5EF4-FFF2-40B4-BE49-F238E27FC236}">
                <a16:creationId xmlns:a16="http://schemas.microsoft.com/office/drawing/2014/main" id="{2AB3DD8B-26D2-D04A-D02A-390FAB61D65B}"/>
              </a:ext>
            </a:extLst>
          </p:cNvPr>
          <p:cNvPicPr>
            <a:picLocks noChangeAspect="1"/>
          </p:cNvPicPr>
          <p:nvPr/>
        </p:nvPicPr>
        <p:blipFill>
          <a:blip r:embed="rId3"/>
          <a:stretch>
            <a:fillRect/>
          </a:stretch>
        </p:blipFill>
        <p:spPr>
          <a:xfrm>
            <a:off x="505103" y="1274722"/>
            <a:ext cx="2302948" cy="900442"/>
          </a:xfrm>
          <a:prstGeom prst="rect">
            <a:avLst/>
          </a:prstGeom>
        </p:spPr>
      </p:pic>
      <p:pic>
        <p:nvPicPr>
          <p:cNvPr id="10" name="Picture 9">
            <a:extLst>
              <a:ext uri="{FF2B5EF4-FFF2-40B4-BE49-F238E27FC236}">
                <a16:creationId xmlns:a16="http://schemas.microsoft.com/office/drawing/2014/main" id="{496B1D21-12F8-E05E-5AEB-571B34238A77}"/>
              </a:ext>
            </a:extLst>
          </p:cNvPr>
          <p:cNvPicPr>
            <a:picLocks noChangeAspect="1"/>
          </p:cNvPicPr>
          <p:nvPr/>
        </p:nvPicPr>
        <p:blipFill>
          <a:blip r:embed="rId4"/>
          <a:stretch>
            <a:fillRect/>
          </a:stretch>
        </p:blipFill>
        <p:spPr>
          <a:xfrm>
            <a:off x="505102" y="2716450"/>
            <a:ext cx="2279661" cy="972735"/>
          </a:xfrm>
          <a:prstGeom prst="rect">
            <a:avLst/>
          </a:prstGeom>
        </p:spPr>
      </p:pic>
      <p:sp>
        <p:nvSpPr>
          <p:cNvPr id="11" name="Google Shape;56;p13">
            <a:extLst>
              <a:ext uri="{FF2B5EF4-FFF2-40B4-BE49-F238E27FC236}">
                <a16:creationId xmlns:a16="http://schemas.microsoft.com/office/drawing/2014/main" id="{C484E014-C125-1E4F-5453-97F17AA00D1B}"/>
              </a:ext>
            </a:extLst>
          </p:cNvPr>
          <p:cNvSpPr txBox="1">
            <a:spLocks noGrp="1"/>
          </p:cNvSpPr>
          <p:nvPr>
            <p:ph type="body" idx="1"/>
          </p:nvPr>
        </p:nvSpPr>
        <p:spPr>
          <a:xfrm>
            <a:off x="173182" y="3760310"/>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rPr>
              <a:t>Insight :</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More active users suggest that the e-commerce platform is effectively engaging its audience, leading to higher user retention and loyalty. It indicates that the platform is providing valuable products or services that resonate with customers.</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A rise in the total number of new customers indicates that the e-commerce business is successfully acquiring new clients. This could be due to effective marketing strategies, improved product offerings, or enhanced user experience, all of which contribute to business growth.</a:t>
            </a:r>
            <a:br>
              <a:rPr lang="en" sz="1000" dirty="0">
                <a:solidFill>
                  <a:schemeClr val="dk1"/>
                </a:solidFill>
              </a:rPr>
            </a:br>
            <a:endParaRPr sz="1000" dirty="0">
              <a:solidFill>
                <a:schemeClr val="dk1"/>
              </a:solidFill>
            </a:endParaRPr>
          </a:p>
        </p:txBody>
      </p:sp>
      <p:pic>
        <p:nvPicPr>
          <p:cNvPr id="15" name="Picture 14">
            <a:extLst>
              <a:ext uri="{FF2B5EF4-FFF2-40B4-BE49-F238E27FC236}">
                <a16:creationId xmlns:a16="http://schemas.microsoft.com/office/drawing/2014/main" id="{8F4886C9-FB70-C1B5-041D-7FF0407271D9}"/>
              </a:ext>
            </a:extLst>
          </p:cNvPr>
          <p:cNvPicPr>
            <a:picLocks noChangeAspect="1"/>
          </p:cNvPicPr>
          <p:nvPr/>
        </p:nvPicPr>
        <p:blipFill>
          <a:blip r:embed="rId5"/>
          <a:stretch>
            <a:fillRect/>
          </a:stretch>
        </p:blipFill>
        <p:spPr>
          <a:xfrm>
            <a:off x="3975693" y="786185"/>
            <a:ext cx="4330107" cy="3242289"/>
          </a:xfrm>
          <a:prstGeom prst="rect">
            <a:avLst/>
          </a:prstGeom>
        </p:spPr>
      </p:pic>
    </p:spTree>
    <p:extLst>
      <p:ext uri="{BB962C8B-B14F-4D97-AF65-F5344CB8AC3E}">
        <p14:creationId xmlns:p14="http://schemas.microsoft.com/office/powerpoint/2010/main" val="58654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6" name="Google Shape;56;p13">
            <a:extLst>
              <a:ext uri="{FF2B5EF4-FFF2-40B4-BE49-F238E27FC236}">
                <a16:creationId xmlns:a16="http://schemas.microsoft.com/office/drawing/2014/main" id="{607FCFFB-55EE-3086-C30D-DD3B4F160B21}"/>
              </a:ext>
            </a:extLst>
          </p:cNvPr>
          <p:cNvSpPr txBox="1">
            <a:spLocks/>
          </p:cNvSpPr>
          <p:nvPr/>
        </p:nvSpPr>
        <p:spPr>
          <a:xfrm>
            <a:off x="311700" y="682787"/>
            <a:ext cx="3803100" cy="309152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rPr>
              <a:t>3. Total customers who make repeat orders per year</a:t>
            </a: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Font typeface="Arial"/>
              <a:buNone/>
            </a:pPr>
            <a:endParaRPr lang="en-US" sz="1000" dirty="0">
              <a:solidFill>
                <a:schemeClr val="dk1"/>
              </a:solidFill>
            </a:endParaRPr>
          </a:p>
          <a:p>
            <a:pPr marL="133350" indent="0">
              <a:buClr>
                <a:schemeClr val="dk1"/>
              </a:buClr>
              <a:buSzPts val="1500"/>
              <a:buNone/>
            </a:pPr>
            <a:endParaRPr lang="en-US" sz="1000" b="1" dirty="0">
              <a:solidFill>
                <a:schemeClr val="dk1"/>
              </a:solidFill>
            </a:endParaRPr>
          </a:p>
          <a:p>
            <a:pPr marL="133350" indent="0">
              <a:buClr>
                <a:schemeClr val="dk1"/>
              </a:buClr>
              <a:buSzPts val="1500"/>
              <a:buNone/>
            </a:pPr>
            <a:endParaRPr lang="en-US" sz="1000" b="1" dirty="0">
              <a:solidFill>
                <a:schemeClr val="dk1"/>
              </a:solidFill>
            </a:endParaRPr>
          </a:p>
          <a:p>
            <a:pPr marL="133350" indent="0">
              <a:buClr>
                <a:schemeClr val="dk1"/>
              </a:buClr>
              <a:buSzPts val="1500"/>
              <a:buNone/>
            </a:pPr>
            <a:r>
              <a:rPr lang="en-US" sz="1000" b="1" dirty="0">
                <a:solidFill>
                  <a:schemeClr val="dk1"/>
                </a:solidFill>
              </a:rPr>
              <a:t>4. Average order value per year</a:t>
            </a:r>
          </a:p>
          <a:p>
            <a:pPr marL="133350" indent="0">
              <a:buClr>
                <a:schemeClr val="dk1"/>
              </a:buClr>
              <a:buSzPts val="1500"/>
              <a:buFont typeface="Arial"/>
              <a:buNone/>
            </a:pPr>
            <a:br>
              <a:rPr lang="en-US" sz="1000" dirty="0">
                <a:solidFill>
                  <a:schemeClr val="dk1"/>
                </a:solidFill>
              </a:rPr>
            </a:br>
            <a:endParaRPr lang="en-US" sz="1000" dirty="0">
              <a:solidFill>
                <a:schemeClr val="dk1"/>
              </a:solidFill>
            </a:endParaRPr>
          </a:p>
        </p:txBody>
      </p:sp>
      <p:pic>
        <p:nvPicPr>
          <p:cNvPr id="4" name="Picture 3">
            <a:extLst>
              <a:ext uri="{FF2B5EF4-FFF2-40B4-BE49-F238E27FC236}">
                <a16:creationId xmlns:a16="http://schemas.microsoft.com/office/drawing/2014/main" id="{A21B3170-C187-4C56-152E-C0FF39579C2D}"/>
              </a:ext>
            </a:extLst>
          </p:cNvPr>
          <p:cNvPicPr>
            <a:picLocks noChangeAspect="1"/>
          </p:cNvPicPr>
          <p:nvPr/>
        </p:nvPicPr>
        <p:blipFill>
          <a:blip r:embed="rId3"/>
          <a:stretch>
            <a:fillRect/>
          </a:stretch>
        </p:blipFill>
        <p:spPr>
          <a:xfrm>
            <a:off x="540328" y="1059087"/>
            <a:ext cx="2349047" cy="967597"/>
          </a:xfrm>
          <a:prstGeom prst="rect">
            <a:avLst/>
          </a:prstGeom>
        </p:spPr>
      </p:pic>
      <p:pic>
        <p:nvPicPr>
          <p:cNvPr id="7" name="Picture 6">
            <a:extLst>
              <a:ext uri="{FF2B5EF4-FFF2-40B4-BE49-F238E27FC236}">
                <a16:creationId xmlns:a16="http://schemas.microsoft.com/office/drawing/2014/main" id="{AB2D08E0-A5F7-AA2E-1A89-E59BB414EC2A}"/>
              </a:ext>
            </a:extLst>
          </p:cNvPr>
          <p:cNvPicPr>
            <a:picLocks noChangeAspect="1"/>
          </p:cNvPicPr>
          <p:nvPr/>
        </p:nvPicPr>
        <p:blipFill>
          <a:blip r:embed="rId4"/>
          <a:stretch>
            <a:fillRect/>
          </a:stretch>
        </p:blipFill>
        <p:spPr>
          <a:xfrm>
            <a:off x="540328" y="2484487"/>
            <a:ext cx="1961174" cy="954553"/>
          </a:xfrm>
          <a:prstGeom prst="rect">
            <a:avLst/>
          </a:prstGeom>
        </p:spPr>
      </p:pic>
      <p:sp>
        <p:nvSpPr>
          <p:cNvPr id="16" name="Google Shape;56;p13">
            <a:extLst>
              <a:ext uri="{FF2B5EF4-FFF2-40B4-BE49-F238E27FC236}">
                <a16:creationId xmlns:a16="http://schemas.microsoft.com/office/drawing/2014/main" id="{D65D1FC2-8A68-ED99-CCAF-55C6046E9332}"/>
              </a:ext>
            </a:extLst>
          </p:cNvPr>
          <p:cNvSpPr txBox="1">
            <a:spLocks noGrp="1"/>
          </p:cNvSpPr>
          <p:nvPr>
            <p:ph type="body" idx="1"/>
          </p:nvPr>
        </p:nvSpPr>
        <p:spPr>
          <a:xfrm>
            <a:off x="173182" y="3471674"/>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rPr>
              <a:t>Insight :</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The significant increase in total repeat customers suggests that the e-commerce platform has been successful in retaining existing customers. This could be due to factors such as excellent customer service, product quality, or loyalty programs. The decline in the next year could indicate that these efforts to retain customers may not have been sustained or that competition has intensified.</a:t>
            </a:r>
          </a:p>
          <a:p>
            <a:pPr marL="133350" lvl="0" indent="0" algn="l" rtl="0">
              <a:spcBef>
                <a:spcPts val="0"/>
              </a:spcBef>
              <a:spcAft>
                <a:spcPts val="0"/>
              </a:spcAft>
              <a:buClr>
                <a:schemeClr val="dk1"/>
              </a:buClr>
              <a:buSzPts val="1500"/>
              <a:buNone/>
            </a:pPr>
            <a:endParaRPr lang="en-US" sz="1000" dirty="0">
              <a:solidFill>
                <a:schemeClr val="dk1"/>
              </a:solidFill>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rPr>
              <a:t>The stagnant average customer order per year may indicate market saturation or a plateau in consumer spending habits. Customers may be making repeat purchases but not increasing the frequency or value of their orders. This could be a sign that the e-commerce platform needs to explore new markets or diversify its product offerings to stimulate growth.</a:t>
            </a:r>
            <a:br>
              <a:rPr lang="en" sz="1000" dirty="0">
                <a:solidFill>
                  <a:schemeClr val="dk1"/>
                </a:solidFill>
              </a:rPr>
            </a:br>
            <a:endParaRPr sz="1000" dirty="0">
              <a:solidFill>
                <a:schemeClr val="dk1"/>
              </a:solidFill>
            </a:endParaRPr>
          </a:p>
        </p:txBody>
      </p:sp>
      <p:pic>
        <p:nvPicPr>
          <p:cNvPr id="18" name="Picture 17">
            <a:extLst>
              <a:ext uri="{FF2B5EF4-FFF2-40B4-BE49-F238E27FC236}">
                <a16:creationId xmlns:a16="http://schemas.microsoft.com/office/drawing/2014/main" id="{D6826B91-E219-06E8-0501-6BBA99A3D15D}"/>
              </a:ext>
            </a:extLst>
          </p:cNvPr>
          <p:cNvPicPr>
            <a:picLocks noChangeAspect="1"/>
          </p:cNvPicPr>
          <p:nvPr/>
        </p:nvPicPr>
        <p:blipFill>
          <a:blip r:embed="rId5"/>
          <a:stretch>
            <a:fillRect/>
          </a:stretch>
        </p:blipFill>
        <p:spPr>
          <a:xfrm>
            <a:off x="4343428" y="651001"/>
            <a:ext cx="4038599" cy="3026966"/>
          </a:xfrm>
          <a:prstGeom prst="rect">
            <a:avLst/>
          </a:prstGeom>
        </p:spPr>
      </p:pic>
    </p:spTree>
    <p:extLst>
      <p:ext uri="{BB962C8B-B14F-4D97-AF65-F5344CB8AC3E}">
        <p14:creationId xmlns:p14="http://schemas.microsoft.com/office/powerpoint/2010/main" val="14131559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376</Words>
  <Application>Microsoft Office PowerPoint</Application>
  <PresentationFormat>On-screen Show (16:9)</PresentationFormat>
  <Paragraphs>40</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Annual Customer Activity Growth Analysis</vt:lpstr>
      <vt:lpstr>Annual Customer Activity Growth Analysis</vt:lpstr>
      <vt:lpstr>Annual Customer Activity Growth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Customer Activity Growth Analysis</dc:title>
  <cp:lastModifiedBy>Cikal Merdeka</cp:lastModifiedBy>
  <cp:revision>24</cp:revision>
  <dcterms:modified xsi:type="dcterms:W3CDTF">2024-04-05T20:22:16Z</dcterms:modified>
</cp:coreProperties>
</file>