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67" r:id="rId3"/>
    <p:sldId id="259" r:id="rId4"/>
    <p:sldId id="268" r:id="rId5"/>
    <p:sldId id="265" r:id="rId6"/>
    <p:sldId id="266" r:id="rId7"/>
  </p:sldIdLst>
  <p:sldSz cx="9144000" cy="5143500" type="screen16x9"/>
  <p:notesSz cx="6858000" cy="9144000"/>
  <p:embeddedFontLst>
    <p:embeddedFont>
      <p:font typeface="Dosis" pitchFamily="2" charset="0"/>
      <p:regular r:id="rId9"/>
      <p:bold r:id="rId10"/>
    </p:embeddedFont>
    <p:embeddedFont>
      <p:font typeface="Rubik" panose="020B0604020202020204" charset="-79"/>
      <p:regular r:id="rId11"/>
      <p:bold r:id="rId12"/>
      <p:italic r:id="rId13"/>
      <p:boldItalic r:id="rId14"/>
    </p:embeddedFont>
    <p:embeddedFont>
      <p:font typeface="Rubik Light" panose="020B0604020202020204" charset="-79"/>
      <p:regular r:id="rId15"/>
      <p:bold r:id="rId16"/>
      <p:italic r:id="rId17"/>
      <p:boldItalic r:id="rId18"/>
    </p:embeddedFont>
    <p:embeddedFont>
      <p:font typeface="Rubik SemiBold" panose="020B0604020202020204" charset="-79"/>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43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8"/>
          </a:xfrm>
          <a:prstGeom prst="rect">
            <a:avLst/>
          </a:prstGeom>
        </p:spPr>
      </p:pic>
      <p:pic>
        <p:nvPicPr>
          <p:cNvPr id="17" name="bg object 17"/>
          <p:cNvPicPr/>
          <p:nvPr/>
        </p:nvPicPr>
        <p:blipFill>
          <a:blip r:embed="rId3" cstate="print"/>
          <a:stretch>
            <a:fillRect/>
          </a:stretch>
        </p:blipFill>
        <p:spPr>
          <a:xfrm>
            <a:off x="7318247" y="185928"/>
            <a:ext cx="1399031" cy="541020"/>
          </a:xfrm>
          <a:prstGeom prst="rect">
            <a:avLst/>
          </a:prstGeom>
        </p:spPr>
      </p:pic>
      <p:sp>
        <p:nvSpPr>
          <p:cNvPr id="18" name="bg object 18"/>
          <p:cNvSpPr/>
          <p:nvPr/>
        </p:nvSpPr>
        <p:spPr>
          <a:xfrm>
            <a:off x="0" y="0"/>
            <a:ext cx="4572000" cy="5143500"/>
          </a:xfrm>
          <a:custGeom>
            <a:avLst/>
            <a:gdLst/>
            <a:ahLst/>
            <a:cxnLst/>
            <a:rect l="l" t="t" r="r" b="b"/>
            <a:pathLst>
              <a:path w="4572000" h="5143500">
                <a:moveTo>
                  <a:pt x="4572000" y="0"/>
                </a:moveTo>
                <a:lnTo>
                  <a:pt x="0" y="0"/>
                </a:lnTo>
                <a:lnTo>
                  <a:pt x="0" y="5143500"/>
                </a:lnTo>
                <a:lnTo>
                  <a:pt x="4572000" y="5143500"/>
                </a:lnTo>
                <a:lnTo>
                  <a:pt x="4572000" y="0"/>
                </a:lnTo>
                <a:close/>
              </a:path>
            </a:pathLst>
          </a:custGeom>
          <a:solidFill>
            <a:srgbClr val="009FAB">
              <a:alpha val="48234"/>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60365" y="2251405"/>
            <a:ext cx="3663315" cy="2726054"/>
          </a:xfrm>
          <a:prstGeom prst="rect">
            <a:avLst/>
          </a:prstGeom>
        </p:spPr>
        <p:txBody>
          <a:bodyPr wrap="square" lIns="0" tIns="0" rIns="0" bIns="0">
            <a:spAutoFit/>
          </a:bodyPr>
          <a:lstStyle>
            <a:lvl1pPr>
              <a:defRPr sz="1300" b="0" i="0">
                <a:solidFill>
                  <a:schemeClr val="tx1"/>
                </a:solidFill>
                <a:latin typeface="Trebuchet MS"/>
                <a:cs typeface="Trebuchet M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12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uhammad-cikal-merdeka-50a658266/" TargetMode="External"/><Relationship Id="rId2" Type="http://schemas.openxmlformats.org/officeDocument/2006/relationships/hyperlink" Target="mailto:mcikalmerdeka@gmail.com" TargetMode="Externa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hyperlink" Target="https://github.com/mcikalmerdek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898" y="1341520"/>
            <a:ext cx="6586947" cy="156963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ID" sz="4500" b="1" dirty="0">
                <a:solidFill>
                  <a:schemeClr val="lt1"/>
                </a:solidFill>
                <a:latin typeface="Rubik"/>
                <a:ea typeface="Rubik"/>
                <a:cs typeface="Rubik"/>
                <a:sym typeface="Rubik"/>
              </a:rPr>
              <a:t>Sales Performance Analytics </a:t>
            </a:r>
            <a:r>
              <a:rPr lang="en-ID" sz="4500" b="1" dirty="0" err="1">
                <a:solidFill>
                  <a:schemeClr val="lt1"/>
                </a:solidFill>
                <a:latin typeface="Rubik"/>
                <a:ea typeface="Rubik"/>
                <a:cs typeface="Rubik"/>
                <a:sym typeface="Rubik"/>
              </a:rPr>
              <a:t>Dahsboard</a:t>
            </a:r>
            <a:r>
              <a:rPr lang="en-ID" sz="4500" b="1" dirty="0">
                <a:solidFill>
                  <a:schemeClr val="lt1"/>
                </a:solidFill>
                <a:latin typeface="Rubik"/>
                <a:ea typeface="Rubik"/>
                <a:cs typeface="Rubik"/>
                <a:sym typeface="Rubik"/>
              </a:rPr>
              <a:t> </a:t>
            </a:r>
            <a:endParaRPr lang="en-ID" sz="2000"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2" name="Google Shape;60;p13">
            <a:extLst>
              <a:ext uri="{FF2B5EF4-FFF2-40B4-BE49-F238E27FC236}">
                <a16:creationId xmlns:a16="http://schemas.microsoft.com/office/drawing/2014/main" id="{8DF8B5D5-84A2-247C-8E48-A44D909BC700}"/>
              </a:ext>
            </a:extLst>
          </p:cNvPr>
          <p:cNvSpPr txBox="1"/>
          <p:nvPr/>
        </p:nvSpPr>
        <p:spPr>
          <a:xfrm>
            <a:off x="517900" y="3669400"/>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Muhammad Cikal Merdeka</a:t>
            </a:r>
            <a:endParaRPr sz="2000" dirty="0">
              <a:solidFill>
                <a:schemeClr val="lt1"/>
              </a:solidFill>
              <a:latin typeface="Rubik Light"/>
              <a:ea typeface="Rubik Light"/>
              <a:cs typeface="Rubik Light"/>
              <a:sym typeface="Rubik Light"/>
            </a:endParaRPr>
          </a:p>
        </p:txBody>
      </p:sp>
      <p:pic>
        <p:nvPicPr>
          <p:cNvPr id="3" name="Google Shape;103;p4">
            <a:extLst>
              <a:ext uri="{FF2B5EF4-FFF2-40B4-BE49-F238E27FC236}">
                <a16:creationId xmlns:a16="http://schemas.microsoft.com/office/drawing/2014/main" id="{DE7664ED-740C-3B6B-2520-531A65709057}"/>
              </a:ext>
            </a:extLst>
          </p:cNvPr>
          <p:cNvPicPr preferRelativeResize="0"/>
          <p:nvPr/>
        </p:nvPicPr>
        <p:blipFill>
          <a:blip r:embed="rId5">
            <a:alphaModFix/>
          </a:blip>
          <a:stretch>
            <a:fillRect/>
          </a:stretch>
        </p:blipFill>
        <p:spPr>
          <a:xfrm>
            <a:off x="2254601" y="92360"/>
            <a:ext cx="1741449" cy="6254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60365" y="831341"/>
            <a:ext cx="3686175" cy="330835"/>
          </a:xfrm>
          <a:prstGeom prst="rect">
            <a:avLst/>
          </a:prstGeom>
        </p:spPr>
        <p:txBody>
          <a:bodyPr vert="horz" wrap="square" lIns="0" tIns="13335" rIns="0" bIns="0" rtlCol="0">
            <a:spAutoFit/>
          </a:bodyPr>
          <a:lstStyle/>
          <a:p>
            <a:pPr marL="12700">
              <a:lnSpc>
                <a:spcPct val="100000"/>
              </a:lnSpc>
              <a:spcBef>
                <a:spcPts val="105"/>
              </a:spcBef>
            </a:pPr>
            <a:r>
              <a:rPr sz="2000" b="1" spc="55" dirty="0">
                <a:latin typeface="Dosis" pitchFamily="2" charset="0"/>
                <a:cs typeface="Trebuchet MS"/>
              </a:rPr>
              <a:t>Exper</a:t>
            </a:r>
            <a:r>
              <a:rPr sz="2000" b="1" spc="-15" dirty="0">
                <a:latin typeface="Dosis" pitchFamily="2" charset="0"/>
                <a:cs typeface="Trebuchet MS"/>
              </a:rPr>
              <a:t>ie</a:t>
            </a:r>
            <a:r>
              <a:rPr sz="2000" b="1" spc="80" dirty="0">
                <a:latin typeface="Dosis" pitchFamily="2" charset="0"/>
                <a:cs typeface="Trebuchet MS"/>
              </a:rPr>
              <a:t>nce</a:t>
            </a:r>
            <a:endParaRPr sz="2000" dirty="0">
              <a:latin typeface="Dosis" pitchFamily="2" charset="0"/>
              <a:cs typeface="Trebuchet MS"/>
            </a:endParaRPr>
          </a:p>
        </p:txBody>
      </p:sp>
      <p:sp>
        <p:nvSpPr>
          <p:cNvPr id="23" name="Google Shape;100;p25">
            <a:extLst>
              <a:ext uri="{FF2B5EF4-FFF2-40B4-BE49-F238E27FC236}">
                <a16:creationId xmlns:a16="http://schemas.microsoft.com/office/drawing/2014/main" id="{53FD5B7F-9D13-8231-E7C7-1934A6DCB60A}"/>
              </a:ext>
            </a:extLst>
          </p:cNvPr>
          <p:cNvSpPr txBox="1"/>
          <p:nvPr/>
        </p:nvSpPr>
        <p:spPr>
          <a:xfrm>
            <a:off x="1572197" y="867405"/>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2"/>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3"/>
              </a:rPr>
              <a:t>linkedin.com/in/</a:t>
            </a:r>
            <a:r>
              <a:rPr lang="en-ID" sz="1200" b="1" dirty="0" err="1">
                <a:latin typeface="Dosis"/>
                <a:ea typeface="Dosis"/>
                <a:cs typeface="Dosis"/>
                <a:sym typeface="Dosis"/>
                <a:hlinkClick r:id="rId3"/>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4"/>
              </a:rPr>
              <a:t>github.com/mcikalmerdeka</a:t>
            </a:r>
            <a:endParaRPr lang="en" sz="1200" b="1" dirty="0">
              <a:latin typeface="Dosis"/>
              <a:ea typeface="Dosis"/>
              <a:cs typeface="Dosis"/>
              <a:sym typeface="Dosis"/>
            </a:endParaRPr>
          </a:p>
        </p:txBody>
      </p:sp>
      <p:pic>
        <p:nvPicPr>
          <p:cNvPr id="24" name="Google Shape;101;p25">
            <a:extLst>
              <a:ext uri="{FF2B5EF4-FFF2-40B4-BE49-F238E27FC236}">
                <a16:creationId xmlns:a16="http://schemas.microsoft.com/office/drawing/2014/main" id="{9AECBB4E-F5C1-AAE4-C4BE-A78CDD784D22}"/>
              </a:ext>
            </a:extLst>
          </p:cNvPr>
          <p:cNvPicPr preferRelativeResize="0"/>
          <p:nvPr/>
        </p:nvPicPr>
        <p:blipFill>
          <a:blip r:embed="rId5"/>
          <a:srcRect l="8110" r="8110"/>
          <a:stretch/>
        </p:blipFill>
        <p:spPr>
          <a:xfrm>
            <a:off x="277397" y="644105"/>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25" name="Google Shape;102;p25">
            <a:extLst>
              <a:ext uri="{FF2B5EF4-FFF2-40B4-BE49-F238E27FC236}">
                <a16:creationId xmlns:a16="http://schemas.microsoft.com/office/drawing/2014/main" id="{29D66330-C2B6-416B-B4A5-14275BD93073}"/>
              </a:ext>
            </a:extLst>
          </p:cNvPr>
          <p:cNvSpPr txBox="1">
            <a:spLocks/>
          </p:cNvSpPr>
          <p:nvPr/>
        </p:nvSpPr>
        <p:spPr>
          <a:xfrm>
            <a:off x="208247"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
        <p:nvSpPr>
          <p:cNvPr id="36" name="Google Shape;81;p15">
            <a:extLst>
              <a:ext uri="{FF2B5EF4-FFF2-40B4-BE49-F238E27FC236}">
                <a16:creationId xmlns:a16="http://schemas.microsoft.com/office/drawing/2014/main" id="{BB4FE634-5578-5F55-CC43-3F6A9EA45D4B}"/>
              </a:ext>
            </a:extLst>
          </p:cNvPr>
          <p:cNvSpPr/>
          <p:nvPr/>
        </p:nvSpPr>
        <p:spPr>
          <a:xfrm>
            <a:off x="5055314" y="1470843"/>
            <a:ext cx="45719" cy="689057"/>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p15">
            <a:extLst>
              <a:ext uri="{FF2B5EF4-FFF2-40B4-BE49-F238E27FC236}">
                <a16:creationId xmlns:a16="http://schemas.microsoft.com/office/drawing/2014/main" id="{B788E96F-124A-BADD-5392-1E827B785B36}"/>
              </a:ext>
            </a:extLst>
          </p:cNvPr>
          <p:cNvSpPr/>
          <p:nvPr/>
        </p:nvSpPr>
        <p:spPr>
          <a:xfrm>
            <a:off x="4960365" y="1338768"/>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p15">
            <a:extLst>
              <a:ext uri="{FF2B5EF4-FFF2-40B4-BE49-F238E27FC236}">
                <a16:creationId xmlns:a16="http://schemas.microsoft.com/office/drawing/2014/main" id="{836617A6-FDBE-D734-9543-6E3721083AC1}"/>
              </a:ext>
            </a:extLst>
          </p:cNvPr>
          <p:cNvSpPr/>
          <p:nvPr/>
        </p:nvSpPr>
        <p:spPr>
          <a:xfrm>
            <a:off x="4973416" y="2147847"/>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p15">
            <a:extLst>
              <a:ext uri="{FF2B5EF4-FFF2-40B4-BE49-F238E27FC236}">
                <a16:creationId xmlns:a16="http://schemas.microsoft.com/office/drawing/2014/main" id="{26D2FFBD-33E3-2308-2EC8-02799E85B976}"/>
              </a:ext>
            </a:extLst>
          </p:cNvPr>
          <p:cNvSpPr txBox="1"/>
          <p:nvPr/>
        </p:nvSpPr>
        <p:spPr>
          <a:xfrm>
            <a:off x="5254515" y="1247868"/>
            <a:ext cx="3740100" cy="856614"/>
          </a:xfrm>
          <a:prstGeom prst="rect">
            <a:avLst/>
          </a:prstGeom>
          <a:noFill/>
          <a:ln>
            <a:noFill/>
          </a:ln>
        </p:spPr>
        <p:txBody>
          <a:bodyPr spcFirstLastPara="1" wrap="square" lIns="91425" tIns="91425" rIns="91425" bIns="91425" anchor="t" anchorCtr="0">
            <a:spAutoFit/>
          </a:bodyPr>
          <a:lstStyle/>
          <a:p>
            <a:pPr marL="12700" marR="5080">
              <a:lnSpc>
                <a:spcPct val="100499"/>
              </a:lnSpc>
              <a:spcBef>
                <a:spcPts val="95"/>
              </a:spcBef>
            </a:pPr>
            <a:r>
              <a:rPr lang="en-US" b="1" spc="10" dirty="0">
                <a:latin typeface="Dosis" pitchFamily="2" charset="0"/>
                <a:cs typeface="Trebuchet MS"/>
              </a:rPr>
              <a:t>Research Assistant</a:t>
            </a:r>
            <a:endParaRPr lang="en-US" sz="1400" spc="40" dirty="0">
              <a:latin typeface="Dosis" pitchFamily="2" charset="0"/>
              <a:cs typeface="Trebuchet MS"/>
            </a:endParaRPr>
          </a:p>
          <a:p>
            <a:pPr marL="12700" marR="5080">
              <a:lnSpc>
                <a:spcPct val="100499"/>
              </a:lnSpc>
              <a:spcBef>
                <a:spcPts val="95"/>
              </a:spcBef>
            </a:pPr>
            <a:r>
              <a:rPr lang="en-US" sz="1400" spc="40" dirty="0" err="1">
                <a:latin typeface="Dosis" pitchFamily="2" charset="0"/>
                <a:cs typeface="Trebuchet MS"/>
              </a:rPr>
              <a:t>Institut</a:t>
            </a:r>
            <a:r>
              <a:rPr lang="en-US" sz="1400" spc="40" dirty="0">
                <a:latin typeface="Dosis" pitchFamily="2" charset="0"/>
                <a:cs typeface="Trebuchet MS"/>
              </a:rPr>
              <a:t> </a:t>
            </a:r>
            <a:r>
              <a:rPr lang="en-US" sz="1400" spc="40" dirty="0" err="1">
                <a:latin typeface="Dosis" pitchFamily="2" charset="0"/>
                <a:cs typeface="Trebuchet MS"/>
              </a:rPr>
              <a:t>Teknologi</a:t>
            </a:r>
            <a:r>
              <a:rPr lang="en-US" sz="1400" spc="40" dirty="0">
                <a:latin typeface="Dosis" pitchFamily="2" charset="0"/>
                <a:cs typeface="Trebuchet MS"/>
              </a:rPr>
              <a:t> Bandung</a:t>
            </a:r>
            <a:endParaRPr lang="en-US" sz="1400" dirty="0">
              <a:latin typeface="Dosis" pitchFamily="2" charset="0"/>
              <a:cs typeface="Trebuchet MS"/>
            </a:endParaRPr>
          </a:p>
          <a:p>
            <a:pPr marL="12700">
              <a:lnSpc>
                <a:spcPct val="100000"/>
              </a:lnSpc>
            </a:pPr>
            <a:r>
              <a:rPr lang="en-US" sz="1400" spc="95" dirty="0">
                <a:latin typeface="Dosis" pitchFamily="2" charset="0"/>
                <a:cs typeface="Trebuchet MS"/>
              </a:rPr>
              <a:t>January 2021 – April 2023</a:t>
            </a:r>
            <a:endParaRPr lang="en-US" sz="1400" dirty="0">
              <a:latin typeface="Dosis" pitchFamily="2" charset="0"/>
              <a:cs typeface="Trebuchet MS"/>
            </a:endParaRPr>
          </a:p>
        </p:txBody>
      </p:sp>
      <p:sp>
        <p:nvSpPr>
          <p:cNvPr id="42" name="Google Shape;87;p15">
            <a:extLst>
              <a:ext uri="{FF2B5EF4-FFF2-40B4-BE49-F238E27FC236}">
                <a16:creationId xmlns:a16="http://schemas.microsoft.com/office/drawing/2014/main" id="{AA23A28A-2934-58F1-02CB-8B3ECF9E043F}"/>
              </a:ext>
            </a:extLst>
          </p:cNvPr>
          <p:cNvSpPr txBox="1"/>
          <p:nvPr/>
        </p:nvSpPr>
        <p:spPr>
          <a:xfrm>
            <a:off x="5267566" y="2056947"/>
            <a:ext cx="3740100" cy="8437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Dosis" pitchFamily="2" charset="0"/>
                <a:ea typeface="Rubik"/>
                <a:cs typeface="Rubik"/>
                <a:sym typeface="Rubik"/>
              </a:rPr>
              <a:t>Laboratory Assistant</a:t>
            </a:r>
          </a:p>
          <a:p>
            <a:pPr marL="12700" marR="5080">
              <a:lnSpc>
                <a:spcPct val="100499"/>
              </a:lnSpc>
              <a:spcBef>
                <a:spcPts val="95"/>
              </a:spcBef>
            </a:pPr>
            <a:r>
              <a:rPr lang="en-US" sz="1400" spc="40" dirty="0" err="1">
                <a:latin typeface="Dosis" pitchFamily="2" charset="0"/>
                <a:cs typeface="Trebuchet MS"/>
              </a:rPr>
              <a:t>Institut</a:t>
            </a:r>
            <a:r>
              <a:rPr lang="en-US" sz="1400" spc="40" dirty="0">
                <a:latin typeface="Dosis" pitchFamily="2" charset="0"/>
                <a:cs typeface="Trebuchet MS"/>
              </a:rPr>
              <a:t> </a:t>
            </a:r>
            <a:r>
              <a:rPr lang="en-US" sz="1400" spc="40" dirty="0" err="1">
                <a:latin typeface="Dosis" pitchFamily="2" charset="0"/>
                <a:cs typeface="Trebuchet MS"/>
              </a:rPr>
              <a:t>Teknologi</a:t>
            </a:r>
            <a:r>
              <a:rPr lang="en-US" sz="1400" spc="40" dirty="0">
                <a:latin typeface="Dosis" pitchFamily="2" charset="0"/>
                <a:cs typeface="Trebuchet MS"/>
              </a:rPr>
              <a:t> Bandung</a:t>
            </a:r>
            <a:endParaRPr lang="en-US" sz="1400" dirty="0">
              <a:latin typeface="Dosis" pitchFamily="2" charset="0"/>
              <a:cs typeface="Trebuchet MS"/>
            </a:endParaRPr>
          </a:p>
          <a:p>
            <a:pPr marL="12700">
              <a:lnSpc>
                <a:spcPct val="100000"/>
              </a:lnSpc>
            </a:pPr>
            <a:r>
              <a:rPr lang="en-US" spc="95" dirty="0">
                <a:latin typeface="Dosis" pitchFamily="2" charset="0"/>
                <a:cs typeface="Trebuchet MS"/>
              </a:rPr>
              <a:t>August</a:t>
            </a:r>
            <a:r>
              <a:rPr lang="en-US" sz="1400" spc="95" dirty="0">
                <a:latin typeface="Dosis" pitchFamily="2" charset="0"/>
                <a:cs typeface="Trebuchet MS"/>
              </a:rPr>
              <a:t> 2020 – May 2021</a:t>
            </a:r>
            <a:endParaRPr lang="en-US" sz="1400" dirty="0">
              <a:latin typeface="Dosis" pitchFamily="2" charset="0"/>
              <a:cs typeface="Trebuchet MS"/>
            </a:endParaRPr>
          </a:p>
        </p:txBody>
      </p:sp>
      <p:sp>
        <p:nvSpPr>
          <p:cNvPr id="44" name="object 3">
            <a:extLst>
              <a:ext uri="{FF2B5EF4-FFF2-40B4-BE49-F238E27FC236}">
                <a16:creationId xmlns:a16="http://schemas.microsoft.com/office/drawing/2014/main" id="{98AB5682-9DB1-2DA3-390B-017E674751DF}"/>
              </a:ext>
            </a:extLst>
          </p:cNvPr>
          <p:cNvSpPr txBox="1"/>
          <p:nvPr/>
        </p:nvSpPr>
        <p:spPr>
          <a:xfrm>
            <a:off x="4960365" y="2956926"/>
            <a:ext cx="3686175" cy="330835"/>
          </a:xfrm>
          <a:prstGeom prst="rect">
            <a:avLst/>
          </a:prstGeom>
        </p:spPr>
        <p:txBody>
          <a:bodyPr vert="horz" wrap="square" lIns="0" tIns="13335" rIns="0" bIns="0" rtlCol="0">
            <a:spAutoFit/>
          </a:bodyPr>
          <a:lstStyle/>
          <a:p>
            <a:pPr marL="12700">
              <a:lnSpc>
                <a:spcPct val="100000"/>
              </a:lnSpc>
              <a:spcBef>
                <a:spcPts val="105"/>
              </a:spcBef>
            </a:pPr>
            <a:r>
              <a:rPr lang="en-US" sz="2000" b="1" spc="55" dirty="0">
                <a:latin typeface="Dosis" pitchFamily="2" charset="0"/>
                <a:cs typeface="Trebuchet MS"/>
              </a:rPr>
              <a:t>Education</a:t>
            </a:r>
            <a:endParaRPr sz="2000" dirty="0">
              <a:latin typeface="Dosis" pitchFamily="2" charset="0"/>
              <a:cs typeface="Trebuchet MS"/>
            </a:endParaRPr>
          </a:p>
        </p:txBody>
      </p:sp>
      <p:sp>
        <p:nvSpPr>
          <p:cNvPr id="45" name="Google Shape;81;p15">
            <a:extLst>
              <a:ext uri="{FF2B5EF4-FFF2-40B4-BE49-F238E27FC236}">
                <a16:creationId xmlns:a16="http://schemas.microsoft.com/office/drawing/2014/main" id="{FC8C752F-A9FD-A306-1FEB-13A4D5677EA5}"/>
              </a:ext>
            </a:extLst>
          </p:cNvPr>
          <p:cNvSpPr/>
          <p:nvPr/>
        </p:nvSpPr>
        <p:spPr>
          <a:xfrm>
            <a:off x="5055314" y="3596428"/>
            <a:ext cx="45719" cy="739107"/>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p15">
            <a:extLst>
              <a:ext uri="{FF2B5EF4-FFF2-40B4-BE49-F238E27FC236}">
                <a16:creationId xmlns:a16="http://schemas.microsoft.com/office/drawing/2014/main" id="{6BE64ED8-0367-BE87-B5BF-BB13DBEE89E1}"/>
              </a:ext>
            </a:extLst>
          </p:cNvPr>
          <p:cNvSpPr/>
          <p:nvPr/>
        </p:nvSpPr>
        <p:spPr>
          <a:xfrm>
            <a:off x="4960365" y="3464353"/>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p15">
            <a:extLst>
              <a:ext uri="{FF2B5EF4-FFF2-40B4-BE49-F238E27FC236}">
                <a16:creationId xmlns:a16="http://schemas.microsoft.com/office/drawing/2014/main" id="{5ADB319B-4176-8197-C99C-F3772A0E6FB1}"/>
              </a:ext>
            </a:extLst>
          </p:cNvPr>
          <p:cNvSpPr/>
          <p:nvPr/>
        </p:nvSpPr>
        <p:spPr>
          <a:xfrm>
            <a:off x="4960365" y="4290448"/>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p15">
            <a:extLst>
              <a:ext uri="{FF2B5EF4-FFF2-40B4-BE49-F238E27FC236}">
                <a16:creationId xmlns:a16="http://schemas.microsoft.com/office/drawing/2014/main" id="{DDA03218-DC46-1882-D9B1-A14AD824BF63}"/>
              </a:ext>
            </a:extLst>
          </p:cNvPr>
          <p:cNvSpPr txBox="1"/>
          <p:nvPr/>
        </p:nvSpPr>
        <p:spPr>
          <a:xfrm>
            <a:off x="5254515" y="3373453"/>
            <a:ext cx="3740100" cy="856614"/>
          </a:xfrm>
          <a:prstGeom prst="rect">
            <a:avLst/>
          </a:prstGeom>
          <a:noFill/>
          <a:ln>
            <a:noFill/>
          </a:ln>
        </p:spPr>
        <p:txBody>
          <a:bodyPr spcFirstLastPara="1" wrap="square" lIns="91425" tIns="91425" rIns="91425" bIns="91425" anchor="t" anchorCtr="0">
            <a:spAutoFit/>
          </a:bodyPr>
          <a:lstStyle/>
          <a:p>
            <a:pPr marL="12700" marR="5080">
              <a:lnSpc>
                <a:spcPct val="100499"/>
              </a:lnSpc>
              <a:spcBef>
                <a:spcPts val="95"/>
              </a:spcBef>
            </a:pPr>
            <a:r>
              <a:rPr lang="en-US" b="1" spc="10" dirty="0" err="1">
                <a:latin typeface="Dosis" pitchFamily="2" charset="0"/>
                <a:cs typeface="Trebuchet MS"/>
              </a:rPr>
              <a:t>Institut</a:t>
            </a:r>
            <a:r>
              <a:rPr lang="en-US" b="1" spc="10" dirty="0">
                <a:latin typeface="Dosis" pitchFamily="2" charset="0"/>
                <a:cs typeface="Trebuchet MS"/>
              </a:rPr>
              <a:t> </a:t>
            </a:r>
            <a:r>
              <a:rPr lang="en-US" b="1" spc="10" dirty="0" err="1">
                <a:latin typeface="Dosis" pitchFamily="2" charset="0"/>
                <a:cs typeface="Trebuchet MS"/>
              </a:rPr>
              <a:t>Teknologi</a:t>
            </a:r>
            <a:r>
              <a:rPr lang="en-US" b="1" spc="10" dirty="0">
                <a:latin typeface="Dosis" pitchFamily="2" charset="0"/>
                <a:cs typeface="Trebuchet MS"/>
              </a:rPr>
              <a:t> Bandung</a:t>
            </a:r>
            <a:endParaRPr lang="en-US" sz="1400" spc="40" dirty="0">
              <a:latin typeface="Dosis" pitchFamily="2" charset="0"/>
              <a:cs typeface="Trebuchet MS"/>
            </a:endParaRPr>
          </a:p>
          <a:p>
            <a:pPr marL="12700" marR="5080">
              <a:lnSpc>
                <a:spcPct val="100499"/>
              </a:lnSpc>
              <a:spcBef>
                <a:spcPts val="95"/>
              </a:spcBef>
            </a:pPr>
            <a:r>
              <a:rPr lang="en-US" sz="1400" spc="40" dirty="0">
                <a:latin typeface="Dosis" pitchFamily="2" charset="0"/>
                <a:cs typeface="Trebuchet MS"/>
              </a:rPr>
              <a:t>Bachelor of Physics</a:t>
            </a:r>
            <a:endParaRPr lang="en-US" sz="1400" dirty="0">
              <a:latin typeface="Dosis" pitchFamily="2" charset="0"/>
              <a:cs typeface="Trebuchet MS"/>
            </a:endParaRPr>
          </a:p>
          <a:p>
            <a:pPr marL="12700">
              <a:lnSpc>
                <a:spcPct val="100000"/>
              </a:lnSpc>
            </a:pPr>
            <a:r>
              <a:rPr lang="en-US" sz="1400" spc="95" dirty="0">
                <a:latin typeface="Dosis" pitchFamily="2" charset="0"/>
                <a:cs typeface="Trebuchet MS"/>
              </a:rPr>
              <a:t>August 2018 – January 2023</a:t>
            </a:r>
            <a:endParaRPr lang="en-US" sz="1400" dirty="0">
              <a:latin typeface="Dosis" pitchFamily="2" charset="0"/>
              <a:cs typeface="Trebuchet MS"/>
            </a:endParaRPr>
          </a:p>
        </p:txBody>
      </p:sp>
      <p:sp>
        <p:nvSpPr>
          <p:cNvPr id="49" name="Google Shape;87;p15">
            <a:extLst>
              <a:ext uri="{FF2B5EF4-FFF2-40B4-BE49-F238E27FC236}">
                <a16:creationId xmlns:a16="http://schemas.microsoft.com/office/drawing/2014/main" id="{43B19357-7895-AC52-F4F5-29D7DB54417E}"/>
              </a:ext>
            </a:extLst>
          </p:cNvPr>
          <p:cNvSpPr txBox="1"/>
          <p:nvPr/>
        </p:nvSpPr>
        <p:spPr>
          <a:xfrm>
            <a:off x="5254515" y="4230067"/>
            <a:ext cx="3740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Dosis" pitchFamily="2" charset="0"/>
                <a:ea typeface="Rubik"/>
                <a:cs typeface="Rubik"/>
                <a:sym typeface="Rubik"/>
              </a:rPr>
              <a:t>Rakamin Academy</a:t>
            </a:r>
          </a:p>
          <a:p>
            <a:pPr marL="0" lvl="0" indent="0" algn="l" rtl="0">
              <a:spcBef>
                <a:spcPts val="0"/>
              </a:spcBef>
              <a:spcAft>
                <a:spcPts val="0"/>
              </a:spcAft>
              <a:buNone/>
            </a:pPr>
            <a:r>
              <a:rPr lang="en" dirty="0">
                <a:latin typeface="Dosis" pitchFamily="2" charset="0"/>
                <a:ea typeface="Rubik"/>
                <a:cs typeface="Rubik"/>
                <a:sym typeface="Rubik"/>
              </a:rPr>
              <a:t>Data Science ML Specialization Bootcamp</a:t>
            </a:r>
          </a:p>
          <a:p>
            <a:pPr marL="0" lvl="0" indent="0" algn="l" rtl="0">
              <a:spcBef>
                <a:spcPts val="0"/>
              </a:spcBef>
              <a:spcAft>
                <a:spcPts val="0"/>
              </a:spcAft>
              <a:buNone/>
            </a:pPr>
            <a:r>
              <a:rPr lang="en" dirty="0">
                <a:latin typeface="Dosis" pitchFamily="2" charset="0"/>
                <a:ea typeface="Rubik"/>
                <a:cs typeface="Rubik"/>
                <a:sym typeface="Rubik"/>
              </a:rPr>
              <a:t>October 2023 – March 2024</a:t>
            </a:r>
            <a:endParaRPr dirty="0">
              <a:latin typeface="Dosis" pitchFamily="2" charset="0"/>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340500" y="11484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Dosis" pitchFamily="2" charset="0"/>
                <a:ea typeface="Rubik"/>
                <a:cs typeface="Rubik"/>
                <a:sym typeface="Rubik"/>
              </a:rPr>
              <a:t>Portfolio Case Study</a:t>
            </a:r>
            <a:endParaRPr sz="5000" b="1" dirty="0">
              <a:latin typeface="Dosis" pitchFamily="2" charset="0"/>
              <a:ea typeface="Rubik"/>
              <a:cs typeface="Rubik"/>
              <a:sym typeface="Rubik"/>
            </a:endParaRPr>
          </a:p>
        </p:txBody>
      </p:sp>
      <p:pic>
        <p:nvPicPr>
          <p:cNvPr id="97" name="Google Shape;97;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8" name="Google Shape;98;p16"/>
          <p:cNvSpPr txBox="1"/>
          <p:nvPr/>
        </p:nvSpPr>
        <p:spPr>
          <a:xfrm>
            <a:off x="311727" y="1183990"/>
            <a:ext cx="8577771" cy="3631733"/>
          </a:xfrm>
          <a:prstGeom prst="rect">
            <a:avLst/>
          </a:prstGeom>
          <a:noFill/>
          <a:ln>
            <a:noFill/>
          </a:ln>
        </p:spPr>
        <p:txBody>
          <a:bodyPr spcFirstLastPara="1" wrap="square" lIns="91425" tIns="91425" rIns="91425" bIns="91425" anchor="t" anchorCtr="0">
            <a:spAutoFit/>
          </a:bodyPr>
          <a:lstStyle/>
          <a:p>
            <a:pPr algn="just"/>
            <a:r>
              <a:rPr lang="en-US" dirty="0">
                <a:latin typeface="Dosis" pitchFamily="2" charset="0"/>
                <a:ea typeface="Rubik"/>
                <a:cs typeface="Rubik"/>
                <a:sym typeface="Rubik"/>
              </a:rPr>
              <a:t>Kimia </a:t>
            </a:r>
            <a:r>
              <a:rPr lang="en-US" dirty="0" err="1">
                <a:latin typeface="Dosis" pitchFamily="2" charset="0"/>
                <a:ea typeface="Rubik"/>
                <a:cs typeface="Rubik"/>
                <a:sym typeface="Rubik"/>
              </a:rPr>
              <a:t>Farma</a:t>
            </a:r>
            <a:r>
              <a:rPr lang="en-US" dirty="0">
                <a:latin typeface="Dosis" pitchFamily="2" charset="0"/>
                <a:ea typeface="Rubik"/>
                <a:cs typeface="Rubik"/>
                <a:sym typeface="Rubik"/>
              </a:rPr>
              <a:t> is a state-owned enterprise Indonesian pharmaceutical company established in 1817, plays a vital role in Indonesia's healthcare sector, contributing to public health and wellness. It operates in the production, distribution, and retail of pharmaceutical products, including medicines, healthcare supplies, and medical devices. In this task we want to analyze the sales performance of its products over period of January 2020  - December 2023. Based on the data tables provided by the company, including Total Transactions, Inventory, Products, and Office Branch, we will perform visualizations aimed at determining :</a:t>
            </a:r>
          </a:p>
          <a:p>
            <a:pPr marL="0" lvl="0" indent="0" algn="just" rtl="0">
              <a:spcBef>
                <a:spcPts val="0"/>
              </a:spcBef>
              <a:spcAft>
                <a:spcPts val="0"/>
              </a:spcAft>
              <a:buNone/>
            </a:pPr>
            <a:endParaRPr lang="en-US" dirty="0">
              <a:latin typeface="Dosis" pitchFamily="2" charset="0"/>
              <a:ea typeface="Rubik"/>
              <a:cs typeface="Rubik"/>
              <a:sym typeface="Rubik"/>
            </a:endParaRP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Year-on-year Revenue Comparison of Kimia </a:t>
            </a:r>
            <a:r>
              <a:rPr lang="en-US" dirty="0" err="1">
                <a:latin typeface="Dosis" pitchFamily="2" charset="0"/>
                <a:ea typeface="Rubik"/>
                <a:cs typeface="Rubik"/>
                <a:sym typeface="Rubik"/>
              </a:rPr>
              <a:t>Farma</a:t>
            </a:r>
            <a:endParaRPr lang="en-US" dirty="0">
              <a:latin typeface="Dosis" pitchFamily="2" charset="0"/>
              <a:ea typeface="Rubik"/>
              <a:cs typeface="Rubik"/>
              <a:sym typeface="Rubik"/>
            </a:endParaRP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Top 10 Branches by Total Transactions in Each Province</a:t>
            </a: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Top 10 Branches by Net Sales in Each Province</a:t>
            </a: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Top 5 Branches with the Highest Ratings but Lowest Transaction Ratings</a:t>
            </a: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Geo Map of Indonesia Showing Total Profit by Each Province</a:t>
            </a:r>
          </a:p>
          <a:p>
            <a:pPr marL="342900" lvl="0" indent="-342900" algn="just" rtl="0">
              <a:spcBef>
                <a:spcPts val="0"/>
              </a:spcBef>
              <a:spcAft>
                <a:spcPts val="0"/>
              </a:spcAft>
              <a:buFont typeface="+mj-lt"/>
              <a:buAutoNum type="arabicPeriod"/>
            </a:pPr>
            <a:r>
              <a:rPr lang="en-US" dirty="0">
                <a:latin typeface="Dosis" pitchFamily="2" charset="0"/>
                <a:ea typeface="Rubik"/>
                <a:cs typeface="Rubik"/>
                <a:sym typeface="Rubik"/>
              </a:rPr>
              <a:t>(and other kinds of visualizations, depends on us)</a:t>
            </a:r>
          </a:p>
          <a:p>
            <a:pPr marL="0" lvl="0" indent="0" algn="just" rtl="0">
              <a:spcBef>
                <a:spcPts val="0"/>
              </a:spcBef>
              <a:spcAft>
                <a:spcPts val="0"/>
              </a:spcAft>
              <a:buNone/>
            </a:pPr>
            <a:endParaRPr lang="en-US" dirty="0">
              <a:latin typeface="Dosis" pitchFamily="2" charset="0"/>
              <a:ea typeface="Rubik"/>
              <a:cs typeface="Rubik"/>
              <a:sym typeface="Rubik"/>
            </a:endParaRPr>
          </a:p>
          <a:p>
            <a:pPr marL="0" lvl="0" indent="0" algn="just" rtl="0">
              <a:spcBef>
                <a:spcPts val="0"/>
              </a:spcBef>
              <a:spcAft>
                <a:spcPts val="0"/>
              </a:spcAft>
              <a:buNone/>
            </a:pPr>
            <a:r>
              <a:rPr lang="en-US" dirty="0">
                <a:latin typeface="Dosis" pitchFamily="2" charset="0"/>
                <a:ea typeface="Rubik"/>
                <a:cs typeface="Rubik"/>
                <a:sym typeface="Rubik"/>
              </a:rPr>
              <a:t>Then, these visualizations we will gather business insights. The tech stack that we will be using are Google </a:t>
            </a:r>
            <a:r>
              <a:rPr lang="en-US" dirty="0" err="1">
                <a:latin typeface="Dosis" pitchFamily="2" charset="0"/>
                <a:ea typeface="Rubik"/>
                <a:cs typeface="Rubik"/>
                <a:sym typeface="Rubik"/>
              </a:rPr>
              <a:t>BigQuery</a:t>
            </a:r>
            <a:r>
              <a:rPr lang="en-US" dirty="0">
                <a:latin typeface="Dosis" pitchFamily="2" charset="0"/>
                <a:ea typeface="Rubik"/>
                <a:cs typeface="Rubik"/>
                <a:sym typeface="Rubik"/>
              </a:rPr>
              <a:t> (SQL) and Looker Studio.</a:t>
            </a:r>
            <a:endParaRPr lang="en-ID" dirty="0">
              <a:latin typeface="Dosis" pitchFamily="2" charset="0"/>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6"/>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97" name="Google Shape;97;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55;p13">
            <a:extLst>
              <a:ext uri="{FF2B5EF4-FFF2-40B4-BE49-F238E27FC236}">
                <a16:creationId xmlns:a16="http://schemas.microsoft.com/office/drawing/2014/main" id="{9850AFAB-DCD1-8FC1-5DDF-072535178548}"/>
              </a:ext>
            </a:extLst>
          </p:cNvPr>
          <p:cNvSpPr txBox="1">
            <a:spLocks/>
          </p:cNvSpPr>
          <p:nvPr/>
        </p:nvSpPr>
        <p:spPr>
          <a:xfrm>
            <a:off x="177315" y="159647"/>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2000" b="1" dirty="0">
                <a:solidFill>
                  <a:schemeClr val="dk1"/>
                </a:solidFill>
                <a:latin typeface="Dosis" pitchFamily="2" charset="0"/>
              </a:rPr>
              <a:t>Stage 1 : Master Table Formulation</a:t>
            </a:r>
            <a:endParaRPr lang="en-US" dirty="0">
              <a:solidFill>
                <a:schemeClr val="tx1"/>
              </a:solidFill>
              <a:latin typeface="Dosis" pitchFamily="2" charset="0"/>
            </a:endParaRPr>
          </a:p>
        </p:txBody>
      </p:sp>
      <p:sp>
        <p:nvSpPr>
          <p:cNvPr id="3" name="TextBox 2">
            <a:extLst>
              <a:ext uri="{FF2B5EF4-FFF2-40B4-BE49-F238E27FC236}">
                <a16:creationId xmlns:a16="http://schemas.microsoft.com/office/drawing/2014/main" id="{95443160-6673-3B7D-CEB4-73C9FA6D0DB3}"/>
              </a:ext>
            </a:extLst>
          </p:cNvPr>
          <p:cNvSpPr txBox="1"/>
          <p:nvPr/>
        </p:nvSpPr>
        <p:spPr>
          <a:xfrm>
            <a:off x="3646494" y="1346482"/>
            <a:ext cx="4952300" cy="830997"/>
          </a:xfrm>
          <a:prstGeom prst="rect">
            <a:avLst/>
          </a:prstGeom>
          <a:noFill/>
        </p:spPr>
        <p:txBody>
          <a:bodyPr wrap="square" rtlCol="0">
            <a:spAutoFit/>
          </a:bodyPr>
          <a:lstStyle/>
          <a:p>
            <a:r>
              <a:rPr lang="en-US" sz="1200" dirty="0">
                <a:latin typeface="Dosis" pitchFamily="2" charset="0"/>
              </a:rPr>
              <a:t>Before conducting the analysis in the form of a dashboard in Looker Studio, we need to merge the four tables by selecting columns that contain relevant information about what we will analyze, as explained in the query earlier. Here is the result of the master table.</a:t>
            </a:r>
          </a:p>
        </p:txBody>
      </p:sp>
      <p:sp>
        <p:nvSpPr>
          <p:cNvPr id="6" name="object 7">
            <a:extLst>
              <a:ext uri="{FF2B5EF4-FFF2-40B4-BE49-F238E27FC236}">
                <a16:creationId xmlns:a16="http://schemas.microsoft.com/office/drawing/2014/main" id="{1C7F76FF-3EF4-70FD-1B92-EF806CAC7075}"/>
              </a:ext>
            </a:extLst>
          </p:cNvPr>
          <p:cNvSpPr txBox="1"/>
          <p:nvPr/>
        </p:nvSpPr>
        <p:spPr>
          <a:xfrm>
            <a:off x="3708110" y="2482719"/>
            <a:ext cx="4710379" cy="567463"/>
          </a:xfrm>
          <a:prstGeom prst="rect">
            <a:avLst/>
          </a:prstGeom>
        </p:spPr>
        <p:txBody>
          <a:bodyPr vert="horz" wrap="square" lIns="0" tIns="13335" rIns="0" bIns="0" rtlCol="0">
            <a:spAutoFit/>
          </a:bodyPr>
          <a:lstStyle/>
          <a:p>
            <a:pPr marL="12700">
              <a:lnSpc>
                <a:spcPct val="100000"/>
              </a:lnSpc>
              <a:spcBef>
                <a:spcPts val="105"/>
              </a:spcBef>
            </a:pPr>
            <a:r>
              <a:rPr lang="en-US" sz="1200" dirty="0">
                <a:latin typeface="Dosis" pitchFamily="2" charset="0"/>
                <a:cs typeface="Trebuchet MS"/>
              </a:rPr>
              <a:t>The master table is directly loaded/connected to Looker Studio for analysis and not exported as csv in local because the size is too large (135 MB) for importing in Looker Studio through local (max 100 MB).</a:t>
            </a:r>
          </a:p>
        </p:txBody>
      </p:sp>
      <p:pic>
        <p:nvPicPr>
          <p:cNvPr id="9" name="Picture 8">
            <a:extLst>
              <a:ext uri="{FF2B5EF4-FFF2-40B4-BE49-F238E27FC236}">
                <a16:creationId xmlns:a16="http://schemas.microsoft.com/office/drawing/2014/main" id="{A630C318-F9BA-2473-858D-21ACE2F42C9B}"/>
              </a:ext>
            </a:extLst>
          </p:cNvPr>
          <p:cNvPicPr>
            <a:picLocks noChangeAspect="1"/>
          </p:cNvPicPr>
          <p:nvPr/>
        </p:nvPicPr>
        <p:blipFill rotWithShape="1">
          <a:blip r:embed="rId5"/>
          <a:srcRect t="14211" b="34041"/>
          <a:stretch/>
        </p:blipFill>
        <p:spPr>
          <a:xfrm>
            <a:off x="177315" y="3794428"/>
            <a:ext cx="8480072" cy="1017431"/>
          </a:xfrm>
          <a:prstGeom prst="rect">
            <a:avLst/>
          </a:prstGeom>
        </p:spPr>
      </p:pic>
      <p:pic>
        <p:nvPicPr>
          <p:cNvPr id="13" name="Picture 12">
            <a:extLst>
              <a:ext uri="{FF2B5EF4-FFF2-40B4-BE49-F238E27FC236}">
                <a16:creationId xmlns:a16="http://schemas.microsoft.com/office/drawing/2014/main" id="{B7F66D7F-D81C-E3C4-93F2-35CECB4A8FF4}"/>
              </a:ext>
            </a:extLst>
          </p:cNvPr>
          <p:cNvPicPr>
            <a:picLocks noChangeAspect="1"/>
          </p:cNvPicPr>
          <p:nvPr/>
        </p:nvPicPr>
        <p:blipFill>
          <a:blip r:embed="rId6"/>
          <a:stretch>
            <a:fillRect/>
          </a:stretch>
        </p:blipFill>
        <p:spPr>
          <a:xfrm>
            <a:off x="177315" y="958651"/>
            <a:ext cx="3353481" cy="2630087"/>
          </a:xfrm>
          <a:prstGeom prst="rect">
            <a:avLst/>
          </a:prstGeom>
        </p:spPr>
      </p:pic>
    </p:spTree>
    <p:extLst>
      <p:ext uri="{BB962C8B-B14F-4D97-AF65-F5344CB8AC3E}">
        <p14:creationId xmlns:p14="http://schemas.microsoft.com/office/powerpoint/2010/main" val="17736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8719ED9E-17D7-82EF-BB14-E0E91CF6FCD8}"/>
              </a:ext>
            </a:extLst>
          </p:cNvPr>
          <p:cNvPicPr>
            <a:picLocks noChangeAspect="1"/>
          </p:cNvPicPr>
          <p:nvPr/>
        </p:nvPicPr>
        <p:blipFill>
          <a:blip r:embed="rId5"/>
          <a:stretch>
            <a:fillRect/>
          </a:stretch>
        </p:blipFill>
        <p:spPr>
          <a:xfrm>
            <a:off x="1347076" y="651581"/>
            <a:ext cx="5920278" cy="4442576"/>
          </a:xfrm>
          <a:prstGeom prst="rect">
            <a:avLst/>
          </a:prstGeom>
        </p:spPr>
      </p:pic>
      <p:sp>
        <p:nvSpPr>
          <p:cNvPr id="5" name="Google Shape;55;p13">
            <a:extLst>
              <a:ext uri="{FF2B5EF4-FFF2-40B4-BE49-F238E27FC236}">
                <a16:creationId xmlns:a16="http://schemas.microsoft.com/office/drawing/2014/main" id="{46786B1B-5D00-D81C-5618-4548200D98D1}"/>
              </a:ext>
            </a:extLst>
          </p:cNvPr>
          <p:cNvSpPr txBox="1">
            <a:spLocks/>
          </p:cNvSpPr>
          <p:nvPr/>
        </p:nvSpPr>
        <p:spPr>
          <a:xfrm>
            <a:off x="177315" y="159647"/>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2000" b="1" dirty="0">
                <a:solidFill>
                  <a:schemeClr val="dk1"/>
                </a:solidFill>
                <a:latin typeface="Dosis" pitchFamily="2" charset="0"/>
              </a:rPr>
              <a:t>Stage 2 : Dashboard Creation </a:t>
            </a:r>
            <a:endParaRPr lang="en-US" dirty="0">
              <a:solidFill>
                <a:schemeClr val="tx1"/>
              </a:solidFill>
              <a:latin typeface="Dosis" pitchFamily="2" charset="0"/>
            </a:endParaRPr>
          </a:p>
        </p:txBody>
      </p:sp>
      <p:sp>
        <p:nvSpPr>
          <p:cNvPr id="7" name="TextBox 6">
            <a:extLst>
              <a:ext uri="{FF2B5EF4-FFF2-40B4-BE49-F238E27FC236}">
                <a16:creationId xmlns:a16="http://schemas.microsoft.com/office/drawing/2014/main" id="{FDC52635-C7D3-97BD-0BB9-31E6204B902E}"/>
              </a:ext>
            </a:extLst>
          </p:cNvPr>
          <p:cNvSpPr txBox="1"/>
          <p:nvPr/>
        </p:nvSpPr>
        <p:spPr>
          <a:xfrm>
            <a:off x="7271023" y="4472498"/>
            <a:ext cx="1834340" cy="646331"/>
          </a:xfrm>
          <a:prstGeom prst="rect">
            <a:avLst/>
          </a:prstGeom>
          <a:noFill/>
        </p:spPr>
        <p:txBody>
          <a:bodyPr wrap="square">
            <a:spAutoFit/>
          </a:bodyPr>
          <a:lstStyle/>
          <a:p>
            <a:r>
              <a:rPr lang="en-US" sz="1200" dirty="0">
                <a:latin typeface="Dosis" pitchFamily="2" charset="0"/>
              </a:rPr>
              <a:t>*explanation about the dashboard is included in the Summary part.</a:t>
            </a:r>
            <a:endParaRPr lang="en-ID" sz="1200" dirty="0">
              <a:latin typeface="Dosi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51FF7670-CFCE-7D28-8099-06C73E5CD9C8}"/>
              </a:ext>
            </a:extLst>
          </p:cNvPr>
          <p:cNvPicPr preferRelativeResize="0"/>
          <p:nvPr/>
        </p:nvPicPr>
        <p:blipFill>
          <a:blip r:embed="rId5">
            <a:alphaModFix/>
          </a:blip>
          <a:stretch>
            <a:fillRect/>
          </a:stretch>
        </p:blipFill>
        <p:spPr>
          <a:xfrm>
            <a:off x="4811892" y="4170671"/>
            <a:ext cx="1553592" cy="54729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493</Words>
  <Application>Microsoft Office PowerPoint</Application>
  <PresentationFormat>On-screen Show (16:9)</PresentationFormat>
  <Paragraphs>43</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Rubik</vt:lpstr>
      <vt:lpstr>Dosis</vt:lpstr>
      <vt:lpstr>Rubik SemiBold</vt:lpstr>
      <vt:lpstr>Trebuchet MS</vt:lpstr>
      <vt:lpstr>Arial</vt:lpstr>
      <vt:lpstr>Rubik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Cikal Merdeka</cp:lastModifiedBy>
  <cp:revision>34</cp:revision>
  <dcterms:modified xsi:type="dcterms:W3CDTF">2024-06-02T13:59:38Z</dcterms:modified>
</cp:coreProperties>
</file>