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Lst>
  <p:sldSz cy="6858000" cx="12192000"/>
  <p:notesSz cx="6858000" cy="9144000"/>
  <p:embeddedFontLst>
    <p:embeddedFont>
      <p:font typeface="Dosis"/>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9" roundtripDataSignature="AMtx7mjmIdlUMr3IutbWPfvi9ua7+mPX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font" Target="fonts/Dosis-regular.fntdata"/><Relationship Id="rId8" Type="http://schemas.openxmlformats.org/officeDocument/2006/relationships/font" Target="fonts/Dosi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9b7674418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g79b767441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52c6d9154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g2652c6d9154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Vertikal dan Teks"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en dengan Keteranga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mbar dengan Keteranga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5183188" y="987425"/>
            <a:ext cx="6172200" cy="4873625"/>
          </a:xfrm>
          <a:prstGeom prst="rect">
            <a:avLst/>
          </a:prstGeom>
          <a:noFill/>
          <a:ln>
            <a:noFill/>
          </a:ln>
        </p:spPr>
      </p:sp>
      <p:sp>
        <p:nvSpPr>
          <p:cNvPr id="68" name="Google Shape;68;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grpSp>
        <p:nvGrpSpPr>
          <p:cNvPr id="88" name="Google Shape;88;g79b7674418_0_6"/>
          <p:cNvGrpSpPr/>
          <p:nvPr/>
        </p:nvGrpSpPr>
        <p:grpSpPr>
          <a:xfrm>
            <a:off x="591850" y="-328527"/>
            <a:ext cx="1386593" cy="1594062"/>
            <a:chOff x="726653" y="-517614"/>
            <a:chExt cx="2170621" cy="2495400"/>
          </a:xfrm>
        </p:grpSpPr>
        <p:sp>
          <p:nvSpPr>
            <p:cNvPr id="89" name="Google Shape;89;g79b7674418_0_6"/>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90" name="Google Shape;90;g79b7674418_0_6"/>
            <p:cNvPicPr preferRelativeResize="0"/>
            <p:nvPr/>
          </p:nvPicPr>
          <p:blipFill rotWithShape="1">
            <a:blip r:embed="rId4">
              <a:alphaModFix/>
            </a:blip>
            <a:srcRect b="32683" l="2416" r="76119" t="34766"/>
            <a:stretch/>
          </p:blipFill>
          <p:spPr>
            <a:xfrm>
              <a:off x="726653" y="443679"/>
              <a:ext cx="2170621" cy="1369427"/>
            </a:xfrm>
            <a:prstGeom prst="rect">
              <a:avLst/>
            </a:prstGeom>
            <a:noFill/>
            <a:ln>
              <a:noFill/>
            </a:ln>
          </p:spPr>
        </p:pic>
      </p:grpSp>
      <p:sp>
        <p:nvSpPr>
          <p:cNvPr id="91" name="Google Shape;91;g79b7674418_0_6"/>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a:t>
            </a:r>
            <a:r>
              <a:rPr b="1" lang="en-US" sz="1800">
                <a:solidFill>
                  <a:srgbClr val="0198A3"/>
                </a:solidFill>
                <a:latin typeface="Dosis"/>
                <a:ea typeface="Dosis"/>
                <a:cs typeface="Dosis"/>
                <a:sym typeface="Dosis"/>
              </a:rPr>
              <a:t>Dackers (Kelompok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a:t>
            </a:r>
            <a:r>
              <a:rPr b="1" lang="en-US" sz="1800">
                <a:solidFill>
                  <a:srgbClr val="0198A3"/>
                </a:solidFill>
                <a:latin typeface="Dosis"/>
                <a:ea typeface="Dosis"/>
                <a:cs typeface="Dosis"/>
                <a:sym typeface="Dosis"/>
              </a:rPr>
              <a:t>Dino Febriyanto</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10.40</a:t>
            </a:r>
            <a:r>
              <a:rPr b="1" lang="en-US" sz="1800">
                <a:solidFill>
                  <a:srgbClr val="0198A3"/>
                </a:solidFill>
                <a:latin typeface="Dosis"/>
                <a:ea typeface="Dosis"/>
                <a:cs typeface="Dosis"/>
                <a:sym typeface="Dosis"/>
              </a:rPr>
              <a:t> / 07-01-2024</a:t>
            </a:r>
            <a:endParaRPr b="1" i="0" sz="1800" u="none" cap="none" strike="noStrike">
              <a:solidFill>
                <a:srgbClr val="0198A3"/>
              </a:solidFill>
              <a:highlight>
                <a:srgbClr val="FFFF00"/>
              </a:highlight>
              <a:latin typeface="Dosis"/>
              <a:ea typeface="Dosis"/>
              <a:cs typeface="Dosis"/>
              <a:sym typeface="Dosis"/>
            </a:endParaRPr>
          </a:p>
        </p:txBody>
      </p:sp>
      <p:sp>
        <p:nvSpPr>
          <p:cNvPr id="92" name="Google Shape;92;g79b7674418_0_6"/>
          <p:cNvSpPr/>
          <p:nvPr/>
        </p:nvSpPr>
        <p:spPr>
          <a:xfrm>
            <a:off x="228600" y="1385275"/>
            <a:ext cx="11768400" cy="28488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g79b7674418_0_6"/>
          <p:cNvSpPr txBox="1"/>
          <p:nvPr/>
        </p:nvSpPr>
        <p:spPr>
          <a:xfrm>
            <a:off x="211700" y="1385274"/>
            <a:ext cx="11734800" cy="1073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Pembagian tugas di stage ini:</a:t>
            </a:r>
            <a:endParaRPr b="1"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latin typeface="Dosis"/>
                <a:ea typeface="Dosis"/>
                <a:cs typeface="Dosis"/>
                <a:sym typeface="Dosis"/>
              </a:rPr>
              <a:t>Pada stage 0 ini, karena antar poin sangat erat hubungannya dengan yang lain, yang membuat pembagian tugas secara spesifik sulit untuk dilakukan terpisah kareena harus berkesinambungan antara satu poin dengan yang lainnya, maka kami untuk stage 0 ini lebih ke melakukan diskusi bersama sebelum mentoring. Setiap anggota diminta untuk memberikan jawaban versi mereka masing-masing lalu dipilah untuk dibahas saat mentoring nantinya</a:t>
            </a:r>
            <a:endParaRPr sz="1200">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t/>
            </a:r>
            <a:endParaRPr sz="1200">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Cikal : melakukan tugas</a:t>
            </a:r>
            <a:r>
              <a:rPr lang="en-US" sz="1200">
                <a:solidFill>
                  <a:schemeClr val="dk1"/>
                </a:solidFill>
                <a:latin typeface="Dosis"/>
                <a:ea typeface="Dosis"/>
                <a:cs typeface="Dosis"/>
                <a:sym typeface="Dosis"/>
              </a:rPr>
              <a:t>-tugas sebagai ketua kelompok, memberikan ide dan masukan pada diskusi internal dan mentoring</a:t>
            </a:r>
            <a:endParaRPr b="0"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Ri</a:t>
            </a:r>
            <a:r>
              <a:rPr lang="en-US" sz="1200">
                <a:solidFill>
                  <a:schemeClr val="dk1"/>
                </a:solidFill>
                <a:latin typeface="Dosis"/>
                <a:ea typeface="Dosis"/>
                <a:cs typeface="Dosis"/>
                <a:sym typeface="Dosis"/>
              </a:rPr>
              <a:t>fan : memberikan ide dan masukan pada </a:t>
            </a:r>
            <a:r>
              <a:rPr lang="en-US" sz="1200">
                <a:solidFill>
                  <a:schemeClr val="dk1"/>
                </a:solidFill>
                <a:latin typeface="Dosis"/>
                <a:ea typeface="Dosis"/>
                <a:cs typeface="Dosis"/>
                <a:sym typeface="Dosis"/>
              </a:rPr>
              <a:t>diskusi internal dan mentoring</a:t>
            </a:r>
            <a:endParaRPr b="0"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rgbClr val="000000"/>
              </a:buClr>
              <a:buSzPts val="1100"/>
              <a:buFont typeface="Arial"/>
              <a:buNone/>
            </a:pPr>
            <a:r>
              <a:rPr b="0" i="0" lang="en-US" sz="1200" u="none" cap="none" strike="noStrike">
                <a:solidFill>
                  <a:schemeClr val="dk1"/>
                </a:solidFill>
                <a:latin typeface="Dosis"/>
                <a:ea typeface="Dosis"/>
                <a:cs typeface="Dosis"/>
                <a:sym typeface="Dosis"/>
              </a:rPr>
              <a:t>Ibrahim : memberikan ide dan masukan pada </a:t>
            </a:r>
            <a:r>
              <a:rPr lang="en-US" sz="1200">
                <a:solidFill>
                  <a:schemeClr val="dk1"/>
                </a:solidFill>
                <a:latin typeface="Dosis"/>
                <a:ea typeface="Dosis"/>
                <a:cs typeface="Dosis"/>
                <a:sym typeface="Dosis"/>
              </a:rPr>
              <a:t>diskusi internal dan mentoring</a:t>
            </a:r>
            <a:endParaRPr b="0"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rgbClr val="000000"/>
              </a:buClr>
              <a:buSzPts val="1100"/>
              <a:buFont typeface="Arial"/>
              <a:buNone/>
            </a:pPr>
            <a:r>
              <a:rPr lang="en-US" sz="1200">
                <a:solidFill>
                  <a:schemeClr val="dk1"/>
                </a:solidFill>
                <a:latin typeface="Dosis"/>
                <a:ea typeface="Dosis"/>
                <a:cs typeface="Dosis"/>
                <a:sym typeface="Dosis"/>
              </a:rPr>
              <a:t>Maria : memberikan ide dan masukan pada </a:t>
            </a:r>
            <a:r>
              <a:rPr lang="en-US" sz="1200">
                <a:solidFill>
                  <a:schemeClr val="dk1"/>
                </a:solidFill>
                <a:latin typeface="Dosis"/>
                <a:ea typeface="Dosis"/>
                <a:cs typeface="Dosis"/>
                <a:sym typeface="Dosis"/>
              </a:rPr>
              <a:t>diskusi internal dan mentoring</a:t>
            </a:r>
            <a:endParaRPr sz="1200">
              <a:solidFill>
                <a:schemeClr val="dk1"/>
              </a:solidFill>
              <a:latin typeface="Dosis"/>
              <a:ea typeface="Dosis"/>
              <a:cs typeface="Dosis"/>
              <a:sym typeface="Dosis"/>
            </a:endParaRPr>
          </a:p>
          <a:p>
            <a:pPr indent="0" lvl="0" marL="0" marR="0" rtl="0" algn="l">
              <a:lnSpc>
                <a:spcPct val="115000"/>
              </a:lnSpc>
              <a:spcBef>
                <a:spcPts val="0"/>
              </a:spcBef>
              <a:spcAft>
                <a:spcPts val="0"/>
              </a:spcAft>
              <a:buClr>
                <a:srgbClr val="000000"/>
              </a:buClr>
              <a:buSzPts val="1100"/>
              <a:buFont typeface="Arial"/>
              <a:buNone/>
            </a:pPr>
            <a:r>
              <a:rPr lang="en-US" sz="1200">
                <a:solidFill>
                  <a:schemeClr val="dk1"/>
                </a:solidFill>
                <a:latin typeface="Dosis"/>
                <a:ea typeface="Dosis"/>
                <a:cs typeface="Dosis"/>
                <a:sym typeface="Dosis"/>
              </a:rPr>
              <a:t>Revita : memberikan ide dan masukkan terbanyak pada </a:t>
            </a:r>
            <a:r>
              <a:rPr lang="en-US" sz="1200">
                <a:solidFill>
                  <a:schemeClr val="dk1"/>
                </a:solidFill>
                <a:latin typeface="Dosis"/>
                <a:ea typeface="Dosis"/>
                <a:cs typeface="Dosis"/>
                <a:sym typeface="Dosis"/>
              </a:rPr>
              <a:t>diskusi internal dan mentoring</a:t>
            </a:r>
            <a:endParaRPr sz="1200">
              <a:solidFill>
                <a:schemeClr val="dk1"/>
              </a:solidFill>
              <a:latin typeface="Dosis"/>
              <a:ea typeface="Dosis"/>
              <a:cs typeface="Dosis"/>
              <a:sym typeface="Dosis"/>
            </a:endParaRPr>
          </a:p>
          <a:p>
            <a:pPr indent="0" lvl="0" marL="0" marR="0" rtl="0" algn="l">
              <a:lnSpc>
                <a:spcPct val="115000"/>
              </a:lnSpc>
              <a:spcBef>
                <a:spcPts val="0"/>
              </a:spcBef>
              <a:spcAft>
                <a:spcPts val="0"/>
              </a:spcAft>
              <a:buClr>
                <a:srgbClr val="000000"/>
              </a:buClr>
              <a:buSzPts val="1100"/>
              <a:buFont typeface="Arial"/>
              <a:buNone/>
            </a:pPr>
            <a:r>
              <a:rPr lang="en-US" sz="1200">
                <a:solidFill>
                  <a:schemeClr val="dk1"/>
                </a:solidFill>
                <a:latin typeface="Dosis"/>
                <a:ea typeface="Dosis"/>
                <a:cs typeface="Dosis"/>
                <a:sym typeface="Dosis"/>
              </a:rPr>
              <a:t>Nugraha : memberikan ide dan masukan pada </a:t>
            </a:r>
            <a:r>
              <a:rPr lang="en-US" sz="1200">
                <a:solidFill>
                  <a:schemeClr val="dk1"/>
                </a:solidFill>
                <a:latin typeface="Dosis"/>
                <a:ea typeface="Dosis"/>
                <a:cs typeface="Dosis"/>
                <a:sym typeface="Dosis"/>
              </a:rPr>
              <a:t>diskusi internal dan mentoring</a:t>
            </a:r>
            <a:endParaRPr sz="1200">
              <a:solidFill>
                <a:schemeClr val="dk1"/>
              </a:solidFill>
              <a:latin typeface="Dosis"/>
              <a:ea typeface="Dosis"/>
              <a:cs typeface="Dosis"/>
              <a:sym typeface="Dosis"/>
            </a:endParaRPr>
          </a:p>
          <a:p>
            <a:pPr indent="0" lvl="0" marL="0" marR="0" rtl="0" algn="l">
              <a:lnSpc>
                <a:spcPct val="115000"/>
              </a:lnSpc>
              <a:spcBef>
                <a:spcPts val="0"/>
              </a:spcBef>
              <a:spcAft>
                <a:spcPts val="0"/>
              </a:spcAft>
              <a:buClr>
                <a:srgbClr val="000000"/>
              </a:buClr>
              <a:buSzPts val="1100"/>
              <a:buFont typeface="Arial"/>
              <a:buNone/>
            </a:pPr>
            <a:r>
              <a:rPr lang="en-US" sz="1200">
                <a:solidFill>
                  <a:schemeClr val="dk1"/>
                </a:solidFill>
                <a:latin typeface="Dosis"/>
                <a:ea typeface="Dosis"/>
                <a:cs typeface="Dosis"/>
                <a:sym typeface="Dosis"/>
              </a:rPr>
              <a:t>Ali : memberikan ide dan masukan pada </a:t>
            </a:r>
            <a:r>
              <a:rPr lang="en-US" sz="1200">
                <a:solidFill>
                  <a:schemeClr val="dk1"/>
                </a:solidFill>
                <a:latin typeface="Dosis"/>
                <a:ea typeface="Dosis"/>
                <a:cs typeface="Dosis"/>
                <a:sym typeface="Dosis"/>
              </a:rPr>
              <a:t>diskusi internal dan mentoring</a:t>
            </a:r>
            <a:endParaRPr sz="1200">
              <a:solidFill>
                <a:schemeClr val="dk1"/>
              </a:solidFill>
              <a:latin typeface="Dosis"/>
              <a:ea typeface="Dosis"/>
              <a:cs typeface="Dosis"/>
              <a:sym typeface="Dosis"/>
            </a:endParaRPr>
          </a:p>
        </p:txBody>
      </p:sp>
      <p:sp>
        <p:nvSpPr>
          <p:cNvPr id="94" name="Google Shape;94;g79b7674418_0_6"/>
          <p:cNvSpPr/>
          <p:nvPr/>
        </p:nvSpPr>
        <p:spPr>
          <a:xfrm>
            <a:off x="228600" y="4674225"/>
            <a:ext cx="11768400" cy="15402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g79b7674418_0_6"/>
          <p:cNvSpPr txBox="1"/>
          <p:nvPr/>
        </p:nvSpPr>
        <p:spPr>
          <a:xfrm>
            <a:off x="245400" y="4694550"/>
            <a:ext cx="11734800" cy="14619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Poin pembahasan:</a:t>
            </a:r>
            <a:endParaRPr b="1"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latin typeface="Dosis"/>
                <a:ea typeface="Dosis"/>
                <a:cs typeface="Dosis"/>
                <a:sym typeface="Dosis"/>
              </a:rPr>
              <a:t>Dari hasil diskusi sebelum kelompok kami sebelum melakukan mentoring, ada beberapa yang dirasa masih kurang yakin dan rencananya ingin dibahas, antara lain :</a:t>
            </a:r>
            <a:endParaRPr sz="1200">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t/>
            </a:r>
            <a:endParaRPr sz="1200">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0" i="0" lang="en-US" sz="1200" u="none" cap="none" strike="noStrike">
                <a:solidFill>
                  <a:schemeClr val="dk1"/>
                </a:solidFill>
                <a:latin typeface="Dosis"/>
                <a:ea typeface="Dosis"/>
                <a:cs typeface="Dosis"/>
                <a:sym typeface="Dosis"/>
              </a:rPr>
              <a:t>Penentuan kejelasan objectives</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0" i="0" lang="en-US" sz="1200" u="none" cap="none" strike="noStrike">
                <a:solidFill>
                  <a:schemeClr val="dk1"/>
                </a:solidFill>
                <a:latin typeface="Dosis"/>
                <a:ea typeface="Dosis"/>
                <a:cs typeface="Dosis"/>
                <a:sym typeface="Dosis"/>
              </a:rPr>
              <a:t>Penentuan kejelesan business metrics</a:t>
            </a:r>
            <a:endParaRPr b="0" i="0" sz="1200" u="none" cap="none" strike="noStrike">
              <a:solidFill>
                <a:schemeClr val="dk1"/>
              </a:solidFill>
              <a:latin typeface="Dosis"/>
              <a:ea typeface="Dosis"/>
              <a:cs typeface="Dosis"/>
              <a:sym typeface="Dosis"/>
            </a:endParaRPr>
          </a:p>
          <a:p>
            <a:pPr indent="-304800" lvl="0" marL="457200" marR="0" rtl="0" algn="l">
              <a:lnSpc>
                <a:spcPct val="115000"/>
              </a:lnSpc>
              <a:spcBef>
                <a:spcPts val="0"/>
              </a:spcBef>
              <a:spcAft>
                <a:spcPts val="0"/>
              </a:spcAft>
              <a:buClr>
                <a:schemeClr val="dk1"/>
              </a:buClr>
              <a:buSzPts val="1200"/>
              <a:buFont typeface="Dosis"/>
              <a:buChar char="●"/>
            </a:pPr>
            <a:r>
              <a:rPr b="0" i="0" lang="en-US" sz="1200" u="none" cap="none" strike="noStrike">
                <a:solidFill>
                  <a:schemeClr val="dk1"/>
                </a:solidFill>
                <a:latin typeface="Dosis"/>
                <a:ea typeface="Dosis"/>
                <a:cs typeface="Dosis"/>
                <a:sym typeface="Dosis"/>
              </a:rPr>
              <a:t>Revisi sedi</a:t>
            </a:r>
            <a:r>
              <a:rPr lang="en-US" sz="1200">
                <a:solidFill>
                  <a:schemeClr val="dk1"/>
                </a:solidFill>
                <a:latin typeface="Dosis"/>
                <a:ea typeface="Dosis"/>
                <a:cs typeface="Dosis"/>
                <a:sym typeface="Dosis"/>
              </a:rPr>
              <a:t>kit pada </a:t>
            </a:r>
            <a:r>
              <a:rPr b="0" i="0" lang="en-US" sz="1200" u="none" cap="none" strike="noStrike">
                <a:solidFill>
                  <a:schemeClr val="dk1"/>
                </a:solidFill>
                <a:latin typeface="Dosis"/>
                <a:ea typeface="Dosis"/>
                <a:cs typeface="Dosis"/>
                <a:sym typeface="Dosis"/>
              </a:rPr>
              <a:t>beb</a:t>
            </a:r>
            <a:r>
              <a:rPr lang="en-US" sz="1200">
                <a:solidFill>
                  <a:schemeClr val="dk1"/>
                </a:solidFill>
                <a:latin typeface="Dosis"/>
                <a:ea typeface="Dosis"/>
                <a:cs typeface="Dosis"/>
                <a:sym typeface="Dosis"/>
              </a:rPr>
              <a:t>erapa bagian problem statement, goal, peran yang dirasa kurang</a:t>
            </a:r>
            <a:endParaRPr b="0" i="0" sz="1200" u="none" cap="none" strike="noStrike">
              <a:solidFill>
                <a:schemeClr val="dk1"/>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t/>
            </a:r>
            <a:endParaRPr b="1" i="0" sz="1500" u="none" cap="none" strike="noStrike">
              <a:solidFill>
                <a:srgbClr val="000000"/>
              </a:solidFill>
              <a:latin typeface="Comic Sans MS"/>
              <a:ea typeface="Comic Sans MS"/>
              <a:cs typeface="Comic Sans MS"/>
              <a:sym typeface="Comic Sans M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grpSp>
        <p:nvGrpSpPr>
          <p:cNvPr id="100" name="Google Shape;100;g2652c6d9154_0_1"/>
          <p:cNvGrpSpPr/>
          <p:nvPr/>
        </p:nvGrpSpPr>
        <p:grpSpPr>
          <a:xfrm>
            <a:off x="591850" y="-328527"/>
            <a:ext cx="1386593" cy="1594062"/>
            <a:chOff x="726653" y="-517614"/>
            <a:chExt cx="2170621" cy="2495400"/>
          </a:xfrm>
        </p:grpSpPr>
        <p:sp>
          <p:nvSpPr>
            <p:cNvPr id="101" name="Google Shape;101;g2652c6d9154_0_1"/>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02" name="Google Shape;102;g2652c6d9154_0_1"/>
            <p:cNvPicPr preferRelativeResize="0"/>
            <p:nvPr/>
          </p:nvPicPr>
          <p:blipFill rotWithShape="1">
            <a:blip r:embed="rId4">
              <a:alphaModFix/>
            </a:blip>
            <a:srcRect b="32684" l="2416" r="76117" t="34764"/>
            <a:stretch/>
          </p:blipFill>
          <p:spPr>
            <a:xfrm>
              <a:off x="726653" y="443679"/>
              <a:ext cx="2170621" cy="1369427"/>
            </a:xfrm>
            <a:prstGeom prst="rect">
              <a:avLst/>
            </a:prstGeom>
            <a:noFill/>
            <a:ln>
              <a:noFill/>
            </a:ln>
          </p:spPr>
        </p:pic>
      </p:grpSp>
      <p:sp>
        <p:nvSpPr>
          <p:cNvPr id="103" name="Google Shape;103;g2652c6d9154_0_1"/>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a:t>
            </a:r>
            <a:r>
              <a:rPr b="1" lang="en-US" sz="1800">
                <a:solidFill>
                  <a:srgbClr val="0198A3"/>
                </a:solidFill>
                <a:latin typeface="Dosis"/>
                <a:ea typeface="Dosis"/>
                <a:cs typeface="Dosis"/>
                <a:sym typeface="Dosis"/>
              </a:rPr>
              <a:t>Dackers (Kelompok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a:t>
            </a:r>
            <a:r>
              <a:rPr b="1" lang="en-US" sz="1800">
                <a:solidFill>
                  <a:srgbClr val="0198A3"/>
                </a:solidFill>
                <a:latin typeface="Dosis"/>
                <a:ea typeface="Dosis"/>
                <a:cs typeface="Dosis"/>
                <a:sym typeface="Dosis"/>
              </a:rPr>
              <a:t>Dino Febriyanto</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10.40</a:t>
            </a:r>
            <a:r>
              <a:rPr b="1" lang="en-US" sz="1800">
                <a:solidFill>
                  <a:srgbClr val="0198A3"/>
                </a:solidFill>
                <a:latin typeface="Dosis"/>
                <a:ea typeface="Dosis"/>
                <a:cs typeface="Dosis"/>
                <a:sym typeface="Dosis"/>
              </a:rPr>
              <a:t> / 07-01-2024</a:t>
            </a:r>
            <a:endParaRPr b="1" i="0" sz="1800" u="none" cap="none" strike="noStrike">
              <a:solidFill>
                <a:srgbClr val="0198A3"/>
              </a:solidFill>
              <a:highlight>
                <a:srgbClr val="FFFF00"/>
              </a:highlight>
              <a:latin typeface="Dosis"/>
              <a:ea typeface="Dosis"/>
              <a:cs typeface="Dosis"/>
              <a:sym typeface="Dosis"/>
            </a:endParaRPr>
          </a:p>
        </p:txBody>
      </p:sp>
      <p:sp>
        <p:nvSpPr>
          <p:cNvPr id="104" name="Google Shape;104;g2652c6d9154_0_1"/>
          <p:cNvSpPr/>
          <p:nvPr/>
        </p:nvSpPr>
        <p:spPr>
          <a:xfrm>
            <a:off x="228600" y="1568475"/>
            <a:ext cx="11768400" cy="15942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g2652c6d9154_0_1"/>
          <p:cNvSpPr txBox="1"/>
          <p:nvPr/>
        </p:nvSpPr>
        <p:spPr>
          <a:xfrm>
            <a:off x="245400" y="1568475"/>
            <a:ext cx="11734800" cy="1544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Hasil Diskusi: (adanya re</a:t>
            </a:r>
            <a:r>
              <a:rPr b="1" lang="en-US" sz="1200">
                <a:solidFill>
                  <a:schemeClr val="dk1"/>
                </a:solidFill>
                <a:latin typeface="Dosis"/>
                <a:ea typeface="Dosis"/>
                <a:cs typeface="Dosis"/>
                <a:sym typeface="Dosis"/>
              </a:rPr>
              <a:t>visi dari mentor untuk setiap nomor)</a:t>
            </a:r>
            <a:endParaRPr b="1"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rPr lang="en-US" sz="1200">
                <a:latin typeface="Dosis"/>
                <a:ea typeface="Dosis"/>
                <a:cs typeface="Dosis"/>
                <a:sym typeface="Dosis"/>
              </a:rPr>
              <a:t>1. Menambahkan kejelasan goal pada problem statement : mengurangi resiko gagal bayar</a:t>
            </a:r>
            <a:endParaRPr sz="1200">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rPr lang="en-US" sz="1200">
                <a:latin typeface="Dosis"/>
                <a:ea typeface="Dosis"/>
                <a:cs typeface="Dosis"/>
                <a:sym typeface="Dosis"/>
              </a:rPr>
              <a:t>2. Poin pembangunan machine learning yang awalnya panjang dipersingkat</a:t>
            </a:r>
            <a:endParaRPr sz="1200">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rPr lang="en-US" sz="1200">
                <a:latin typeface="Dosis"/>
                <a:ea typeface="Dosis"/>
                <a:cs typeface="Dosis"/>
                <a:sym typeface="Dosis"/>
              </a:rPr>
              <a:t>3. Dipersingkat dan dibikin dalam bentuk poin (bagian yang diplih : ketepatan dalam penilaian resiko kredit  dan efisien)</a:t>
            </a:r>
            <a:endParaRPr sz="1200">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rPr lang="en-US" sz="1200">
                <a:latin typeface="Dosis"/>
                <a:ea typeface="Dosis"/>
                <a:cs typeface="Dosis"/>
                <a:sym typeface="Dosis"/>
              </a:rPr>
              <a:t>4. Merevisi masukakkan objectives dari teman-teman yang banyak, menjadi 4 poin saja</a:t>
            </a:r>
            <a:endParaRPr sz="1200">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rPr lang="en-US" sz="1200">
                <a:latin typeface="Dosis"/>
                <a:ea typeface="Dosis"/>
                <a:cs typeface="Dosis"/>
                <a:sym typeface="Dosis"/>
              </a:rPr>
              <a:t>5. Penentuan business metrics menjadi : Primary - Default Rate atau Persentase gagal bayar dan </a:t>
            </a:r>
            <a:r>
              <a:rPr lang="en-US" sz="1200">
                <a:solidFill>
                  <a:schemeClr val="dk1"/>
                </a:solidFill>
                <a:latin typeface="Dosis"/>
                <a:ea typeface="Dosis"/>
                <a:cs typeface="Dosis"/>
                <a:sym typeface="Dosis"/>
              </a:rPr>
              <a:t>Secondary (opsional) - Profit Perusahaan</a:t>
            </a:r>
            <a:endParaRPr sz="1200">
              <a:solidFill>
                <a:schemeClr val="dk1"/>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t/>
            </a:r>
            <a:endParaRPr sz="1200">
              <a:latin typeface="Dosis"/>
              <a:ea typeface="Dosis"/>
              <a:cs typeface="Dosis"/>
              <a:sym typeface="Dosis"/>
            </a:endParaRPr>
          </a:p>
        </p:txBody>
      </p:sp>
      <p:sp>
        <p:nvSpPr>
          <p:cNvPr id="106" name="Google Shape;106;g2652c6d9154_0_1"/>
          <p:cNvSpPr/>
          <p:nvPr/>
        </p:nvSpPr>
        <p:spPr>
          <a:xfrm>
            <a:off x="194900" y="3465626"/>
            <a:ext cx="11768400" cy="8646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g2652c6d9154_0_1"/>
          <p:cNvSpPr txBox="1"/>
          <p:nvPr/>
        </p:nvSpPr>
        <p:spPr>
          <a:xfrm>
            <a:off x="211700" y="3514625"/>
            <a:ext cx="11734800" cy="8646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Tindak Lanjut:</a:t>
            </a:r>
            <a:endParaRPr b="1" i="0" sz="1200" u="none" cap="none" strike="noStrike">
              <a:solidFill>
                <a:schemeClr val="dk1"/>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rPr lang="en-US" sz="1200">
                <a:latin typeface="Dosis"/>
                <a:ea typeface="Dosis"/>
                <a:cs typeface="Dosis"/>
                <a:sym typeface="Dosis"/>
              </a:rPr>
              <a:t>Melakukan revisi oleh anggota-anggota kelompok untuk setiap nomornya sesuai dengan arahan dan masukkan dari mentor.</a:t>
            </a:r>
            <a:endParaRPr i="0" sz="1200" u="none" cap="none" strike="noStrike">
              <a:solidFill>
                <a:srgbClr val="000000"/>
              </a:solidFill>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2020-04-28T06:06:52Z</dcterms:created>
  <dc:creator>msoffice5650</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0x0101007A90A3EAE74D784A98B166F67BEEB090</vt:lpwstr>
  </property>
</Properties>
</file>