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66" r:id="rId2"/>
    <p:sldId id="258" r:id="rId3"/>
    <p:sldId id="259" r:id="rId4"/>
    <p:sldId id="267" r:id="rId5"/>
    <p:sldId id="260" r:id="rId6"/>
    <p:sldId id="261" r:id="rId7"/>
    <p:sldId id="268" r:id="rId8"/>
    <p:sldId id="262" r:id="rId9"/>
    <p:sldId id="263" r:id="rId10"/>
    <p:sldId id="269" r:id="rId11"/>
    <p:sldId id="264" r:id="rId12"/>
    <p:sldId id="265" r:id="rId13"/>
    <p:sldId id="270" r:id="rId14"/>
    <p:sldId id="256" r:id="rId15"/>
    <p:sldId id="257" r:id="rId16"/>
  </p:sldIdLst>
  <p:sldSz cx="12192000" cy="6858000"/>
  <p:notesSz cx="6858000" cy="9144000"/>
  <p:embeddedFontLst>
    <p:embeddedFont>
      <p:font typeface="Comic Sans MS" panose="030F0702030302020204" pitchFamily="66" charset="0"/>
      <p:regular r:id="rId18"/>
      <p:bold r:id="rId19"/>
      <p:italic r:id="rId20"/>
      <p:boldItalic r:id="rId21"/>
    </p:embeddedFont>
    <p:embeddedFont>
      <p:font typeface="Dosis"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mIdlUMr3IutbWPfvi9ua7+mPX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397A243F-4F10-B6EC-8DEC-A6B6F367320C}"/>
            </a:ext>
          </a:extLst>
        </p:cNvPr>
        <p:cNvGrpSpPr/>
        <p:nvPr/>
      </p:nvGrpSpPr>
      <p:grpSpPr>
        <a:xfrm>
          <a:off x="0" y="0"/>
          <a:ext cx="0" cy="0"/>
          <a:chOff x="0" y="0"/>
          <a:chExt cx="0" cy="0"/>
        </a:xfrm>
      </p:grpSpPr>
      <p:sp>
        <p:nvSpPr>
          <p:cNvPr id="85" name="Google Shape;85;g79b7674418_0_6:notes">
            <a:extLst>
              <a:ext uri="{FF2B5EF4-FFF2-40B4-BE49-F238E27FC236}">
                <a16:creationId xmlns:a16="http://schemas.microsoft.com/office/drawing/2014/main" id="{42E36812-625C-08BA-FD2C-BE3EC1C110E0}"/>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79b7674418_0_6:notes">
            <a:extLst>
              <a:ext uri="{FF2B5EF4-FFF2-40B4-BE49-F238E27FC236}">
                <a16:creationId xmlns:a16="http://schemas.microsoft.com/office/drawing/2014/main" id="{3A9815AA-3B76-2B14-9DA5-48A7CE47E6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50532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F4FC07CF-B189-8F09-B5EF-BC40988875EA}"/>
            </a:ext>
          </a:extLst>
        </p:cNvPr>
        <p:cNvGrpSpPr/>
        <p:nvPr/>
      </p:nvGrpSpPr>
      <p:grpSpPr>
        <a:xfrm>
          <a:off x="0" y="0"/>
          <a:ext cx="0" cy="0"/>
          <a:chOff x="0" y="0"/>
          <a:chExt cx="0" cy="0"/>
        </a:xfrm>
      </p:grpSpPr>
      <p:sp>
        <p:nvSpPr>
          <p:cNvPr id="85" name="Google Shape;85;g79b7674418_0_6:notes">
            <a:extLst>
              <a:ext uri="{FF2B5EF4-FFF2-40B4-BE49-F238E27FC236}">
                <a16:creationId xmlns:a16="http://schemas.microsoft.com/office/drawing/2014/main" id="{81C816A3-D26B-D01E-38EC-C8140A7BC02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79b7674418_0_6:notes">
            <a:extLst>
              <a:ext uri="{FF2B5EF4-FFF2-40B4-BE49-F238E27FC236}">
                <a16:creationId xmlns:a16="http://schemas.microsoft.com/office/drawing/2014/main" id="{03D3ACA9-F128-7754-864C-480E6D8CBAE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678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9b767441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79b767441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52c6d9154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g2652c6d9154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DF22A089-3307-B8DF-2444-ABEE0B24B1C8}"/>
            </a:ext>
          </a:extLst>
        </p:cNvPr>
        <p:cNvGrpSpPr/>
        <p:nvPr/>
      </p:nvGrpSpPr>
      <p:grpSpPr>
        <a:xfrm>
          <a:off x="0" y="0"/>
          <a:ext cx="0" cy="0"/>
          <a:chOff x="0" y="0"/>
          <a:chExt cx="0" cy="0"/>
        </a:xfrm>
      </p:grpSpPr>
      <p:sp>
        <p:nvSpPr>
          <p:cNvPr id="85" name="Google Shape;85;g79b7674418_0_6:notes">
            <a:extLst>
              <a:ext uri="{FF2B5EF4-FFF2-40B4-BE49-F238E27FC236}">
                <a16:creationId xmlns:a16="http://schemas.microsoft.com/office/drawing/2014/main" id="{1F7567E9-F748-18E2-FC6D-85553F618CC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79b7674418_0_6:notes">
            <a:extLst>
              <a:ext uri="{FF2B5EF4-FFF2-40B4-BE49-F238E27FC236}">
                <a16:creationId xmlns:a16="http://schemas.microsoft.com/office/drawing/2014/main" id="{A034B900-B690-29D2-55C6-A59F7211EEA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1402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9b767441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79b767441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52c6d9154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g2652c6d9154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9b767441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79b767441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9b767441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79b767441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30B8FAD8-3A21-E3F8-B063-D1813B049CCC}"/>
            </a:ext>
          </a:extLst>
        </p:cNvPr>
        <p:cNvGrpSpPr/>
        <p:nvPr/>
      </p:nvGrpSpPr>
      <p:grpSpPr>
        <a:xfrm>
          <a:off x="0" y="0"/>
          <a:ext cx="0" cy="0"/>
          <a:chOff x="0" y="0"/>
          <a:chExt cx="0" cy="0"/>
        </a:xfrm>
      </p:grpSpPr>
      <p:sp>
        <p:nvSpPr>
          <p:cNvPr id="85" name="Google Shape;85;g79b7674418_0_6:notes">
            <a:extLst>
              <a:ext uri="{FF2B5EF4-FFF2-40B4-BE49-F238E27FC236}">
                <a16:creationId xmlns:a16="http://schemas.microsoft.com/office/drawing/2014/main" id="{464150BE-ADEF-BC65-2707-8E287FD4119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79b7674418_0_6:notes">
            <a:extLst>
              <a:ext uri="{FF2B5EF4-FFF2-40B4-BE49-F238E27FC236}">
                <a16:creationId xmlns:a16="http://schemas.microsoft.com/office/drawing/2014/main" id="{CE45DA36-225D-E3C2-ADDD-6D909E88796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8572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9b767441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79b767441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52c6d9154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g2652c6d9154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033478C1-3953-AED0-D515-C06BD670F6B1}"/>
            </a:ext>
          </a:extLst>
        </p:cNvPr>
        <p:cNvGrpSpPr/>
        <p:nvPr/>
      </p:nvGrpSpPr>
      <p:grpSpPr>
        <a:xfrm>
          <a:off x="0" y="0"/>
          <a:ext cx="0" cy="0"/>
          <a:chOff x="0" y="0"/>
          <a:chExt cx="0" cy="0"/>
        </a:xfrm>
      </p:grpSpPr>
      <p:sp>
        <p:nvSpPr>
          <p:cNvPr id="85" name="Google Shape;85;g79b7674418_0_6:notes">
            <a:extLst>
              <a:ext uri="{FF2B5EF4-FFF2-40B4-BE49-F238E27FC236}">
                <a16:creationId xmlns:a16="http://schemas.microsoft.com/office/drawing/2014/main" id="{5289BCEB-90A0-15B3-C3FE-BE091F6C9961}"/>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79b7674418_0_6:notes">
            <a:extLst>
              <a:ext uri="{FF2B5EF4-FFF2-40B4-BE49-F238E27FC236}">
                <a16:creationId xmlns:a16="http://schemas.microsoft.com/office/drawing/2014/main" id="{543BA97F-37F8-CEBC-40C3-5C39A39934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6664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9b7674418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79b767441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52c6d9154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g2652c6d9154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Judul"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Judul dan Teks Vertikal"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Judul Vertikal dan Teks"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dul dan Konten"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Bagia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 Konten"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erbandinga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Judul Saja"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osong"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onten dengan Keteranga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ambar dengan Keteranga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5183188" y="987425"/>
            <a:ext cx="6172200" cy="4873625"/>
          </a:xfrm>
          <a:prstGeom prst="rect">
            <a:avLst/>
          </a:prstGeom>
          <a:noFill/>
          <a:ln>
            <a:noFill/>
          </a:ln>
        </p:spPr>
      </p:sp>
      <p:sp>
        <p:nvSpPr>
          <p:cNvPr id="68" name="Google Shape;68;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a:extLst>
            <a:ext uri="{FF2B5EF4-FFF2-40B4-BE49-F238E27FC236}">
              <a16:creationId xmlns:a16="http://schemas.microsoft.com/office/drawing/2014/main" id="{A3BF35DA-E56F-EABC-0211-892324F9B3B6}"/>
            </a:ext>
          </a:extLst>
        </p:cNvPr>
        <p:cNvGrpSpPr/>
        <p:nvPr/>
      </p:nvGrpSpPr>
      <p:grpSpPr>
        <a:xfrm>
          <a:off x="0" y="0"/>
          <a:ext cx="0" cy="0"/>
          <a:chOff x="0" y="0"/>
          <a:chExt cx="0" cy="0"/>
        </a:xfrm>
      </p:grpSpPr>
      <p:grpSp>
        <p:nvGrpSpPr>
          <p:cNvPr id="88" name="Google Shape;88;g79b7674418_0_6">
            <a:extLst>
              <a:ext uri="{FF2B5EF4-FFF2-40B4-BE49-F238E27FC236}">
                <a16:creationId xmlns:a16="http://schemas.microsoft.com/office/drawing/2014/main" id="{966E2DAC-CD52-51A8-F4F4-8F3748E2AC28}"/>
              </a:ext>
            </a:extLst>
          </p:cNvPr>
          <p:cNvGrpSpPr/>
          <p:nvPr/>
        </p:nvGrpSpPr>
        <p:grpSpPr>
          <a:xfrm>
            <a:off x="1234440" y="1803618"/>
            <a:ext cx="2827672" cy="3250763"/>
            <a:chOff x="726653" y="-517614"/>
            <a:chExt cx="2170621" cy="2495400"/>
          </a:xfrm>
        </p:grpSpPr>
        <p:sp>
          <p:nvSpPr>
            <p:cNvPr id="89" name="Google Shape;89;g79b7674418_0_6">
              <a:extLst>
                <a:ext uri="{FF2B5EF4-FFF2-40B4-BE49-F238E27FC236}">
                  <a16:creationId xmlns:a16="http://schemas.microsoft.com/office/drawing/2014/main" id="{3C8FD6EC-A14C-7FA9-35BE-57EED7AEC2B1}"/>
                </a:ext>
              </a:extLst>
            </p:cNvPr>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g79b7674418_0_6" descr="A close up of a logo&#10;&#10;Description automatically generated">
              <a:extLst>
                <a:ext uri="{FF2B5EF4-FFF2-40B4-BE49-F238E27FC236}">
                  <a16:creationId xmlns:a16="http://schemas.microsoft.com/office/drawing/2014/main" id="{408D1F4D-4EF4-3B10-A4D8-0BFDF823B5A8}"/>
                </a:ext>
              </a:extLst>
            </p:cNvPr>
            <p:cNvPicPr preferRelativeResize="0"/>
            <p:nvPr/>
          </p:nvPicPr>
          <p:blipFill rotWithShape="1">
            <a:blip r:embed="rId3">
              <a:alphaModFix/>
            </a:blip>
            <a:srcRect l="2416" t="34766" r="76119" b="32683"/>
            <a:stretch/>
          </p:blipFill>
          <p:spPr>
            <a:xfrm>
              <a:off x="726653" y="443679"/>
              <a:ext cx="2170621" cy="1369427"/>
            </a:xfrm>
            <a:prstGeom prst="rect">
              <a:avLst/>
            </a:prstGeom>
            <a:noFill/>
            <a:ln>
              <a:noFill/>
            </a:ln>
          </p:spPr>
        </p:pic>
      </p:grpSp>
      <p:sp>
        <p:nvSpPr>
          <p:cNvPr id="91" name="Google Shape;91;g79b7674418_0_6">
            <a:extLst>
              <a:ext uri="{FF2B5EF4-FFF2-40B4-BE49-F238E27FC236}">
                <a16:creationId xmlns:a16="http://schemas.microsoft.com/office/drawing/2014/main" id="{602CDCA7-EC9B-5AC9-5D1B-DA5C940501E7}"/>
              </a:ext>
            </a:extLst>
          </p:cNvPr>
          <p:cNvSpPr txBox="1"/>
          <p:nvPr/>
        </p:nvSpPr>
        <p:spPr>
          <a:xfrm>
            <a:off x="3559192" y="2718174"/>
            <a:ext cx="6215744" cy="122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9600" b="1" i="0" u="none" strike="noStrike" cap="none" dirty="0">
                <a:solidFill>
                  <a:srgbClr val="0198A3"/>
                </a:solidFill>
                <a:latin typeface="Dosis"/>
                <a:ea typeface="Dosis"/>
                <a:cs typeface="Dosis"/>
                <a:sym typeface="Dosis"/>
              </a:rPr>
              <a:t>STAGE 0</a:t>
            </a:r>
            <a:endParaRPr sz="9600" b="1" i="0" u="none" strike="noStrike" cap="none" dirty="0">
              <a:solidFill>
                <a:srgbClr val="0198A3"/>
              </a:solidFill>
              <a:highlight>
                <a:srgbClr val="FFFF00"/>
              </a:highlight>
              <a:latin typeface="Dosis"/>
              <a:ea typeface="Dosis"/>
              <a:cs typeface="Dosis"/>
              <a:sym typeface="Dosis"/>
            </a:endParaRPr>
          </a:p>
        </p:txBody>
      </p:sp>
    </p:spTree>
    <p:extLst>
      <p:ext uri="{BB962C8B-B14F-4D97-AF65-F5344CB8AC3E}">
        <p14:creationId xmlns:p14="http://schemas.microsoft.com/office/powerpoint/2010/main" val="160889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a:extLst>
            <a:ext uri="{FF2B5EF4-FFF2-40B4-BE49-F238E27FC236}">
              <a16:creationId xmlns:a16="http://schemas.microsoft.com/office/drawing/2014/main" id="{24C0E951-2BFF-283D-84FA-029227B69D6D}"/>
            </a:ext>
          </a:extLst>
        </p:cNvPr>
        <p:cNvGrpSpPr/>
        <p:nvPr/>
      </p:nvGrpSpPr>
      <p:grpSpPr>
        <a:xfrm>
          <a:off x="0" y="0"/>
          <a:ext cx="0" cy="0"/>
          <a:chOff x="0" y="0"/>
          <a:chExt cx="0" cy="0"/>
        </a:xfrm>
      </p:grpSpPr>
      <p:grpSp>
        <p:nvGrpSpPr>
          <p:cNvPr id="88" name="Google Shape;88;g79b7674418_0_6">
            <a:extLst>
              <a:ext uri="{FF2B5EF4-FFF2-40B4-BE49-F238E27FC236}">
                <a16:creationId xmlns:a16="http://schemas.microsoft.com/office/drawing/2014/main" id="{9B347FBF-EF3F-8F02-72BB-60282958E632}"/>
              </a:ext>
            </a:extLst>
          </p:cNvPr>
          <p:cNvGrpSpPr/>
          <p:nvPr/>
        </p:nvGrpSpPr>
        <p:grpSpPr>
          <a:xfrm>
            <a:off x="1234440" y="1803618"/>
            <a:ext cx="2827672" cy="3250763"/>
            <a:chOff x="726653" y="-517614"/>
            <a:chExt cx="2170621" cy="2495400"/>
          </a:xfrm>
        </p:grpSpPr>
        <p:sp>
          <p:nvSpPr>
            <p:cNvPr id="89" name="Google Shape;89;g79b7674418_0_6">
              <a:extLst>
                <a:ext uri="{FF2B5EF4-FFF2-40B4-BE49-F238E27FC236}">
                  <a16:creationId xmlns:a16="http://schemas.microsoft.com/office/drawing/2014/main" id="{3497C1E2-03AD-F71F-B5DC-40CF34668E40}"/>
                </a:ext>
              </a:extLst>
            </p:cNvPr>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g79b7674418_0_6" descr="A close up of a logo&#10;&#10;Description automatically generated">
              <a:extLst>
                <a:ext uri="{FF2B5EF4-FFF2-40B4-BE49-F238E27FC236}">
                  <a16:creationId xmlns:a16="http://schemas.microsoft.com/office/drawing/2014/main" id="{31AE3CB6-CD00-1AA3-CF63-F0E276113EAE}"/>
                </a:ext>
              </a:extLst>
            </p:cNvPr>
            <p:cNvPicPr preferRelativeResize="0"/>
            <p:nvPr/>
          </p:nvPicPr>
          <p:blipFill rotWithShape="1">
            <a:blip r:embed="rId3">
              <a:alphaModFix/>
            </a:blip>
            <a:srcRect l="2416" t="34766" r="76119" b="32683"/>
            <a:stretch/>
          </p:blipFill>
          <p:spPr>
            <a:xfrm>
              <a:off x="726653" y="443679"/>
              <a:ext cx="2170621" cy="1369427"/>
            </a:xfrm>
            <a:prstGeom prst="rect">
              <a:avLst/>
            </a:prstGeom>
            <a:noFill/>
            <a:ln>
              <a:noFill/>
            </a:ln>
          </p:spPr>
        </p:pic>
      </p:grpSp>
      <p:sp>
        <p:nvSpPr>
          <p:cNvPr id="91" name="Google Shape;91;g79b7674418_0_6">
            <a:extLst>
              <a:ext uri="{FF2B5EF4-FFF2-40B4-BE49-F238E27FC236}">
                <a16:creationId xmlns:a16="http://schemas.microsoft.com/office/drawing/2014/main" id="{E37164FB-9347-A805-3246-5EAD448336F4}"/>
              </a:ext>
            </a:extLst>
          </p:cNvPr>
          <p:cNvSpPr txBox="1"/>
          <p:nvPr/>
        </p:nvSpPr>
        <p:spPr>
          <a:xfrm>
            <a:off x="3559192" y="2718174"/>
            <a:ext cx="6215744" cy="122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9600" b="1" i="0" u="none" strike="noStrike" cap="none" dirty="0">
                <a:solidFill>
                  <a:srgbClr val="0198A3"/>
                </a:solidFill>
                <a:latin typeface="Dosis"/>
                <a:ea typeface="Dosis"/>
                <a:cs typeface="Dosis"/>
                <a:sym typeface="Dosis"/>
              </a:rPr>
              <a:t>STAGE 3</a:t>
            </a:r>
            <a:endParaRPr sz="9600" b="1" i="0" u="none" strike="noStrike" cap="none" dirty="0">
              <a:solidFill>
                <a:srgbClr val="0198A3"/>
              </a:solidFill>
              <a:highlight>
                <a:srgbClr val="FFFF00"/>
              </a:highlight>
              <a:latin typeface="Dosis"/>
              <a:ea typeface="Dosis"/>
              <a:cs typeface="Dosis"/>
              <a:sym typeface="Dosis"/>
            </a:endParaRPr>
          </a:p>
        </p:txBody>
      </p:sp>
    </p:spTree>
    <p:extLst>
      <p:ext uri="{BB962C8B-B14F-4D97-AF65-F5344CB8AC3E}">
        <p14:creationId xmlns:p14="http://schemas.microsoft.com/office/powerpoint/2010/main" val="276449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g79b7674418_0_6"/>
          <p:cNvGrpSpPr/>
          <p:nvPr/>
        </p:nvGrpSpPr>
        <p:grpSpPr>
          <a:xfrm>
            <a:off x="591850" y="-328527"/>
            <a:ext cx="1386593" cy="1594062"/>
            <a:chOff x="726653" y="-517614"/>
            <a:chExt cx="2170621" cy="2495400"/>
          </a:xfrm>
        </p:grpSpPr>
        <p:sp>
          <p:nvSpPr>
            <p:cNvPr id="89" name="Google Shape;89;g79b7674418_0_6"/>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g79b7674418_0_6" descr="A close up of a logo&#10;&#10;Description automatically generated"/>
            <p:cNvPicPr preferRelativeResize="0"/>
            <p:nvPr/>
          </p:nvPicPr>
          <p:blipFill rotWithShape="1">
            <a:blip r:embed="rId3">
              <a:alphaModFix/>
            </a:blip>
            <a:srcRect l="2416" t="34766" r="76119" b="32683"/>
            <a:stretch/>
          </p:blipFill>
          <p:spPr>
            <a:xfrm>
              <a:off x="726653" y="443679"/>
              <a:ext cx="2170621" cy="1369427"/>
            </a:xfrm>
            <a:prstGeom prst="rect">
              <a:avLst/>
            </a:prstGeom>
            <a:noFill/>
            <a:ln>
              <a:noFill/>
            </a:ln>
          </p:spPr>
        </p:pic>
      </p:grpSp>
      <p:sp>
        <p:nvSpPr>
          <p:cNvPr id="91" name="Google Shape;91;g79b7674418_0_6"/>
          <p:cNvSpPr txBox="1"/>
          <p:nvPr/>
        </p:nvSpPr>
        <p:spPr>
          <a:xfrm>
            <a:off x="2023000" y="76577"/>
            <a:ext cx="9940500" cy="122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Kelompok</a:t>
            </a:r>
            <a:r>
              <a:rPr lang="en-US" sz="1800" b="1" i="0" u="none" strike="noStrike" cap="none"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Dackers</a:t>
            </a:r>
            <a:r>
              <a:rPr lang="en-US" sz="1800" b="1"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Kelompok</a:t>
            </a:r>
            <a:r>
              <a:rPr lang="en-US" sz="1800" b="1" dirty="0">
                <a:solidFill>
                  <a:srgbClr val="0198A3"/>
                </a:solidFill>
                <a:latin typeface="Dosis"/>
                <a:ea typeface="Dosis"/>
                <a:cs typeface="Dosis"/>
                <a:sym typeface="Dosis"/>
              </a:rPr>
              <a:t> 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Stage: 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Mentor: </a:t>
            </a:r>
            <a:r>
              <a:rPr lang="en-US" sz="1800" b="1" dirty="0">
                <a:solidFill>
                  <a:srgbClr val="0198A3"/>
                </a:solidFill>
                <a:latin typeface="Dosis"/>
                <a:ea typeface="Dosis"/>
                <a:cs typeface="Dosis"/>
                <a:sym typeface="Dosis"/>
              </a:rPr>
              <a:t>Dino </a:t>
            </a:r>
            <a:r>
              <a:rPr lang="en-US" sz="1800" b="1" dirty="0" err="1">
                <a:solidFill>
                  <a:srgbClr val="0198A3"/>
                </a:solidFill>
                <a:latin typeface="Dosis"/>
                <a:ea typeface="Dosis"/>
                <a:cs typeface="Dosis"/>
                <a:sym typeface="Dosis"/>
              </a:rPr>
              <a:t>Febriyanto</a:t>
            </a:r>
            <a:endParaRPr sz="1800" b="1" i="0" u="none" strike="noStrike" cap="none" dirty="0">
              <a:solidFill>
                <a:srgbClr val="0198A3"/>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Pukul</a:t>
            </a:r>
            <a:r>
              <a:rPr lang="en-US" sz="1800" b="1" i="0" u="none" strike="noStrike" cap="none" dirty="0">
                <a:solidFill>
                  <a:srgbClr val="0198A3"/>
                </a:solidFill>
                <a:latin typeface="Dosis"/>
                <a:ea typeface="Dosis"/>
                <a:cs typeface="Dosis"/>
                <a:sym typeface="Dosis"/>
              </a:rPr>
              <a:t>/ </a:t>
            </a:r>
            <a:r>
              <a:rPr lang="en-US" sz="1800" b="1" i="0" u="none" strike="noStrike" cap="none" dirty="0" err="1">
                <a:solidFill>
                  <a:srgbClr val="0198A3"/>
                </a:solidFill>
                <a:latin typeface="Dosis"/>
                <a:ea typeface="Dosis"/>
                <a:cs typeface="Dosis"/>
                <a:sym typeface="Dosis"/>
              </a:rPr>
              <a:t>Tanggal</a:t>
            </a:r>
            <a:r>
              <a:rPr lang="en-US" sz="1800" b="1" i="0" u="none" strike="noStrike" cap="none" dirty="0">
                <a:solidFill>
                  <a:srgbClr val="0198A3"/>
                </a:solidFill>
                <a:latin typeface="Dosis"/>
                <a:ea typeface="Dosis"/>
                <a:cs typeface="Dosis"/>
                <a:sym typeface="Dosis"/>
              </a:rPr>
              <a:t>: </a:t>
            </a:r>
            <a:r>
              <a:rPr lang="en-US" sz="1800" b="1" dirty="0">
                <a:solidFill>
                  <a:srgbClr val="0198A3"/>
                </a:solidFill>
                <a:latin typeface="Dosis"/>
                <a:ea typeface="Dosis"/>
                <a:cs typeface="Dosis"/>
                <a:sym typeface="Dosis"/>
              </a:rPr>
              <a:t>20</a:t>
            </a:r>
            <a:r>
              <a:rPr lang="en-US" sz="1800" b="1" i="0" u="none" strike="noStrike" cap="none" dirty="0">
                <a:solidFill>
                  <a:srgbClr val="0198A3"/>
                </a:solidFill>
                <a:latin typeface="Dosis"/>
                <a:ea typeface="Dosis"/>
                <a:cs typeface="Dosis"/>
                <a:sym typeface="Dosis"/>
              </a:rPr>
              <a:t>.00</a:t>
            </a:r>
            <a:r>
              <a:rPr lang="en-US" sz="1800" b="1" dirty="0">
                <a:solidFill>
                  <a:srgbClr val="0198A3"/>
                </a:solidFill>
                <a:latin typeface="Dosis"/>
                <a:ea typeface="Dosis"/>
                <a:cs typeface="Dosis"/>
                <a:sym typeface="Dosis"/>
              </a:rPr>
              <a:t> / 17-02-2024</a:t>
            </a:r>
            <a:endParaRPr sz="1800" b="1" i="0" u="none" strike="noStrike" cap="none" dirty="0">
              <a:solidFill>
                <a:srgbClr val="0198A3"/>
              </a:solidFill>
              <a:highlight>
                <a:srgbClr val="FFFF00"/>
              </a:highlight>
              <a:latin typeface="Dosis"/>
              <a:ea typeface="Dosis"/>
              <a:cs typeface="Dosis"/>
              <a:sym typeface="Dosis"/>
            </a:endParaRPr>
          </a:p>
        </p:txBody>
      </p:sp>
      <p:sp>
        <p:nvSpPr>
          <p:cNvPr id="92" name="Google Shape;92;g79b7674418_0_6"/>
          <p:cNvSpPr/>
          <p:nvPr/>
        </p:nvSpPr>
        <p:spPr>
          <a:xfrm>
            <a:off x="228600" y="1385274"/>
            <a:ext cx="11768400" cy="3186725"/>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g79b7674418_0_6"/>
          <p:cNvSpPr txBox="1"/>
          <p:nvPr/>
        </p:nvSpPr>
        <p:spPr>
          <a:xfrm>
            <a:off x="211700" y="1385274"/>
            <a:ext cx="11734800" cy="1073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Pembagian</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tugas</a:t>
            </a:r>
            <a:r>
              <a:rPr lang="en-US" sz="1200" b="1" i="0" u="none" strike="noStrike" cap="none" dirty="0">
                <a:solidFill>
                  <a:schemeClr val="dk1"/>
                </a:solidFill>
                <a:latin typeface="Dosis"/>
                <a:ea typeface="Dosis"/>
                <a:cs typeface="Dosis"/>
                <a:sym typeface="Dosis"/>
              </a:rPr>
              <a:t> di stage </a:t>
            </a:r>
            <a:r>
              <a:rPr lang="en-US" sz="1200" b="1" i="0" u="none" strike="noStrike" cap="none" dirty="0" err="1">
                <a:solidFill>
                  <a:schemeClr val="dk1"/>
                </a:solidFill>
                <a:latin typeface="Dosis"/>
                <a:ea typeface="Dosis"/>
                <a:cs typeface="Dosis"/>
                <a:sym typeface="Dosis"/>
              </a:rPr>
              <a:t>ini</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Dosis"/>
                <a:ea typeface="Dosis"/>
                <a:cs typeface="Dosis"/>
                <a:sym typeface="Dosis"/>
              </a:rPr>
              <a:t>Pada stage 3 </a:t>
            </a:r>
            <a:r>
              <a:rPr lang="en-US" sz="1200" dirty="0" err="1">
                <a:solidFill>
                  <a:schemeClr val="dk1"/>
                </a:solidFill>
                <a:latin typeface="Dosis"/>
                <a:ea typeface="Dosis"/>
                <a:cs typeface="Dosis"/>
                <a:sym typeface="Dosis"/>
              </a:rPr>
              <a:t>ini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sebelumnya</a:t>
            </a:r>
            <a:r>
              <a:rPr lang="en-US" sz="1200" dirty="0">
                <a:solidFill>
                  <a:schemeClr val="dk1"/>
                </a:solidFill>
                <a:latin typeface="Dosis"/>
                <a:ea typeface="Dosis"/>
                <a:cs typeface="Dosis"/>
                <a:sym typeface="Dosis"/>
              </a:rPr>
              <a:t> kami </a:t>
            </a:r>
            <a:r>
              <a:rPr lang="en-US" sz="1200" dirty="0" err="1">
                <a:solidFill>
                  <a:schemeClr val="dk1"/>
                </a:solidFill>
                <a:latin typeface="Dosis"/>
                <a:ea typeface="Dosis"/>
                <a:cs typeface="Dosis"/>
                <a:sym typeface="Dosis"/>
              </a:rPr>
              <a:t>telah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menentukan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beberapa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algoritma</a:t>
            </a:r>
            <a:r>
              <a:rPr lang="en-US" sz="1200" dirty="0">
                <a:solidFill>
                  <a:schemeClr val="dk1"/>
                </a:solidFill>
                <a:latin typeface="Dosis"/>
                <a:ea typeface="Dosis"/>
                <a:cs typeface="Dosis"/>
                <a:sym typeface="Dosis"/>
              </a:rPr>
              <a:t> yang </a:t>
            </a:r>
            <a:r>
              <a:rPr lang="en-US" sz="1200" dirty="0" err="1">
                <a:solidFill>
                  <a:schemeClr val="dk1"/>
                </a:solidFill>
                <a:latin typeface="Dosis"/>
                <a:ea typeface="Dosis"/>
                <a:cs typeface="Dosis"/>
                <a:sym typeface="Dosis"/>
              </a:rPr>
              <a:t>digunakan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serta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melihat</a:t>
            </a:r>
            <a:r>
              <a:rPr lang="en-US" sz="1200" dirty="0">
                <a:solidFill>
                  <a:schemeClr val="dk1"/>
                </a:solidFill>
                <a:latin typeface="Dosis"/>
                <a:ea typeface="Dosis"/>
                <a:cs typeface="Dosis"/>
                <a:sym typeface="Dosis"/>
              </a:rPr>
              <a:t> metric </a:t>
            </a:r>
            <a:r>
              <a:rPr lang="en-US" sz="1200" dirty="0" err="1">
                <a:solidFill>
                  <a:schemeClr val="dk1"/>
                </a:solidFill>
                <a:latin typeface="Dosis"/>
                <a:ea typeface="Dosis"/>
                <a:cs typeface="Dosis"/>
                <a:sym typeface="Dosis"/>
              </a:rPr>
              <a:t>evaluasinya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dengan</a:t>
            </a:r>
            <a:r>
              <a:rPr lang="en-US" sz="1200" dirty="0">
                <a:solidFill>
                  <a:schemeClr val="dk1"/>
                </a:solidFill>
                <a:latin typeface="Dosis"/>
                <a:ea typeface="Dosis"/>
                <a:cs typeface="Dosis"/>
                <a:sym typeface="Dosis"/>
              </a:rPr>
              <a:t> default hyperparameter </a:t>
            </a:r>
            <a:r>
              <a:rPr lang="en-US" sz="1200" dirty="0" err="1">
                <a:solidFill>
                  <a:schemeClr val="dk1"/>
                </a:solidFill>
                <a:latin typeface="Dosis"/>
                <a:ea typeface="Dosis"/>
                <a:cs typeface="Dosis"/>
                <a:sym typeface="Dosis"/>
              </a:rPr>
              <a:t>terlebih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dahulu</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sehingga</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pembagian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tugas</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lebih</a:t>
            </a:r>
            <a:r>
              <a:rPr lang="en-US" sz="1200" dirty="0">
                <a:solidFill>
                  <a:schemeClr val="dk1"/>
                </a:solidFill>
                <a:latin typeface="Dosis"/>
                <a:ea typeface="Dosis"/>
                <a:cs typeface="Dosis"/>
                <a:sym typeface="Dosis"/>
              </a:rPr>
              <a:t> simple </a:t>
            </a:r>
            <a:r>
              <a:rPr lang="en-US" sz="1200" dirty="0" err="1">
                <a:solidFill>
                  <a:schemeClr val="dk1"/>
                </a:solidFill>
                <a:latin typeface="Dosis"/>
                <a:ea typeface="Dosis"/>
                <a:cs typeface="Dosis"/>
                <a:sym typeface="Dosis"/>
              </a:rPr>
              <a:t>karena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setiap</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anggota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hanya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perlu</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melakukan</a:t>
            </a:r>
            <a:r>
              <a:rPr lang="en-US" sz="1200" dirty="0">
                <a:solidFill>
                  <a:schemeClr val="dk1"/>
                </a:solidFill>
                <a:latin typeface="Dosis"/>
                <a:ea typeface="Dosis"/>
                <a:cs typeface="Dosis"/>
                <a:sym typeface="Dosis"/>
              </a:rPr>
              <a:t> edit hyperparameter tuning </a:t>
            </a:r>
            <a:r>
              <a:rPr lang="en-US" sz="1200" dirty="0" err="1">
                <a:solidFill>
                  <a:schemeClr val="dk1"/>
                </a:solidFill>
                <a:latin typeface="Dosis"/>
                <a:ea typeface="Dosis"/>
                <a:cs typeface="Dosis"/>
                <a:sym typeface="Dosis"/>
              </a:rPr>
              <a:t>guna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mencari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performa</a:t>
            </a:r>
            <a:r>
              <a:rPr lang="en-US" sz="1200" dirty="0">
                <a:solidFill>
                  <a:schemeClr val="dk1"/>
                </a:solidFill>
                <a:latin typeface="Dosis"/>
                <a:ea typeface="Dosis"/>
                <a:cs typeface="Dosis"/>
                <a:sym typeface="Dosis"/>
              </a:rPr>
              <a:t> yang </a:t>
            </a:r>
            <a:r>
              <a:rPr lang="en-US" sz="1200" dirty="0" err="1">
                <a:solidFill>
                  <a:schemeClr val="dk1"/>
                </a:solidFill>
                <a:latin typeface="Dosis"/>
                <a:ea typeface="Dosis"/>
                <a:cs typeface="Dosis"/>
                <a:sym typeface="Dosis"/>
              </a:rPr>
              <a:t>terbaik</a:t>
            </a:r>
            <a:r>
              <a:rPr lang="en-US" sz="1200" dirty="0">
                <a:solidFill>
                  <a:schemeClr val="dk1"/>
                </a:solidFill>
                <a:latin typeface="Dosis"/>
                <a:ea typeface="Dosis"/>
                <a:cs typeface="Dosis"/>
                <a:sym typeface="Dosis"/>
              </a:rPr>
              <a:t> dan </a:t>
            </a:r>
            <a:r>
              <a:rPr lang="en-US" sz="1200" dirty="0" err="1">
                <a:solidFill>
                  <a:schemeClr val="dk1"/>
                </a:solidFill>
                <a:latin typeface="Dosis"/>
                <a:ea typeface="Dosis"/>
                <a:cs typeface="Dosis"/>
                <a:sym typeface="Dosis"/>
              </a:rPr>
              <a:t>membandingkan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hasilnya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lalu</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memilih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hasil</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tersebut</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ditampilkan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Pembagian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ini</a:t>
            </a:r>
            <a:r>
              <a:rPr lang="en-US" sz="1200" dirty="0">
                <a:solidFill>
                  <a:schemeClr val="dk1"/>
                </a:solidFill>
                <a:latin typeface="Dosis"/>
                <a:ea typeface="Dosis"/>
                <a:cs typeface="Dosis"/>
                <a:sym typeface="Dosis"/>
              </a:rPr>
              <a:t> juga </a:t>
            </a:r>
            <a:r>
              <a:rPr lang="en-US" sz="1200" dirty="0" err="1">
                <a:solidFill>
                  <a:schemeClr val="dk1"/>
                </a:solidFill>
                <a:latin typeface="Dosis"/>
                <a:ea typeface="Dosis"/>
                <a:cs typeface="Dosis"/>
                <a:sym typeface="Dosis"/>
              </a:rPr>
              <a:t>dilakukan</a:t>
            </a:r>
            <a:r>
              <a:rPr lang="en-US" sz="1200" dirty="0">
                <a:solidFill>
                  <a:schemeClr val="dk1"/>
                </a:solidFill>
                <a:latin typeface="Dosis"/>
                <a:ea typeface="Dosis"/>
                <a:cs typeface="Dosis"/>
                <a:sym typeface="Dosis"/>
              </a:rPr>
              <a:t> demi </a:t>
            </a:r>
            <a:r>
              <a:rPr lang="en-US" sz="1200" dirty="0" err="1">
                <a:solidFill>
                  <a:schemeClr val="dk1"/>
                </a:solidFill>
                <a:latin typeface="Dosis"/>
                <a:ea typeface="Dosis"/>
                <a:cs typeface="Dosis"/>
                <a:sym typeface="Dosis"/>
              </a:rPr>
              <a:t>alasan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efisiensi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waktu</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karena</a:t>
            </a:r>
            <a:r>
              <a:rPr lang="en-US" sz="1200" dirty="0">
                <a:solidFill>
                  <a:schemeClr val="dk1"/>
                </a:solidFill>
                <a:latin typeface="Dosis"/>
                <a:ea typeface="Dosis"/>
                <a:cs typeface="Dosis"/>
                <a:sym typeface="Dosis"/>
              </a:rPr>
              <a:t> running time yang </a:t>
            </a:r>
            <a:r>
              <a:rPr lang="en-US" sz="1200" dirty="0" err="1">
                <a:solidFill>
                  <a:schemeClr val="dk1"/>
                </a:solidFill>
                <a:latin typeface="Dosis"/>
                <a:ea typeface="Dosis"/>
                <a:cs typeface="Dosis"/>
                <a:sym typeface="Dosis"/>
              </a:rPr>
              <a:t>cukup</a:t>
            </a:r>
            <a:r>
              <a:rPr lang="en-US" sz="1200" dirty="0">
                <a:solidFill>
                  <a:schemeClr val="dk1"/>
                </a:solidFill>
                <a:latin typeface="Dosis"/>
                <a:ea typeface="Dosis"/>
                <a:cs typeface="Dosis"/>
                <a:sym typeface="Dosis"/>
              </a:rPr>
              <a:t> lama </a:t>
            </a:r>
            <a:r>
              <a:rPr lang="en-US" sz="1200" dirty="0" err="1">
                <a:solidFill>
                  <a:schemeClr val="dk1"/>
                </a:solidFill>
                <a:latin typeface="Dosis"/>
                <a:ea typeface="Dosis"/>
                <a:cs typeface="Dosis"/>
                <a:sym typeface="Dosis"/>
              </a:rPr>
              <a:t>setiap</a:t>
            </a:r>
            <a:r>
              <a:rPr lang="en-US" sz="1200" dirty="0">
                <a:solidFill>
                  <a:schemeClr val="dk1"/>
                </a:solidFill>
                <a:latin typeface="Dosis"/>
                <a:ea typeface="Dosis"/>
                <a:cs typeface="Dosis"/>
                <a:sym typeface="Dosis"/>
              </a:rPr>
              <a:t> kali running </a:t>
            </a:r>
            <a:r>
              <a:rPr lang="en-US" sz="1200" dirty="0" err="1">
                <a:solidFill>
                  <a:schemeClr val="dk1"/>
                </a:solidFill>
                <a:latin typeface="Dosis"/>
                <a:ea typeface="Dosis"/>
                <a:cs typeface="Dosis"/>
                <a:sym typeface="Dosis"/>
              </a:rPr>
              <a:t>menggunakan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GridSearch</a:t>
            </a:r>
            <a:r>
              <a:rPr lang="en-US" sz="1200" dirty="0">
                <a:solidFill>
                  <a:schemeClr val="dk1"/>
                </a:solidFill>
                <a:latin typeface="Dosis"/>
                <a:ea typeface="Dosis"/>
                <a:cs typeface="Dosis"/>
                <a:sym typeface="Dosis"/>
              </a:rPr>
              <a:t>.</a:t>
            </a:r>
          </a:p>
          <a:p>
            <a:pPr marL="0" marR="0" lvl="0" indent="0" algn="l" rtl="0">
              <a:lnSpc>
                <a:spcPct val="115000"/>
              </a:lnSpc>
              <a:spcBef>
                <a:spcPts val="0"/>
              </a:spcBef>
              <a:spcAft>
                <a:spcPts val="0"/>
              </a:spcAft>
              <a:buClr>
                <a:schemeClr val="dk1"/>
              </a:buClr>
              <a:buSzPts val="1100"/>
              <a:buFont typeface="Arial"/>
              <a:buNone/>
            </a:pPr>
            <a:endParaRPr lang="en-US"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dirty="0" err="1">
                <a:solidFill>
                  <a:schemeClr val="dk1"/>
                </a:solidFill>
                <a:latin typeface="Dosis"/>
                <a:ea typeface="Dosis"/>
                <a:cs typeface="Dosis"/>
                <a:sym typeface="Dosis"/>
              </a:rPr>
              <a:t>Sehingga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selain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kontribusi</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codingan</a:t>
            </a:r>
            <a:r>
              <a:rPr lang="en-US" sz="1200" dirty="0">
                <a:solidFill>
                  <a:schemeClr val="dk1"/>
                </a:solidFill>
                <a:latin typeface="Dosis"/>
                <a:ea typeface="Dosis"/>
                <a:cs typeface="Dosis"/>
                <a:sym typeface="Dosis"/>
              </a:rPr>
              <a:t> stage 3, masing-masing </a:t>
            </a:r>
            <a:r>
              <a:rPr lang="en-US" sz="1200" dirty="0" err="1">
                <a:solidFill>
                  <a:schemeClr val="dk1"/>
                </a:solidFill>
                <a:latin typeface="Dosis"/>
                <a:ea typeface="Dosis"/>
                <a:cs typeface="Dosis"/>
                <a:sym typeface="Dosis"/>
              </a:rPr>
              <a:t>anggota</a:t>
            </a:r>
            <a:r>
              <a:rPr lang="en-US" sz="1200" dirty="0">
                <a:solidFill>
                  <a:schemeClr val="dk1"/>
                </a:solidFill>
                <a:latin typeface="Dosis"/>
                <a:ea typeface="Dosis"/>
                <a:cs typeface="Dosis"/>
                <a:sym typeface="Dosis"/>
              </a:rPr>
              <a:t> juga </a:t>
            </a:r>
            <a:r>
              <a:rPr lang="en-US" sz="1200" dirty="0" err="1">
                <a:solidFill>
                  <a:schemeClr val="dk1"/>
                </a:solidFill>
                <a:latin typeface="Dosis"/>
                <a:ea typeface="Dosis"/>
                <a:cs typeface="Dosis"/>
                <a:sym typeface="Dosis"/>
              </a:rPr>
              <a:t>melakukan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hal</a:t>
            </a:r>
            <a:r>
              <a:rPr lang="en-US" sz="1200" dirty="0">
                <a:solidFill>
                  <a:schemeClr val="dk1"/>
                </a:solidFill>
                <a:latin typeface="Dosis"/>
                <a:ea typeface="Dosis"/>
                <a:cs typeface="Dosis"/>
                <a:sym typeface="Dosis"/>
              </a:rPr>
              <a:t> di </a:t>
            </a:r>
            <a:r>
              <a:rPr lang="en-US" sz="1200" dirty="0" err="1">
                <a:solidFill>
                  <a:schemeClr val="dk1"/>
                </a:solidFill>
                <a:latin typeface="Dosis"/>
                <a:ea typeface="Dosis"/>
                <a:cs typeface="Dosis"/>
                <a:sym typeface="Dosis"/>
              </a:rPr>
              <a:t>bawah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ini</a:t>
            </a:r>
            <a:r>
              <a:rPr lang="en-US" sz="1200" dirty="0">
                <a:solidFill>
                  <a:schemeClr val="dk1"/>
                </a:solidFill>
                <a:latin typeface="Dosis"/>
                <a:ea typeface="Dosis"/>
                <a:cs typeface="Dosis"/>
                <a:sym typeface="Dosis"/>
              </a:rPr>
              <a:t>.</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Dosis"/>
                <a:ea typeface="Dosis"/>
                <a:cs typeface="Dosis"/>
                <a:sym typeface="Dosis"/>
              </a:rPr>
              <a:t>Cikal : </a:t>
            </a:r>
            <a:r>
              <a:rPr lang="en-US" sz="1200" b="0" i="0" u="none" strike="noStrike" cap="none" dirty="0" err="1">
                <a:solidFill>
                  <a:schemeClr val="dk1"/>
                </a:solidFill>
                <a:latin typeface="Dosis"/>
                <a:ea typeface="Dosis"/>
                <a:cs typeface="Dosis"/>
                <a:sym typeface="Dosis"/>
              </a:rPr>
              <a:t>melakukan</a:t>
            </a:r>
            <a:r>
              <a:rPr lang="en-US" sz="1200" b="0" i="0" u="none" strike="noStrike" cap="none" dirty="0">
                <a:solidFill>
                  <a:schemeClr val="dk1"/>
                </a:solidFill>
                <a:latin typeface="Dosis"/>
                <a:ea typeface="Dosis"/>
                <a:cs typeface="Dosis"/>
                <a:sym typeface="Dosis"/>
              </a:rPr>
              <a:t> </a:t>
            </a:r>
            <a:r>
              <a:rPr lang="en-US" sz="1200" b="0" i="0" u="none" strike="noStrike" cap="none" dirty="0" err="1">
                <a:solidFill>
                  <a:schemeClr val="dk1"/>
                </a:solidFill>
                <a:latin typeface="Dosis"/>
                <a:ea typeface="Dosis"/>
                <a:cs typeface="Dosis"/>
                <a:sym typeface="Dosis"/>
              </a:rPr>
              <a:t>tugas</a:t>
            </a:r>
            <a:r>
              <a:rPr lang="en-US" sz="1200" dirty="0" err="1">
                <a:solidFill>
                  <a:schemeClr val="dk1"/>
                </a:solidFill>
                <a:latin typeface="Dosis"/>
                <a:ea typeface="Dosis"/>
                <a:cs typeface="Dosis"/>
                <a:sym typeface="Dosis"/>
              </a:rPr>
              <a:t>-tugas</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sebagai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ketua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kelompok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err="1">
                <a:solidFill>
                  <a:schemeClr val="dk1"/>
                </a:solidFill>
                <a:latin typeface="Dosis"/>
                <a:ea typeface="Dosis"/>
                <a:cs typeface="Dosis"/>
                <a:sym typeface="Dosis"/>
              </a:rPr>
              <a:t>Ri</a:t>
            </a:r>
            <a:r>
              <a:rPr lang="en-US" sz="1200" dirty="0" err="1">
                <a:solidFill>
                  <a:schemeClr val="dk1"/>
                </a:solidFill>
                <a:latin typeface="Dosis"/>
                <a:ea typeface="Dosis"/>
                <a:cs typeface="Dosis"/>
                <a:sym typeface="Dosis"/>
              </a:rPr>
              <a:t>fan</a:t>
            </a:r>
            <a:r>
              <a:rPr lang="en-US" sz="1200" dirty="0">
                <a:solidFill>
                  <a:schemeClr val="dk1"/>
                </a:solidFill>
                <a:latin typeface="Dosis"/>
                <a:ea typeface="Dosis"/>
                <a:cs typeface="Dosis"/>
                <a:sym typeface="Dosis"/>
              </a:rPr>
              <a:t>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b="0" i="0" u="none" strike="noStrike" cap="none" dirty="0">
                <a:solidFill>
                  <a:schemeClr val="dk1"/>
                </a:solidFill>
                <a:latin typeface="Dosis"/>
                <a:ea typeface="Dosis"/>
                <a:cs typeface="Dosis"/>
                <a:sym typeface="Dosis"/>
              </a:rPr>
              <a:t>Ibrahim : </a:t>
            </a:r>
            <a:r>
              <a:rPr lang="en-US" sz="1200" b="0" i="0" u="none" strike="noStrike" cap="none" dirty="0" err="1">
                <a:solidFill>
                  <a:schemeClr val="dk1"/>
                </a:solidFill>
                <a:latin typeface="Dosis"/>
                <a:ea typeface="Dosis"/>
                <a:cs typeface="Dosis"/>
                <a:sym typeface="Dosis"/>
              </a:rPr>
              <a:t>memberikan</a:t>
            </a:r>
            <a:r>
              <a:rPr lang="en-US" sz="1200" b="0" i="0" u="none" strike="noStrike" cap="none" dirty="0">
                <a:solidFill>
                  <a:schemeClr val="dk1"/>
                </a:solidFill>
                <a:latin typeface="Dosis"/>
                <a:ea typeface="Dosis"/>
                <a:cs typeface="Dosis"/>
                <a:sym typeface="Dosis"/>
              </a:rPr>
              <a:t> ide dan </a:t>
            </a:r>
            <a:r>
              <a:rPr lang="en-US" sz="1200" b="0" i="0" u="none" strike="noStrike" cap="none" dirty="0" err="1">
                <a:solidFill>
                  <a:schemeClr val="dk1"/>
                </a:solidFill>
                <a:latin typeface="Dosis"/>
                <a:ea typeface="Dosis"/>
                <a:cs typeface="Dosis"/>
                <a:sym typeface="Dosis"/>
              </a:rPr>
              <a:t>masukan</a:t>
            </a:r>
            <a:r>
              <a:rPr lang="en-US" sz="1200" b="0" i="0" u="none" strike="noStrike" cap="none"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Maria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Revita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terbanyak</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err="1">
                <a:solidFill>
                  <a:schemeClr val="dk1"/>
                </a:solidFill>
                <a:latin typeface="Dosis"/>
                <a:ea typeface="Dosis"/>
                <a:cs typeface="Dosis"/>
                <a:sym typeface="Dosis"/>
              </a:rPr>
              <a:t>Nugraha</a:t>
            </a:r>
            <a:r>
              <a:rPr lang="en-US" sz="1200" dirty="0">
                <a:solidFill>
                  <a:schemeClr val="dk1"/>
                </a:solidFill>
                <a:latin typeface="Dosis"/>
                <a:ea typeface="Dosis"/>
                <a:cs typeface="Dosis"/>
                <a:sym typeface="Dosis"/>
              </a:rPr>
              <a:t>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Ali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p:txBody>
      </p:sp>
      <p:sp>
        <p:nvSpPr>
          <p:cNvPr id="94" name="Google Shape;94;g79b7674418_0_6"/>
          <p:cNvSpPr/>
          <p:nvPr/>
        </p:nvSpPr>
        <p:spPr>
          <a:xfrm>
            <a:off x="228600" y="5032253"/>
            <a:ext cx="11768400" cy="15402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g79b7674418_0_6"/>
          <p:cNvSpPr txBox="1"/>
          <p:nvPr/>
        </p:nvSpPr>
        <p:spPr>
          <a:xfrm>
            <a:off x="245400" y="5052578"/>
            <a:ext cx="11734800" cy="1461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Poin</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pembahasan</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Dosis"/>
                <a:ea typeface="Dosis"/>
                <a:cs typeface="Dosis"/>
                <a:sym typeface="Dosis"/>
              </a:rPr>
              <a:t>Dari </a:t>
            </a:r>
            <a:r>
              <a:rPr lang="en-US" sz="1200" dirty="0" err="1">
                <a:solidFill>
                  <a:schemeClr val="dk1"/>
                </a:solidFill>
                <a:latin typeface="Dosis"/>
                <a:ea typeface="Dosis"/>
                <a:cs typeface="Dosis"/>
                <a:sym typeface="Dosis"/>
              </a:rPr>
              <a:t>hasil</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sebelum</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kelompok</a:t>
            </a:r>
            <a:r>
              <a:rPr lang="en-US" sz="1200" dirty="0">
                <a:solidFill>
                  <a:schemeClr val="dk1"/>
                </a:solidFill>
                <a:latin typeface="Dosis"/>
                <a:ea typeface="Dosis"/>
                <a:cs typeface="Dosis"/>
                <a:sym typeface="Dosis"/>
              </a:rPr>
              <a:t> kami </a:t>
            </a:r>
            <a:r>
              <a:rPr lang="en-US" sz="1200" dirty="0" err="1">
                <a:solidFill>
                  <a:schemeClr val="dk1"/>
                </a:solidFill>
                <a:latin typeface="Dosis"/>
                <a:ea typeface="Dosis"/>
                <a:cs typeface="Dosis"/>
                <a:sym typeface="Dosis"/>
              </a:rPr>
              <a:t>sebelum</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melakukan</a:t>
            </a:r>
            <a:r>
              <a:rPr lang="en-US" sz="1200" dirty="0">
                <a:solidFill>
                  <a:schemeClr val="dk1"/>
                </a:solidFill>
                <a:latin typeface="Dosis"/>
                <a:ea typeface="Dosis"/>
                <a:cs typeface="Dosis"/>
                <a:sym typeface="Dosis"/>
              </a:rPr>
              <a:t> mentoring, </a:t>
            </a:r>
            <a:r>
              <a:rPr lang="en-US" sz="1200" dirty="0" err="1">
                <a:solidFill>
                  <a:schemeClr val="dk1"/>
                </a:solidFill>
                <a:latin typeface="Dosis"/>
                <a:ea typeface="Dosis"/>
                <a:cs typeface="Dosis"/>
                <a:sym typeface="Dosis"/>
              </a:rPr>
              <a:t>ada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beberapa</a:t>
            </a:r>
            <a:r>
              <a:rPr lang="en-US" sz="1200" dirty="0">
                <a:solidFill>
                  <a:schemeClr val="dk1"/>
                </a:solidFill>
                <a:latin typeface="Dosis"/>
                <a:ea typeface="Dosis"/>
                <a:cs typeface="Dosis"/>
                <a:sym typeface="Dosis"/>
              </a:rPr>
              <a:t> yang </a:t>
            </a:r>
            <a:r>
              <a:rPr lang="en-US" sz="1200" dirty="0" err="1">
                <a:solidFill>
                  <a:schemeClr val="dk1"/>
                </a:solidFill>
                <a:latin typeface="Dosis"/>
                <a:ea typeface="Dosis"/>
                <a:cs typeface="Dosis"/>
                <a:sym typeface="Dosis"/>
              </a:rPr>
              <a:t>dirasa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masih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kurang</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yakin</a:t>
            </a:r>
            <a:r>
              <a:rPr lang="en-US" sz="1200" dirty="0">
                <a:solidFill>
                  <a:schemeClr val="dk1"/>
                </a:solidFill>
                <a:latin typeface="Dosis"/>
                <a:ea typeface="Dosis"/>
                <a:cs typeface="Dosis"/>
                <a:sym typeface="Dosis"/>
              </a:rPr>
              <a:t> dan </a:t>
            </a:r>
            <a:r>
              <a:rPr lang="en-US" sz="1200" dirty="0" err="1">
                <a:solidFill>
                  <a:schemeClr val="dk1"/>
                </a:solidFill>
                <a:latin typeface="Dosis"/>
                <a:ea typeface="Dosis"/>
                <a:cs typeface="Dosis"/>
                <a:sym typeface="Dosis"/>
              </a:rPr>
              <a:t>rencananya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ingin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dibahas</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antara</a:t>
            </a:r>
            <a:r>
              <a:rPr lang="en-US" sz="1200" dirty="0">
                <a:solidFill>
                  <a:schemeClr val="dk1"/>
                </a:solidFill>
                <a:latin typeface="Dosis"/>
                <a:ea typeface="Dosis"/>
                <a:cs typeface="Dosis"/>
                <a:sym typeface="Dosis"/>
              </a:rPr>
              <a:t> lain :</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mj-lt"/>
              <a:buAutoNum type="arabicPeriod"/>
            </a:pPr>
            <a:r>
              <a:rPr lang="en-US" sz="1200" b="0" i="0" u="none" strike="noStrike" cap="none" dirty="0" err="1">
                <a:solidFill>
                  <a:schemeClr val="dk1"/>
                </a:solidFill>
                <a:latin typeface="Dosis"/>
                <a:ea typeface="Dosis"/>
                <a:cs typeface="Dosis"/>
                <a:sym typeface="Dosis"/>
              </a:rPr>
              <a:t>Penentuan</a:t>
            </a:r>
            <a:r>
              <a:rPr lang="en-US" sz="1200" b="0" i="0" u="none" strike="noStrike" cap="none" dirty="0">
                <a:solidFill>
                  <a:schemeClr val="dk1"/>
                </a:solidFill>
                <a:latin typeface="Dosis"/>
                <a:ea typeface="Dosis"/>
                <a:cs typeface="Dosis"/>
                <a:sym typeface="Dosis"/>
              </a:rPr>
              <a:t> metric </a:t>
            </a:r>
            <a:r>
              <a:rPr lang="en-US" sz="1200" b="0" i="0" u="none" strike="noStrike" cap="none" dirty="0" err="1">
                <a:solidFill>
                  <a:schemeClr val="dk1"/>
                </a:solidFill>
                <a:latin typeface="Dosis"/>
                <a:ea typeface="Dosis"/>
                <a:cs typeface="Dosis"/>
                <a:sym typeface="Dosis"/>
              </a:rPr>
              <a:t>evaluasi</a:t>
            </a:r>
            <a:r>
              <a:rPr lang="en-US" sz="1200" b="0" i="0" u="none" strike="noStrike" cap="none" dirty="0">
                <a:solidFill>
                  <a:schemeClr val="dk1"/>
                </a:solidFill>
                <a:latin typeface="Dosis"/>
                <a:ea typeface="Dosis"/>
                <a:cs typeface="Dosis"/>
                <a:sym typeface="Dosis"/>
              </a:rPr>
              <a:t> </a:t>
            </a:r>
            <a:r>
              <a:rPr lang="en-US" sz="1200" b="0" i="0" u="none" strike="noStrike" cap="none" dirty="0" err="1">
                <a:solidFill>
                  <a:schemeClr val="dk1"/>
                </a:solidFill>
                <a:latin typeface="Dosis"/>
                <a:ea typeface="Dosis"/>
                <a:cs typeface="Dosis"/>
                <a:sym typeface="Dosis"/>
              </a:rPr>
              <a:t>utama</a:t>
            </a:r>
            <a:r>
              <a:rPr lang="en-US" sz="1200" b="0" i="0" u="none" strike="noStrike" cap="none" dirty="0">
                <a:solidFill>
                  <a:schemeClr val="dk1"/>
                </a:solidFill>
                <a:latin typeface="Dosis"/>
                <a:ea typeface="Dosis"/>
                <a:cs typeface="Dosis"/>
                <a:sym typeface="Dosis"/>
              </a:rPr>
              <a:t> yang </a:t>
            </a:r>
            <a:r>
              <a:rPr lang="en-US" sz="1200" b="0" i="0" u="none" strike="noStrike" cap="none" dirty="0" err="1">
                <a:solidFill>
                  <a:schemeClr val="dk1"/>
                </a:solidFill>
                <a:latin typeface="Dosis"/>
                <a:ea typeface="Dosis"/>
                <a:cs typeface="Dosis"/>
                <a:sym typeface="Dosis"/>
              </a:rPr>
              <a:t>digunakan</a:t>
            </a:r>
            <a:r>
              <a:rPr lang="en-US" sz="1200" b="0" i="0" u="none" strike="noStrike" cap="none" dirty="0">
                <a:solidFill>
                  <a:schemeClr val="dk1"/>
                </a:solidFill>
                <a:latin typeface="Dosis"/>
                <a:ea typeface="Dosis"/>
                <a:cs typeface="Dosis"/>
                <a:sym typeface="Dosis"/>
              </a:rPr>
              <a:t> </a:t>
            </a:r>
          </a:p>
          <a:p>
            <a:pPr marL="457200" marR="0" lvl="0" indent="-304800" algn="l" rtl="0">
              <a:lnSpc>
                <a:spcPct val="115000"/>
              </a:lnSpc>
              <a:spcBef>
                <a:spcPts val="0"/>
              </a:spcBef>
              <a:spcAft>
                <a:spcPts val="0"/>
              </a:spcAft>
              <a:buClr>
                <a:schemeClr val="dk1"/>
              </a:buClr>
              <a:buSzPts val="1200"/>
              <a:buFont typeface="+mj-lt"/>
              <a:buAutoNum type="arabicPeriod"/>
            </a:pPr>
            <a:r>
              <a:rPr lang="en-US" sz="1200" dirty="0" err="1">
                <a:solidFill>
                  <a:schemeClr val="dk1"/>
                </a:solidFill>
                <a:latin typeface="Dosis"/>
                <a:ea typeface="Comic Sans MS"/>
                <a:cs typeface="Comic Sans MS"/>
                <a:sym typeface="Dosis"/>
              </a:rPr>
              <a:t>Berapa</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banyak</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algoritma</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atau</a:t>
            </a:r>
            <a:r>
              <a:rPr lang="en-US" sz="1200" dirty="0">
                <a:solidFill>
                  <a:schemeClr val="dk1"/>
                </a:solidFill>
                <a:latin typeface="Dosis"/>
                <a:ea typeface="Comic Sans MS"/>
                <a:cs typeface="Comic Sans MS"/>
                <a:sym typeface="Dosis"/>
              </a:rPr>
              <a:t> model yang </a:t>
            </a:r>
            <a:r>
              <a:rPr lang="en-US" sz="1200" dirty="0" err="1">
                <a:solidFill>
                  <a:schemeClr val="dk1"/>
                </a:solidFill>
                <a:latin typeface="Dosis"/>
                <a:ea typeface="Comic Sans MS"/>
                <a:cs typeface="Comic Sans MS"/>
                <a:sym typeface="Dosis"/>
              </a:rPr>
              <a:t>dipilih</a:t>
            </a:r>
            <a:r>
              <a:rPr lang="en-US" sz="1200" dirty="0">
                <a:solidFill>
                  <a:schemeClr val="dk1"/>
                </a:solidFill>
                <a:latin typeface="Dosis"/>
                <a:ea typeface="Comic Sans MS"/>
                <a:cs typeface="Comic Sans MS"/>
                <a:sym typeface="Dosis"/>
              </a:rPr>
              <a:t> (top 3 </a:t>
            </a:r>
            <a:r>
              <a:rPr lang="en-US" sz="1200" dirty="0" err="1">
                <a:solidFill>
                  <a:schemeClr val="dk1"/>
                </a:solidFill>
                <a:latin typeface="Dosis"/>
                <a:ea typeface="Comic Sans MS"/>
                <a:cs typeface="Comic Sans MS"/>
                <a:sym typeface="Dosis"/>
              </a:rPr>
              <a:t>atau</a:t>
            </a:r>
            <a:r>
              <a:rPr lang="en-US" sz="1200" dirty="0">
                <a:solidFill>
                  <a:schemeClr val="dk1"/>
                </a:solidFill>
                <a:latin typeface="Dosis"/>
                <a:ea typeface="Comic Sans MS"/>
                <a:cs typeface="Comic Sans MS"/>
                <a:sym typeface="Dosis"/>
              </a:rPr>
              <a:t> best </a:t>
            </a:r>
            <a:r>
              <a:rPr lang="en-US" sz="1200" dirty="0" err="1">
                <a:solidFill>
                  <a:schemeClr val="dk1"/>
                </a:solidFill>
                <a:latin typeface="Dosis"/>
                <a:ea typeface="Comic Sans MS"/>
                <a:cs typeface="Comic Sans MS"/>
                <a:sym typeface="Dosis"/>
              </a:rPr>
              <a:t>saja</a:t>
            </a:r>
            <a:r>
              <a:rPr lang="en-US" sz="1200" dirty="0">
                <a:solidFill>
                  <a:schemeClr val="dk1"/>
                </a:solidFill>
                <a:latin typeface="Dosis"/>
                <a:ea typeface="Comic Sans MS"/>
                <a:cs typeface="Comic Sans MS"/>
                <a:sym typeface="Dosis"/>
              </a:rPr>
              <a:t>)</a:t>
            </a:r>
          </a:p>
          <a:p>
            <a:pPr marL="457200" marR="0" lvl="0" indent="-304800" algn="l" rtl="0">
              <a:lnSpc>
                <a:spcPct val="115000"/>
              </a:lnSpc>
              <a:spcBef>
                <a:spcPts val="0"/>
              </a:spcBef>
              <a:spcAft>
                <a:spcPts val="0"/>
              </a:spcAft>
              <a:buClr>
                <a:schemeClr val="dk1"/>
              </a:buClr>
              <a:buSzPts val="1200"/>
              <a:buFont typeface="+mj-lt"/>
              <a:buAutoNum type="arabicPeriod"/>
            </a:pPr>
            <a:r>
              <a:rPr lang="en-US" sz="1200" dirty="0" err="1">
                <a:solidFill>
                  <a:schemeClr val="dk1"/>
                </a:solidFill>
                <a:latin typeface="Dosis"/>
                <a:ea typeface="Comic Sans MS"/>
                <a:cs typeface="Comic Sans MS"/>
                <a:sym typeface="Dosis"/>
              </a:rPr>
              <a:t>Mengapa</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terdapat</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suatu</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perbedaan</a:t>
            </a:r>
            <a:r>
              <a:rPr lang="en-US" sz="1200" dirty="0">
                <a:solidFill>
                  <a:schemeClr val="dk1"/>
                </a:solidFill>
                <a:latin typeface="Dosis"/>
                <a:ea typeface="Comic Sans MS"/>
                <a:cs typeface="Comic Sans MS"/>
                <a:sym typeface="Dosis"/>
              </a:rPr>
              <a:t> pada </a:t>
            </a:r>
            <a:r>
              <a:rPr lang="en-US" sz="1200" dirty="0" err="1">
                <a:solidFill>
                  <a:schemeClr val="dk1"/>
                </a:solidFill>
                <a:latin typeface="Dosis"/>
                <a:ea typeface="Comic Sans MS"/>
                <a:cs typeface="Comic Sans MS"/>
                <a:sym typeface="Dosis"/>
              </a:rPr>
              <a:t>melihat</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evaluasi</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menggunakan</a:t>
            </a:r>
            <a:r>
              <a:rPr lang="en-US" sz="1200" dirty="0">
                <a:solidFill>
                  <a:schemeClr val="dk1"/>
                </a:solidFill>
                <a:latin typeface="Dosis"/>
                <a:ea typeface="Comic Sans MS"/>
                <a:cs typeface="Comic Sans MS"/>
                <a:sym typeface="Dosis"/>
              </a:rPr>
              <a:t> function yang </a:t>
            </a:r>
            <a:r>
              <a:rPr lang="en-US" sz="1200" dirty="0" err="1">
                <a:solidFill>
                  <a:schemeClr val="dk1"/>
                </a:solidFill>
                <a:latin typeface="Dosis"/>
                <a:ea typeface="Comic Sans MS"/>
                <a:cs typeface="Comic Sans MS"/>
                <a:sym typeface="Dosis"/>
              </a:rPr>
              <a:t>dideklarasikan</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dengan</a:t>
            </a:r>
            <a:r>
              <a:rPr lang="en-US" sz="1200" dirty="0">
                <a:solidFill>
                  <a:schemeClr val="dk1"/>
                </a:solidFill>
                <a:latin typeface="Dosis"/>
                <a:ea typeface="Comic Sans MS"/>
                <a:cs typeface="Comic Sans MS"/>
                <a:sym typeface="Dosis"/>
              </a:rPr>
              <a:t> method </a:t>
            </a:r>
            <a:r>
              <a:rPr lang="en-US" sz="1200" dirty="0" err="1">
                <a:solidFill>
                  <a:schemeClr val="dk1"/>
                </a:solidFill>
                <a:latin typeface="Dosis"/>
                <a:ea typeface="Comic Sans MS"/>
                <a:cs typeface="Comic Sans MS"/>
                <a:sym typeface="Dosis"/>
              </a:rPr>
              <a:t>classification_report</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sckit</a:t>
            </a:r>
            <a:r>
              <a:rPr lang="en-US" sz="1200" dirty="0">
                <a:solidFill>
                  <a:schemeClr val="dk1"/>
                </a:solidFill>
                <a:latin typeface="Dosis"/>
                <a:ea typeface="Comic Sans MS"/>
                <a:cs typeface="Comic Sans MS"/>
                <a:sym typeface="Dosis"/>
              </a:rPr>
              <a:t>-learn</a:t>
            </a:r>
            <a:endParaRPr sz="1500" b="1" i="0" u="none" strike="noStrike" cap="none" dirty="0">
              <a:solidFill>
                <a:srgbClr val="00000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g2652c6d9154_0_1"/>
          <p:cNvGrpSpPr/>
          <p:nvPr/>
        </p:nvGrpSpPr>
        <p:grpSpPr>
          <a:xfrm>
            <a:off x="591850" y="-328527"/>
            <a:ext cx="1386593" cy="1594062"/>
            <a:chOff x="726653" y="-517614"/>
            <a:chExt cx="2170621" cy="2495400"/>
          </a:xfrm>
        </p:grpSpPr>
        <p:sp>
          <p:nvSpPr>
            <p:cNvPr id="101" name="Google Shape;101;g2652c6d9154_0_1"/>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2" name="Google Shape;102;g2652c6d9154_0_1" descr="A close up of a logo&#10;&#10;Description automatically generated"/>
            <p:cNvPicPr preferRelativeResize="0"/>
            <p:nvPr/>
          </p:nvPicPr>
          <p:blipFill rotWithShape="1">
            <a:blip r:embed="rId3">
              <a:alphaModFix/>
            </a:blip>
            <a:srcRect l="2416" t="34764" r="76117" b="32684"/>
            <a:stretch/>
          </p:blipFill>
          <p:spPr>
            <a:xfrm>
              <a:off x="726653" y="443679"/>
              <a:ext cx="2170621" cy="1369427"/>
            </a:xfrm>
            <a:prstGeom prst="rect">
              <a:avLst/>
            </a:prstGeom>
            <a:noFill/>
            <a:ln>
              <a:noFill/>
            </a:ln>
          </p:spPr>
        </p:pic>
      </p:grpSp>
      <p:sp>
        <p:nvSpPr>
          <p:cNvPr id="104" name="Google Shape;104;g2652c6d9154_0_1"/>
          <p:cNvSpPr/>
          <p:nvPr/>
        </p:nvSpPr>
        <p:spPr>
          <a:xfrm>
            <a:off x="228600" y="1568475"/>
            <a:ext cx="11768400" cy="15942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g2652c6d9154_0_1"/>
          <p:cNvSpPr txBox="1"/>
          <p:nvPr/>
        </p:nvSpPr>
        <p:spPr>
          <a:xfrm>
            <a:off x="245400" y="1568475"/>
            <a:ext cx="11734800" cy="15447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a:solidFill>
                  <a:schemeClr val="dk1"/>
                </a:solidFill>
                <a:latin typeface="Dosis"/>
                <a:ea typeface="Dosis"/>
                <a:cs typeface="Dosis"/>
                <a:sym typeface="Dosis"/>
              </a:rPr>
              <a:t>Hasil </a:t>
            </a:r>
            <a:r>
              <a:rPr lang="en-US" sz="1200" b="1" i="0" u="none" strike="noStrike" cap="none" dirty="0" err="1">
                <a:solidFill>
                  <a:schemeClr val="dk1"/>
                </a:solidFill>
                <a:latin typeface="Dosis"/>
                <a:ea typeface="Dosis"/>
                <a:cs typeface="Dosis"/>
                <a:sym typeface="Dosis"/>
              </a:rPr>
              <a:t>Diskusi</a:t>
            </a:r>
            <a:r>
              <a:rPr lang="en-US" sz="1200" b="1" i="0" u="none" strike="noStrike" cap="none" dirty="0">
                <a:solidFill>
                  <a:schemeClr val="dk1"/>
                </a:solidFill>
                <a:latin typeface="Dosis"/>
                <a:ea typeface="Dosis"/>
                <a:cs typeface="Dosis"/>
                <a:sym typeface="Dosis"/>
              </a:rPr>
              <a:t>: </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b="1" dirty="0">
              <a:solidFill>
                <a:schemeClr val="dk1"/>
              </a:solidFill>
              <a:latin typeface="Dosis"/>
              <a:ea typeface="Dosis"/>
              <a:cs typeface="Dosis"/>
              <a:sym typeface="Dosis"/>
            </a:endParaRP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err="1">
                <a:latin typeface="Dosis"/>
                <a:ea typeface="Dosis"/>
                <a:cs typeface="Dosis"/>
                <a:sym typeface="Dosis"/>
              </a:rPr>
              <a:t>Melihat</a:t>
            </a:r>
            <a:r>
              <a:rPr lang="en-US" sz="1200" dirty="0">
                <a:latin typeface="Dosis"/>
                <a:ea typeface="Dosis"/>
                <a:cs typeface="Dosis"/>
                <a:sym typeface="Dosis"/>
              </a:rPr>
              <a:t> </a:t>
            </a:r>
            <a:r>
              <a:rPr lang="en-US" sz="1200" dirty="0" err="1">
                <a:latin typeface="Dosis"/>
                <a:ea typeface="Dosis"/>
                <a:cs typeface="Dosis"/>
                <a:sym typeface="Dosis"/>
              </a:rPr>
              <a:t>latar</a:t>
            </a:r>
            <a:r>
              <a:rPr lang="en-US" sz="1200" dirty="0">
                <a:latin typeface="Dosis"/>
                <a:ea typeface="Dosis"/>
                <a:cs typeface="Dosis"/>
                <a:sym typeface="Dosis"/>
              </a:rPr>
              <a:t> </a:t>
            </a:r>
            <a:r>
              <a:rPr lang="en-US" sz="1200" dirty="0" err="1">
                <a:latin typeface="Dosis"/>
                <a:ea typeface="Dosis"/>
                <a:cs typeface="Dosis"/>
                <a:sym typeface="Dosis"/>
              </a:rPr>
              <a:t>belakang</a:t>
            </a:r>
            <a:r>
              <a:rPr lang="en-US" sz="1200" dirty="0">
                <a:latin typeface="Dosis"/>
                <a:ea typeface="Dosis"/>
                <a:cs typeface="Dosis"/>
                <a:sym typeface="Dosis"/>
              </a:rPr>
              <a:t> dan </a:t>
            </a:r>
            <a:r>
              <a:rPr lang="en-US" sz="1200" dirty="0" err="1">
                <a:latin typeface="Dosis"/>
                <a:ea typeface="Dosis"/>
                <a:cs typeface="Dosis"/>
                <a:sym typeface="Dosis"/>
              </a:rPr>
              <a:t>konteks</a:t>
            </a:r>
            <a:r>
              <a:rPr lang="en-US" sz="1200" dirty="0">
                <a:latin typeface="Dosis"/>
                <a:ea typeface="Dosis"/>
                <a:cs typeface="Dosis"/>
                <a:sym typeface="Dosis"/>
              </a:rPr>
              <a:t> </a:t>
            </a:r>
            <a:r>
              <a:rPr lang="en-US" sz="1200" dirty="0" err="1">
                <a:latin typeface="Dosis"/>
                <a:ea typeface="Dosis"/>
                <a:cs typeface="Dosis"/>
                <a:sym typeface="Dosis"/>
              </a:rPr>
              <a:t>dari</a:t>
            </a:r>
            <a:r>
              <a:rPr lang="en-US" sz="1200" dirty="0">
                <a:latin typeface="Dosis"/>
                <a:ea typeface="Dosis"/>
                <a:cs typeface="Dosis"/>
                <a:sym typeface="Dosis"/>
              </a:rPr>
              <a:t> </a:t>
            </a:r>
            <a:r>
              <a:rPr lang="en-US" sz="1200" dirty="0" err="1">
                <a:latin typeface="Dosis"/>
                <a:ea typeface="Dosis"/>
                <a:cs typeface="Dosis"/>
                <a:sym typeface="Dosis"/>
              </a:rPr>
              <a:t>kasus</a:t>
            </a:r>
            <a:r>
              <a:rPr lang="en-US" sz="1200" dirty="0">
                <a:latin typeface="Dosis"/>
                <a:ea typeface="Dosis"/>
                <a:cs typeface="Dosis"/>
                <a:sym typeface="Dosis"/>
              </a:rPr>
              <a:t> </a:t>
            </a:r>
            <a:r>
              <a:rPr lang="en-US" sz="1200" dirty="0" err="1">
                <a:latin typeface="Dosis"/>
                <a:ea typeface="Dosis"/>
                <a:cs typeface="Dosis"/>
                <a:sym typeface="Dosis"/>
              </a:rPr>
              <a:t>ini</a:t>
            </a:r>
            <a:r>
              <a:rPr lang="en-US" sz="1200" dirty="0">
                <a:latin typeface="Dosis"/>
                <a:ea typeface="Dosis"/>
                <a:cs typeface="Dosis"/>
                <a:sym typeface="Dosis"/>
              </a:rPr>
              <a:t> </a:t>
            </a:r>
            <a:r>
              <a:rPr lang="en-US" sz="1200" dirty="0" err="1">
                <a:latin typeface="Dosis"/>
                <a:ea typeface="Dosis"/>
                <a:cs typeface="Dosis"/>
                <a:sym typeface="Dosis"/>
              </a:rPr>
              <a:t>maka</a:t>
            </a:r>
            <a:r>
              <a:rPr lang="en-US" sz="1200" dirty="0">
                <a:latin typeface="Dosis"/>
                <a:ea typeface="Dosis"/>
                <a:cs typeface="Dosis"/>
                <a:sym typeface="Dosis"/>
              </a:rPr>
              <a:t> </a:t>
            </a:r>
            <a:r>
              <a:rPr lang="en-US" sz="1200" dirty="0" err="1">
                <a:latin typeface="Dosis"/>
                <a:ea typeface="Dosis"/>
                <a:cs typeface="Dosis"/>
                <a:sym typeface="Dosis"/>
              </a:rPr>
              <a:t>kita</a:t>
            </a:r>
            <a:r>
              <a:rPr lang="en-US" sz="1200" dirty="0">
                <a:latin typeface="Dosis"/>
                <a:ea typeface="Dosis"/>
                <a:cs typeface="Dosis"/>
                <a:sym typeface="Dosis"/>
              </a:rPr>
              <a:t> </a:t>
            </a:r>
            <a:r>
              <a:rPr lang="en-US" sz="1200" dirty="0" err="1">
                <a:latin typeface="Dosis"/>
                <a:ea typeface="Dosis"/>
                <a:cs typeface="Dosis"/>
                <a:sym typeface="Dosis"/>
              </a:rPr>
              <a:t>akan</a:t>
            </a:r>
            <a:r>
              <a:rPr lang="en-US" sz="1200" dirty="0">
                <a:latin typeface="Dosis"/>
                <a:ea typeface="Dosis"/>
                <a:cs typeface="Dosis"/>
                <a:sym typeface="Dosis"/>
              </a:rPr>
              <a:t> </a:t>
            </a:r>
            <a:r>
              <a:rPr lang="en-US" sz="1200" dirty="0" err="1">
                <a:latin typeface="Dosis"/>
                <a:ea typeface="Dosis"/>
                <a:cs typeface="Dosis"/>
                <a:sym typeface="Dosis"/>
              </a:rPr>
              <a:t>meminimalisir</a:t>
            </a:r>
            <a:r>
              <a:rPr lang="en-US" sz="1200" dirty="0">
                <a:latin typeface="Dosis"/>
                <a:ea typeface="Dosis"/>
                <a:cs typeface="Dosis"/>
                <a:sym typeface="Dosis"/>
              </a:rPr>
              <a:t> FN, </a:t>
            </a:r>
            <a:r>
              <a:rPr lang="en-US" sz="1200" dirty="0" err="1">
                <a:latin typeface="Dosis"/>
                <a:ea typeface="Dosis"/>
                <a:cs typeface="Dosis"/>
                <a:sym typeface="Dosis"/>
              </a:rPr>
              <a:t>sehingga</a:t>
            </a:r>
            <a:r>
              <a:rPr lang="en-US" sz="1200" dirty="0">
                <a:latin typeface="Dosis"/>
                <a:ea typeface="Dosis"/>
                <a:cs typeface="Dosis"/>
                <a:sym typeface="Dosis"/>
              </a:rPr>
              <a:t> </a:t>
            </a:r>
            <a:r>
              <a:rPr lang="en-US" sz="1200" dirty="0" err="1">
                <a:latin typeface="Dosis"/>
                <a:ea typeface="Dosis"/>
                <a:cs typeface="Dosis"/>
                <a:sym typeface="Dosis"/>
              </a:rPr>
              <a:t>dipilih</a:t>
            </a:r>
            <a:r>
              <a:rPr lang="en-US" sz="1200" dirty="0">
                <a:latin typeface="Dosis"/>
                <a:ea typeface="Dosis"/>
                <a:cs typeface="Dosis"/>
                <a:sym typeface="Dosis"/>
              </a:rPr>
              <a:t> recall </a:t>
            </a:r>
            <a:r>
              <a:rPr lang="en-US" sz="1200" dirty="0" err="1">
                <a:latin typeface="Dosis"/>
                <a:ea typeface="Dosis"/>
                <a:cs typeface="Dosis"/>
                <a:sym typeface="Dosis"/>
              </a:rPr>
              <a:t>sebagai</a:t>
            </a:r>
            <a:r>
              <a:rPr lang="en-US" sz="1200" dirty="0">
                <a:latin typeface="Dosis"/>
                <a:ea typeface="Dosis"/>
                <a:cs typeface="Dosis"/>
                <a:sym typeface="Dosis"/>
              </a:rPr>
              <a:t> metric </a:t>
            </a:r>
            <a:r>
              <a:rPr lang="en-US" sz="1200" dirty="0" err="1">
                <a:latin typeface="Dosis"/>
                <a:ea typeface="Dosis"/>
                <a:cs typeface="Dosis"/>
                <a:sym typeface="Dosis"/>
              </a:rPr>
              <a:t>evaluasi</a:t>
            </a:r>
            <a:r>
              <a:rPr lang="en-US" sz="1200" dirty="0">
                <a:latin typeface="Dosis"/>
                <a:ea typeface="Dosis"/>
                <a:cs typeface="Dosis"/>
                <a:sym typeface="Dosis"/>
              </a:rPr>
              <a:t> </a:t>
            </a:r>
            <a:r>
              <a:rPr lang="en-US" sz="1200" dirty="0" err="1">
                <a:latin typeface="Dosis"/>
                <a:ea typeface="Dosis"/>
                <a:cs typeface="Dosis"/>
                <a:sym typeface="Dosis"/>
              </a:rPr>
              <a:t>utama</a:t>
            </a:r>
            <a:endParaRPr lang="en-US" sz="1200" dirty="0">
              <a:latin typeface="Dosis"/>
              <a:ea typeface="Dosis"/>
              <a:cs typeface="Dosis"/>
              <a:sym typeface="Dosis"/>
            </a:endParaRP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err="1">
                <a:latin typeface="Dosis"/>
                <a:ea typeface="Dosis"/>
                <a:cs typeface="Dosis"/>
                <a:sym typeface="Dosis"/>
              </a:rPr>
              <a:t>Cukup</a:t>
            </a:r>
            <a:r>
              <a:rPr lang="en-US" sz="1200" dirty="0">
                <a:latin typeface="Dosis"/>
                <a:ea typeface="Dosis"/>
                <a:cs typeface="Dosis"/>
                <a:sym typeface="Dosis"/>
              </a:rPr>
              <a:t> </a:t>
            </a:r>
            <a:r>
              <a:rPr lang="en-US" sz="1200" dirty="0" err="1">
                <a:latin typeface="Dosis"/>
                <a:ea typeface="Dosis"/>
                <a:cs typeface="Dosis"/>
                <a:sym typeface="Dosis"/>
              </a:rPr>
              <a:t>dipilih</a:t>
            </a:r>
            <a:r>
              <a:rPr lang="en-US" sz="1200" dirty="0">
                <a:latin typeface="Dosis"/>
                <a:ea typeface="Dosis"/>
                <a:cs typeface="Dosis"/>
                <a:sym typeface="Dosis"/>
              </a:rPr>
              <a:t> 1 </a:t>
            </a:r>
            <a:r>
              <a:rPr lang="en-US" sz="1200" dirty="0" err="1">
                <a:latin typeface="Dosis"/>
                <a:ea typeface="Dosis"/>
                <a:cs typeface="Dosis"/>
                <a:sym typeface="Dosis"/>
              </a:rPr>
              <a:t>algoritma</a:t>
            </a:r>
            <a:r>
              <a:rPr lang="en-US" sz="1200" dirty="0">
                <a:latin typeface="Dosis"/>
                <a:ea typeface="Dosis"/>
                <a:cs typeface="Dosis"/>
                <a:sym typeface="Dosis"/>
              </a:rPr>
              <a:t> </a:t>
            </a:r>
            <a:r>
              <a:rPr lang="en-US" sz="1200" dirty="0" err="1">
                <a:latin typeface="Dosis"/>
                <a:ea typeface="Dosis"/>
                <a:cs typeface="Dosis"/>
                <a:sym typeface="Dosis"/>
              </a:rPr>
              <a:t>terbaik</a:t>
            </a:r>
            <a:r>
              <a:rPr lang="en-US" sz="1200" dirty="0">
                <a:latin typeface="Dosis"/>
                <a:ea typeface="Dosis"/>
                <a:cs typeface="Dosis"/>
                <a:sym typeface="Dosis"/>
              </a:rPr>
              <a:t> </a:t>
            </a:r>
            <a:r>
              <a:rPr lang="en-US" sz="1200" dirty="0" err="1">
                <a:latin typeface="Dosis"/>
                <a:ea typeface="Dosis"/>
                <a:cs typeface="Dosis"/>
                <a:sym typeface="Dosis"/>
              </a:rPr>
              <a:t>saja</a:t>
            </a:r>
            <a:r>
              <a:rPr lang="en-US" sz="1200" dirty="0">
                <a:latin typeface="Dosis"/>
                <a:ea typeface="Dosis"/>
                <a:cs typeface="Dosis"/>
                <a:sym typeface="Dosis"/>
              </a:rPr>
              <a:t> dan </a:t>
            </a:r>
            <a:r>
              <a:rPr lang="en-US" sz="1200" dirty="0" err="1">
                <a:latin typeface="Dosis"/>
                <a:ea typeface="Dosis"/>
                <a:cs typeface="Dosis"/>
                <a:sym typeface="Dosis"/>
              </a:rPr>
              <a:t>itu</a:t>
            </a:r>
            <a:r>
              <a:rPr lang="en-US" sz="1200" dirty="0">
                <a:latin typeface="Dosis"/>
                <a:ea typeface="Dosis"/>
                <a:cs typeface="Dosis"/>
                <a:sym typeface="Dosis"/>
              </a:rPr>
              <a:t> yang </a:t>
            </a:r>
            <a:r>
              <a:rPr lang="en-US" sz="1200" dirty="0" err="1">
                <a:latin typeface="Dosis"/>
                <a:ea typeface="Dosis"/>
                <a:cs typeface="Dosis"/>
                <a:sym typeface="Dosis"/>
              </a:rPr>
              <a:t>akan</a:t>
            </a:r>
            <a:r>
              <a:rPr lang="en-US" sz="1200" dirty="0">
                <a:latin typeface="Dosis"/>
                <a:ea typeface="Dosis"/>
                <a:cs typeface="Dosis"/>
                <a:sym typeface="Dosis"/>
              </a:rPr>
              <a:t> </a:t>
            </a:r>
            <a:r>
              <a:rPr lang="en-US" sz="1200" dirty="0" err="1">
                <a:latin typeface="Dosis"/>
                <a:ea typeface="Dosis"/>
                <a:cs typeface="Dosis"/>
                <a:sym typeface="Dosis"/>
              </a:rPr>
              <a:t>dilihat</a:t>
            </a:r>
            <a:r>
              <a:rPr lang="en-US" sz="1200" dirty="0">
                <a:latin typeface="Dosis"/>
                <a:ea typeface="Dosis"/>
                <a:cs typeface="Dosis"/>
                <a:sym typeface="Dosis"/>
              </a:rPr>
              <a:t> feature importance score </a:t>
            </a:r>
            <a:r>
              <a:rPr lang="en-US" sz="1200" dirty="0" err="1">
                <a:latin typeface="Dosis"/>
                <a:ea typeface="Dosis"/>
                <a:cs typeface="Dosis"/>
                <a:sym typeface="Dosis"/>
              </a:rPr>
              <a:t>beserta</a:t>
            </a:r>
            <a:r>
              <a:rPr lang="en-US" sz="1200" dirty="0">
                <a:latin typeface="Dosis"/>
                <a:ea typeface="Dosis"/>
                <a:cs typeface="Dosis"/>
                <a:sym typeface="Dosis"/>
              </a:rPr>
              <a:t> </a:t>
            </a:r>
            <a:r>
              <a:rPr lang="en-US" sz="1200" dirty="0" err="1">
                <a:latin typeface="Dosis"/>
                <a:ea typeface="Dosis"/>
                <a:cs typeface="Dosis"/>
                <a:sym typeface="Dosis"/>
              </a:rPr>
              <a:t>dilakukan</a:t>
            </a:r>
            <a:r>
              <a:rPr lang="en-US" sz="1200" dirty="0">
                <a:latin typeface="Dosis"/>
                <a:ea typeface="Dosis"/>
                <a:cs typeface="Dosis"/>
                <a:sym typeface="Dosis"/>
              </a:rPr>
              <a:t> hyperparameter tuning</a:t>
            </a: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a:latin typeface="Dosis"/>
                <a:ea typeface="Dosis"/>
                <a:cs typeface="Dosis"/>
                <a:sym typeface="Dosis"/>
              </a:rPr>
              <a:t>Akan </a:t>
            </a:r>
            <a:r>
              <a:rPr lang="en-US" sz="1200" dirty="0" err="1">
                <a:latin typeface="Dosis"/>
                <a:ea typeface="Dosis"/>
                <a:cs typeface="Dosis"/>
                <a:sym typeface="Dosis"/>
              </a:rPr>
              <a:t>dikaji</a:t>
            </a:r>
            <a:r>
              <a:rPr lang="en-US" sz="1200" dirty="0">
                <a:latin typeface="Dosis"/>
                <a:ea typeface="Dosis"/>
                <a:cs typeface="Dosis"/>
                <a:sym typeface="Dosis"/>
              </a:rPr>
              <a:t> </a:t>
            </a:r>
            <a:r>
              <a:rPr lang="en-US" sz="1200" dirty="0" err="1">
                <a:latin typeface="Dosis"/>
                <a:ea typeface="Dosis"/>
                <a:cs typeface="Dosis"/>
                <a:sym typeface="Dosis"/>
              </a:rPr>
              <a:t>lebih</a:t>
            </a:r>
            <a:r>
              <a:rPr lang="en-US" sz="1200" dirty="0">
                <a:latin typeface="Dosis"/>
                <a:ea typeface="Dosis"/>
                <a:cs typeface="Dosis"/>
                <a:sym typeface="Dosis"/>
              </a:rPr>
              <a:t> </a:t>
            </a:r>
            <a:r>
              <a:rPr lang="en-US" sz="1200" dirty="0" err="1">
                <a:latin typeface="Dosis"/>
                <a:ea typeface="Dosis"/>
                <a:cs typeface="Dosis"/>
                <a:sym typeface="Dosis"/>
              </a:rPr>
              <a:t>lanjut</a:t>
            </a:r>
            <a:r>
              <a:rPr lang="en-US" sz="1200" dirty="0">
                <a:latin typeface="Dosis"/>
                <a:ea typeface="Dosis"/>
                <a:cs typeface="Dosis"/>
                <a:sym typeface="Dosis"/>
              </a:rPr>
              <a:t> </a:t>
            </a:r>
            <a:r>
              <a:rPr lang="en-US" sz="1200" dirty="0" err="1">
                <a:latin typeface="Dosis"/>
                <a:ea typeface="Dosis"/>
                <a:cs typeface="Dosis"/>
                <a:sym typeface="Dosis"/>
              </a:rPr>
              <a:t>terlebih</a:t>
            </a:r>
            <a:r>
              <a:rPr lang="en-US" sz="1200" dirty="0">
                <a:latin typeface="Dosis"/>
                <a:ea typeface="Dosis"/>
                <a:cs typeface="Dosis"/>
                <a:sym typeface="Dosis"/>
              </a:rPr>
              <a:t> </a:t>
            </a:r>
            <a:r>
              <a:rPr lang="en-US" sz="1200" dirty="0" err="1">
                <a:latin typeface="Dosis"/>
                <a:ea typeface="Dosis"/>
                <a:cs typeface="Dosis"/>
                <a:sym typeface="Dosis"/>
              </a:rPr>
              <a:t>dahulu</a:t>
            </a:r>
            <a:r>
              <a:rPr lang="en-US" sz="1200" dirty="0">
                <a:latin typeface="Dosis"/>
                <a:ea typeface="Dosis"/>
                <a:cs typeface="Dosis"/>
                <a:sym typeface="Dosis"/>
              </a:rPr>
              <a:t> oleh mentor </a:t>
            </a:r>
            <a:r>
              <a:rPr lang="en-US" sz="1200" dirty="0" err="1">
                <a:latin typeface="Dosis"/>
                <a:ea typeface="Dosis"/>
                <a:cs typeface="Dosis"/>
                <a:sym typeface="Dosis"/>
              </a:rPr>
              <a:t>untuk</a:t>
            </a:r>
            <a:r>
              <a:rPr lang="en-US" sz="1200" dirty="0">
                <a:latin typeface="Dosis"/>
                <a:ea typeface="Dosis"/>
                <a:cs typeface="Dosis"/>
                <a:sym typeface="Dosis"/>
              </a:rPr>
              <a:t> </a:t>
            </a:r>
            <a:r>
              <a:rPr lang="en-US" sz="1200" dirty="0" err="1">
                <a:latin typeface="Dosis"/>
                <a:ea typeface="Dosis"/>
                <a:cs typeface="Dosis"/>
                <a:sym typeface="Dosis"/>
              </a:rPr>
              <a:t>perbedaan</a:t>
            </a:r>
            <a:r>
              <a:rPr lang="en-US" sz="1200" dirty="0">
                <a:latin typeface="Dosis"/>
                <a:ea typeface="Dosis"/>
                <a:cs typeface="Dosis"/>
                <a:sym typeface="Dosis"/>
              </a:rPr>
              <a:t> </a:t>
            </a:r>
            <a:r>
              <a:rPr lang="en-US" sz="1200" dirty="0" err="1">
                <a:latin typeface="Dosis"/>
                <a:ea typeface="Dosis"/>
                <a:cs typeface="Dosis"/>
                <a:sym typeface="Dosis"/>
              </a:rPr>
              <a:t>hasil</a:t>
            </a:r>
            <a:r>
              <a:rPr lang="en-US" sz="1200" dirty="0">
                <a:latin typeface="Dosis"/>
                <a:ea typeface="Dosis"/>
                <a:cs typeface="Dosis"/>
                <a:sym typeface="Dosis"/>
              </a:rPr>
              <a:t> </a:t>
            </a:r>
            <a:r>
              <a:rPr lang="en-US" sz="1200" dirty="0" err="1">
                <a:latin typeface="Dosis"/>
                <a:ea typeface="Dosis"/>
                <a:cs typeface="Dosis"/>
                <a:sym typeface="Dosis"/>
              </a:rPr>
              <a:t>evaluasi</a:t>
            </a:r>
            <a:r>
              <a:rPr lang="en-US" sz="1200" dirty="0">
                <a:latin typeface="Dosis"/>
                <a:ea typeface="Dosis"/>
                <a:cs typeface="Dosis"/>
                <a:sym typeface="Dosis"/>
              </a:rPr>
              <a:t>, </a:t>
            </a:r>
            <a:r>
              <a:rPr lang="en-US" sz="1200" dirty="0" err="1">
                <a:latin typeface="Dosis"/>
                <a:ea typeface="Dosis"/>
                <a:cs typeface="Dosis"/>
                <a:sym typeface="Dosis"/>
              </a:rPr>
              <a:t>untuk</a:t>
            </a:r>
            <a:r>
              <a:rPr lang="en-US" sz="1200" dirty="0">
                <a:latin typeface="Dosis"/>
                <a:ea typeface="Dosis"/>
                <a:cs typeface="Dosis"/>
                <a:sym typeface="Dosis"/>
              </a:rPr>
              <a:t> </a:t>
            </a:r>
            <a:r>
              <a:rPr lang="en-US" sz="1200" dirty="0" err="1">
                <a:latin typeface="Dosis"/>
                <a:ea typeface="Dosis"/>
                <a:cs typeface="Dosis"/>
                <a:sym typeface="Dosis"/>
              </a:rPr>
              <a:t>sementara</a:t>
            </a:r>
            <a:r>
              <a:rPr lang="en-US" sz="1200" dirty="0">
                <a:latin typeface="Dosis"/>
                <a:ea typeface="Dosis"/>
                <a:cs typeface="Dosis"/>
                <a:sym typeface="Dosis"/>
              </a:rPr>
              <a:t> </a:t>
            </a:r>
            <a:r>
              <a:rPr lang="en-US" sz="1200" dirty="0" err="1">
                <a:latin typeface="Dosis"/>
                <a:ea typeface="Dosis"/>
                <a:cs typeface="Dosis"/>
                <a:sym typeface="Dosis"/>
              </a:rPr>
              <a:t>lihat</a:t>
            </a:r>
            <a:r>
              <a:rPr lang="en-US" sz="1200" dirty="0">
                <a:latin typeface="Dosis"/>
                <a:ea typeface="Dosis"/>
                <a:cs typeface="Dosis"/>
                <a:sym typeface="Dosis"/>
              </a:rPr>
              <a:t> </a:t>
            </a:r>
            <a:r>
              <a:rPr lang="en-US" sz="1200" dirty="0" err="1">
                <a:latin typeface="Dosis"/>
                <a:ea typeface="Dosis"/>
                <a:cs typeface="Dosis"/>
                <a:sym typeface="Dosis"/>
              </a:rPr>
              <a:t>hasilnya</a:t>
            </a:r>
            <a:r>
              <a:rPr lang="en-US" sz="1200" dirty="0">
                <a:latin typeface="Dosis"/>
                <a:ea typeface="Dosis"/>
                <a:cs typeface="Dosis"/>
                <a:sym typeface="Dosis"/>
              </a:rPr>
              <a:t> </a:t>
            </a:r>
            <a:r>
              <a:rPr lang="en-US" sz="1200" dirty="0" err="1">
                <a:latin typeface="Dosis"/>
                <a:ea typeface="Dosis"/>
                <a:cs typeface="Dosis"/>
                <a:sym typeface="Dosis"/>
              </a:rPr>
              <a:t>dari</a:t>
            </a:r>
            <a:r>
              <a:rPr lang="en-US" sz="1200" dirty="0">
                <a:latin typeface="Dosis"/>
                <a:ea typeface="Dosis"/>
                <a:cs typeface="Dosis"/>
                <a:sym typeface="Dosis"/>
              </a:rPr>
              <a:t> </a:t>
            </a:r>
            <a:r>
              <a:rPr lang="en-US" sz="1200" dirty="0" err="1">
                <a:latin typeface="Dosis"/>
                <a:ea typeface="Dosis"/>
                <a:cs typeface="Dosis"/>
                <a:sym typeface="Dosis"/>
              </a:rPr>
              <a:t>macro_avg</a:t>
            </a:r>
            <a:r>
              <a:rPr lang="en-US" sz="1200" dirty="0">
                <a:latin typeface="Dosis"/>
                <a:ea typeface="Dosis"/>
                <a:cs typeface="Dosis"/>
                <a:sym typeface="Dosis"/>
              </a:rPr>
              <a:t> </a:t>
            </a:r>
            <a:r>
              <a:rPr lang="en-US" sz="1200" dirty="0" err="1">
                <a:latin typeface="Dosis"/>
                <a:ea typeface="Dosis"/>
                <a:cs typeface="Dosis"/>
                <a:sym typeface="Dosis"/>
              </a:rPr>
              <a:t>untuk</a:t>
            </a:r>
            <a:r>
              <a:rPr lang="en-US" sz="1200" dirty="0">
                <a:latin typeface="Dosis"/>
                <a:ea typeface="Dosis"/>
                <a:cs typeface="Dosis"/>
                <a:sym typeface="Dosis"/>
              </a:rPr>
              <a:t> di </a:t>
            </a:r>
            <a:r>
              <a:rPr lang="en-US" sz="1200" dirty="0" err="1">
                <a:latin typeface="Dosis"/>
                <a:ea typeface="Dosis"/>
                <a:cs typeface="Dosis"/>
                <a:sym typeface="Dosis"/>
              </a:rPr>
              <a:t>classification_report</a:t>
            </a:r>
            <a:endParaRPr lang="en-US" sz="1200" dirty="0">
              <a:latin typeface="Dosis"/>
              <a:ea typeface="Dosis"/>
              <a:cs typeface="Dosis"/>
              <a:sym typeface="Dosis"/>
            </a:endParaRPr>
          </a:p>
        </p:txBody>
      </p:sp>
      <p:sp>
        <p:nvSpPr>
          <p:cNvPr id="106" name="Google Shape;106;g2652c6d9154_0_1"/>
          <p:cNvSpPr/>
          <p:nvPr/>
        </p:nvSpPr>
        <p:spPr>
          <a:xfrm>
            <a:off x="194900" y="3465626"/>
            <a:ext cx="11768400" cy="8646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g2652c6d9154_0_1"/>
          <p:cNvSpPr txBox="1"/>
          <p:nvPr/>
        </p:nvSpPr>
        <p:spPr>
          <a:xfrm>
            <a:off x="211700" y="3514625"/>
            <a:ext cx="11734800" cy="864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Tindak</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Lanjut</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err="1">
                <a:latin typeface="Dosis"/>
                <a:ea typeface="Dosis"/>
                <a:cs typeface="Dosis"/>
                <a:sym typeface="Dosis"/>
              </a:rPr>
              <a:t>Melakukan</a:t>
            </a:r>
            <a:r>
              <a:rPr lang="en-US" sz="1200" dirty="0">
                <a:latin typeface="Dosis"/>
                <a:ea typeface="Dosis"/>
                <a:cs typeface="Dosis"/>
                <a:sym typeface="Dosis"/>
              </a:rPr>
              <a:t> </a:t>
            </a:r>
            <a:r>
              <a:rPr lang="en-US" sz="1200" dirty="0" err="1">
                <a:latin typeface="Dosis"/>
                <a:ea typeface="Dosis"/>
                <a:cs typeface="Dosis"/>
                <a:sym typeface="Dosis"/>
              </a:rPr>
              <a:t>revisi</a:t>
            </a:r>
            <a:r>
              <a:rPr lang="en-US" sz="1200" dirty="0">
                <a:latin typeface="Dosis"/>
                <a:ea typeface="Dosis"/>
                <a:cs typeface="Dosis"/>
                <a:sym typeface="Dosis"/>
              </a:rPr>
              <a:t> oleh </a:t>
            </a:r>
            <a:r>
              <a:rPr lang="en-US" sz="1200" dirty="0" err="1">
                <a:latin typeface="Dosis"/>
                <a:ea typeface="Dosis"/>
                <a:cs typeface="Dosis"/>
                <a:sym typeface="Dosis"/>
              </a:rPr>
              <a:t>anggota-anggota</a:t>
            </a:r>
            <a:r>
              <a:rPr lang="en-US" sz="1200" dirty="0">
                <a:latin typeface="Dosis"/>
                <a:ea typeface="Dosis"/>
                <a:cs typeface="Dosis"/>
                <a:sym typeface="Dosis"/>
              </a:rPr>
              <a:t> </a:t>
            </a:r>
            <a:r>
              <a:rPr lang="en-US" sz="1200" dirty="0" err="1">
                <a:latin typeface="Dosis"/>
                <a:ea typeface="Dosis"/>
                <a:cs typeface="Dosis"/>
                <a:sym typeface="Dosis"/>
              </a:rPr>
              <a:t>kelompok</a:t>
            </a:r>
            <a:r>
              <a:rPr lang="en-US" sz="1200" dirty="0">
                <a:latin typeface="Dosis"/>
                <a:ea typeface="Dosis"/>
                <a:cs typeface="Dosis"/>
                <a:sym typeface="Dosis"/>
              </a:rPr>
              <a:t> </a:t>
            </a:r>
            <a:r>
              <a:rPr lang="en-US" sz="1200" dirty="0" err="1">
                <a:latin typeface="Dosis"/>
                <a:ea typeface="Dosis"/>
                <a:cs typeface="Dosis"/>
                <a:sym typeface="Dosis"/>
              </a:rPr>
              <a:t>untuk</a:t>
            </a:r>
            <a:r>
              <a:rPr lang="en-US" sz="1200" dirty="0">
                <a:latin typeface="Dosis"/>
                <a:ea typeface="Dosis"/>
                <a:cs typeface="Dosis"/>
                <a:sym typeface="Dosis"/>
              </a:rPr>
              <a:t> </a:t>
            </a:r>
            <a:r>
              <a:rPr lang="en-US" sz="1200" dirty="0" err="1">
                <a:latin typeface="Dosis"/>
                <a:ea typeface="Dosis"/>
                <a:cs typeface="Dosis"/>
                <a:sym typeface="Dosis"/>
              </a:rPr>
              <a:t>setiap</a:t>
            </a:r>
            <a:r>
              <a:rPr lang="en-US" sz="1200" dirty="0">
                <a:latin typeface="Dosis"/>
                <a:ea typeface="Dosis"/>
                <a:cs typeface="Dosis"/>
                <a:sym typeface="Dosis"/>
              </a:rPr>
              <a:t> </a:t>
            </a:r>
            <a:r>
              <a:rPr lang="en-US" sz="1200" dirty="0" err="1">
                <a:latin typeface="Dosis"/>
                <a:ea typeface="Dosis"/>
                <a:cs typeface="Dosis"/>
                <a:sym typeface="Dosis"/>
              </a:rPr>
              <a:t>nomornya</a:t>
            </a:r>
            <a:r>
              <a:rPr lang="en-US" sz="1200" dirty="0">
                <a:latin typeface="Dosis"/>
                <a:ea typeface="Dosis"/>
                <a:cs typeface="Dosis"/>
                <a:sym typeface="Dosis"/>
              </a:rPr>
              <a:t> </a:t>
            </a:r>
            <a:r>
              <a:rPr lang="en-US" sz="1200" dirty="0" err="1">
                <a:latin typeface="Dosis"/>
                <a:ea typeface="Dosis"/>
                <a:cs typeface="Dosis"/>
                <a:sym typeface="Dosis"/>
              </a:rPr>
              <a:t>sesuai</a:t>
            </a:r>
            <a:r>
              <a:rPr lang="en-US" sz="1200" dirty="0">
                <a:latin typeface="Dosis"/>
                <a:ea typeface="Dosis"/>
                <a:cs typeface="Dosis"/>
                <a:sym typeface="Dosis"/>
              </a:rPr>
              <a:t> </a:t>
            </a:r>
            <a:r>
              <a:rPr lang="en-US" sz="1200" dirty="0" err="1">
                <a:latin typeface="Dosis"/>
                <a:ea typeface="Dosis"/>
                <a:cs typeface="Dosis"/>
                <a:sym typeface="Dosis"/>
              </a:rPr>
              <a:t>dengan</a:t>
            </a:r>
            <a:r>
              <a:rPr lang="en-US" sz="1200" dirty="0">
                <a:latin typeface="Dosis"/>
                <a:ea typeface="Dosis"/>
                <a:cs typeface="Dosis"/>
                <a:sym typeface="Dosis"/>
              </a:rPr>
              <a:t> </a:t>
            </a:r>
            <a:r>
              <a:rPr lang="en-US" sz="1200" dirty="0" err="1">
                <a:latin typeface="Dosis"/>
                <a:ea typeface="Dosis"/>
                <a:cs typeface="Dosis"/>
                <a:sym typeface="Dosis"/>
              </a:rPr>
              <a:t>arahan</a:t>
            </a:r>
            <a:r>
              <a:rPr lang="en-US" sz="1200" dirty="0">
                <a:latin typeface="Dosis"/>
                <a:ea typeface="Dosis"/>
                <a:cs typeface="Dosis"/>
                <a:sym typeface="Dosis"/>
              </a:rPr>
              <a:t> dan </a:t>
            </a:r>
            <a:r>
              <a:rPr lang="en-US" sz="1200" dirty="0" err="1">
                <a:latin typeface="Dosis"/>
                <a:ea typeface="Dosis"/>
                <a:cs typeface="Dosis"/>
                <a:sym typeface="Dosis"/>
              </a:rPr>
              <a:t>masukkan</a:t>
            </a:r>
            <a:r>
              <a:rPr lang="en-US" sz="1200" dirty="0">
                <a:latin typeface="Dosis"/>
                <a:ea typeface="Dosis"/>
                <a:cs typeface="Dosis"/>
                <a:sym typeface="Dosis"/>
              </a:rPr>
              <a:t> </a:t>
            </a:r>
            <a:r>
              <a:rPr lang="en-US" sz="1200" dirty="0" err="1">
                <a:latin typeface="Dosis"/>
                <a:ea typeface="Dosis"/>
                <a:cs typeface="Dosis"/>
                <a:sym typeface="Dosis"/>
              </a:rPr>
              <a:t>dari</a:t>
            </a:r>
            <a:r>
              <a:rPr lang="en-US" sz="1200" dirty="0">
                <a:latin typeface="Dosis"/>
                <a:ea typeface="Dosis"/>
                <a:cs typeface="Dosis"/>
                <a:sym typeface="Dosis"/>
              </a:rPr>
              <a:t> mentor.</a:t>
            </a:r>
            <a:endParaRPr sz="1200" i="0" u="none" strike="noStrike" cap="none" dirty="0">
              <a:solidFill>
                <a:srgbClr val="000000"/>
              </a:solidFill>
              <a:latin typeface="Dosis"/>
              <a:ea typeface="Dosis"/>
              <a:cs typeface="Dosis"/>
              <a:sym typeface="Dosis"/>
            </a:endParaRPr>
          </a:p>
        </p:txBody>
      </p:sp>
      <p:sp>
        <p:nvSpPr>
          <p:cNvPr id="2" name="Google Shape;91;g79b7674418_0_6">
            <a:extLst>
              <a:ext uri="{FF2B5EF4-FFF2-40B4-BE49-F238E27FC236}">
                <a16:creationId xmlns:a16="http://schemas.microsoft.com/office/drawing/2014/main" id="{FDBD0FB9-7F54-4999-F032-A641E8563A03}"/>
              </a:ext>
            </a:extLst>
          </p:cNvPr>
          <p:cNvSpPr txBox="1"/>
          <p:nvPr/>
        </p:nvSpPr>
        <p:spPr>
          <a:xfrm>
            <a:off x="2023000" y="76577"/>
            <a:ext cx="9940500" cy="122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Kelompok</a:t>
            </a:r>
            <a:r>
              <a:rPr lang="en-US" sz="1800" b="1" i="0" u="none" strike="noStrike" cap="none"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Dackers</a:t>
            </a:r>
            <a:r>
              <a:rPr lang="en-US" sz="1800" b="1"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Kelompok</a:t>
            </a:r>
            <a:r>
              <a:rPr lang="en-US" sz="1800" b="1" dirty="0">
                <a:solidFill>
                  <a:srgbClr val="0198A3"/>
                </a:solidFill>
                <a:latin typeface="Dosis"/>
                <a:ea typeface="Dosis"/>
                <a:cs typeface="Dosis"/>
                <a:sym typeface="Dosis"/>
              </a:rPr>
              <a:t> 3)</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Stage: 3</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Mentor: </a:t>
            </a:r>
            <a:r>
              <a:rPr lang="en-US" sz="1800" b="1" dirty="0">
                <a:solidFill>
                  <a:srgbClr val="0198A3"/>
                </a:solidFill>
                <a:latin typeface="Dosis"/>
                <a:ea typeface="Dosis"/>
                <a:cs typeface="Dosis"/>
                <a:sym typeface="Dosis"/>
              </a:rPr>
              <a:t>Dino </a:t>
            </a:r>
            <a:r>
              <a:rPr lang="en-US" sz="1800" b="1" dirty="0" err="1">
                <a:solidFill>
                  <a:srgbClr val="0198A3"/>
                </a:solidFill>
                <a:latin typeface="Dosis"/>
                <a:ea typeface="Dosis"/>
                <a:cs typeface="Dosis"/>
                <a:sym typeface="Dosis"/>
              </a:rPr>
              <a:t>Febriyanto</a:t>
            </a:r>
            <a:endParaRPr lang="en-US" sz="1800" b="1" i="0" u="none" strike="noStrike" cap="none" dirty="0">
              <a:solidFill>
                <a:srgbClr val="0198A3"/>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Pukul</a:t>
            </a:r>
            <a:r>
              <a:rPr lang="en-US" sz="1800" b="1" i="0" u="none" strike="noStrike" cap="none" dirty="0">
                <a:solidFill>
                  <a:srgbClr val="0198A3"/>
                </a:solidFill>
                <a:latin typeface="Dosis"/>
                <a:ea typeface="Dosis"/>
                <a:cs typeface="Dosis"/>
                <a:sym typeface="Dosis"/>
              </a:rPr>
              <a:t>/ </a:t>
            </a:r>
            <a:r>
              <a:rPr lang="en-US" sz="1800" b="1" i="0" u="none" strike="noStrike" cap="none" dirty="0" err="1">
                <a:solidFill>
                  <a:srgbClr val="0198A3"/>
                </a:solidFill>
                <a:latin typeface="Dosis"/>
                <a:ea typeface="Dosis"/>
                <a:cs typeface="Dosis"/>
                <a:sym typeface="Dosis"/>
              </a:rPr>
              <a:t>Tanggal</a:t>
            </a:r>
            <a:r>
              <a:rPr lang="en-US" sz="1800" b="1" i="0" u="none" strike="noStrike" cap="none" dirty="0">
                <a:solidFill>
                  <a:srgbClr val="0198A3"/>
                </a:solidFill>
                <a:latin typeface="Dosis"/>
                <a:ea typeface="Dosis"/>
                <a:cs typeface="Dosis"/>
                <a:sym typeface="Dosis"/>
              </a:rPr>
              <a:t>: </a:t>
            </a:r>
            <a:r>
              <a:rPr lang="en-US" sz="1800" b="1" dirty="0">
                <a:solidFill>
                  <a:srgbClr val="0198A3"/>
                </a:solidFill>
                <a:latin typeface="Dosis"/>
                <a:ea typeface="Dosis"/>
                <a:cs typeface="Dosis"/>
                <a:sym typeface="Dosis"/>
              </a:rPr>
              <a:t>20</a:t>
            </a:r>
            <a:r>
              <a:rPr lang="en-US" sz="1800" b="1" i="0" u="none" strike="noStrike" cap="none" dirty="0">
                <a:solidFill>
                  <a:srgbClr val="0198A3"/>
                </a:solidFill>
                <a:latin typeface="Dosis"/>
                <a:ea typeface="Dosis"/>
                <a:cs typeface="Dosis"/>
                <a:sym typeface="Dosis"/>
              </a:rPr>
              <a:t>.00</a:t>
            </a:r>
            <a:r>
              <a:rPr lang="en-US" sz="1800" b="1" dirty="0">
                <a:solidFill>
                  <a:srgbClr val="0198A3"/>
                </a:solidFill>
                <a:latin typeface="Dosis"/>
                <a:ea typeface="Dosis"/>
                <a:cs typeface="Dosis"/>
                <a:sym typeface="Dosis"/>
              </a:rPr>
              <a:t> / 17-02-2024</a:t>
            </a:r>
            <a:endParaRPr lang="en-US" sz="1800" b="1" i="0" u="none" strike="noStrike" cap="none" dirty="0">
              <a:solidFill>
                <a:srgbClr val="0198A3"/>
              </a:solidFill>
              <a:highlight>
                <a:srgbClr val="FFFF00"/>
              </a:highlight>
              <a:latin typeface="Dosis"/>
              <a:ea typeface="Dosis"/>
              <a:cs typeface="Dosis"/>
              <a:sym typeface="Dosi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a:extLst>
            <a:ext uri="{FF2B5EF4-FFF2-40B4-BE49-F238E27FC236}">
              <a16:creationId xmlns:a16="http://schemas.microsoft.com/office/drawing/2014/main" id="{DB94A58C-1F4B-BE91-38C9-54A15BBD0514}"/>
            </a:ext>
          </a:extLst>
        </p:cNvPr>
        <p:cNvGrpSpPr/>
        <p:nvPr/>
      </p:nvGrpSpPr>
      <p:grpSpPr>
        <a:xfrm>
          <a:off x="0" y="0"/>
          <a:ext cx="0" cy="0"/>
          <a:chOff x="0" y="0"/>
          <a:chExt cx="0" cy="0"/>
        </a:xfrm>
      </p:grpSpPr>
      <p:grpSp>
        <p:nvGrpSpPr>
          <p:cNvPr id="88" name="Google Shape;88;g79b7674418_0_6">
            <a:extLst>
              <a:ext uri="{FF2B5EF4-FFF2-40B4-BE49-F238E27FC236}">
                <a16:creationId xmlns:a16="http://schemas.microsoft.com/office/drawing/2014/main" id="{AB7F987C-89C2-B309-585B-1843DEDDD295}"/>
              </a:ext>
            </a:extLst>
          </p:cNvPr>
          <p:cNvGrpSpPr/>
          <p:nvPr/>
        </p:nvGrpSpPr>
        <p:grpSpPr>
          <a:xfrm>
            <a:off x="1234440" y="1803618"/>
            <a:ext cx="2827672" cy="3250763"/>
            <a:chOff x="726653" y="-517614"/>
            <a:chExt cx="2170621" cy="2495400"/>
          </a:xfrm>
        </p:grpSpPr>
        <p:sp>
          <p:nvSpPr>
            <p:cNvPr id="89" name="Google Shape;89;g79b7674418_0_6">
              <a:extLst>
                <a:ext uri="{FF2B5EF4-FFF2-40B4-BE49-F238E27FC236}">
                  <a16:creationId xmlns:a16="http://schemas.microsoft.com/office/drawing/2014/main" id="{0DC48CAE-1755-1996-FA91-1F79DEE9FA05}"/>
                </a:ext>
              </a:extLst>
            </p:cNvPr>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g79b7674418_0_6" descr="A close up of a logo&#10;&#10;Description automatically generated">
              <a:extLst>
                <a:ext uri="{FF2B5EF4-FFF2-40B4-BE49-F238E27FC236}">
                  <a16:creationId xmlns:a16="http://schemas.microsoft.com/office/drawing/2014/main" id="{24606EED-B20E-6D05-B124-588756CD63CD}"/>
                </a:ext>
              </a:extLst>
            </p:cNvPr>
            <p:cNvPicPr preferRelativeResize="0"/>
            <p:nvPr/>
          </p:nvPicPr>
          <p:blipFill rotWithShape="1">
            <a:blip r:embed="rId3">
              <a:alphaModFix/>
            </a:blip>
            <a:srcRect l="2416" t="34766" r="76119" b="32683"/>
            <a:stretch/>
          </p:blipFill>
          <p:spPr>
            <a:xfrm>
              <a:off x="726653" y="443679"/>
              <a:ext cx="2170621" cy="1369427"/>
            </a:xfrm>
            <a:prstGeom prst="rect">
              <a:avLst/>
            </a:prstGeom>
            <a:noFill/>
            <a:ln>
              <a:noFill/>
            </a:ln>
          </p:spPr>
        </p:pic>
      </p:grpSp>
      <p:sp>
        <p:nvSpPr>
          <p:cNvPr id="91" name="Google Shape;91;g79b7674418_0_6">
            <a:extLst>
              <a:ext uri="{FF2B5EF4-FFF2-40B4-BE49-F238E27FC236}">
                <a16:creationId xmlns:a16="http://schemas.microsoft.com/office/drawing/2014/main" id="{211EB41C-6A05-DA59-EE9F-F1842D59D1FF}"/>
              </a:ext>
            </a:extLst>
          </p:cNvPr>
          <p:cNvSpPr txBox="1"/>
          <p:nvPr/>
        </p:nvSpPr>
        <p:spPr>
          <a:xfrm>
            <a:off x="3559192" y="2718174"/>
            <a:ext cx="6215744" cy="122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9600" b="1" i="0" u="none" strike="noStrike" cap="none" dirty="0">
                <a:solidFill>
                  <a:srgbClr val="0198A3"/>
                </a:solidFill>
                <a:latin typeface="Dosis"/>
                <a:ea typeface="Dosis"/>
                <a:cs typeface="Dosis"/>
                <a:sym typeface="Dosis"/>
              </a:rPr>
              <a:t>STAGE 4</a:t>
            </a:r>
            <a:endParaRPr sz="9600" b="1" i="0" u="none" strike="noStrike" cap="none" dirty="0">
              <a:solidFill>
                <a:srgbClr val="0198A3"/>
              </a:solidFill>
              <a:highlight>
                <a:srgbClr val="FFFF00"/>
              </a:highlight>
              <a:latin typeface="Dosis"/>
              <a:ea typeface="Dosis"/>
              <a:cs typeface="Dosis"/>
              <a:sym typeface="Dosis"/>
            </a:endParaRPr>
          </a:p>
        </p:txBody>
      </p:sp>
    </p:spTree>
    <p:extLst>
      <p:ext uri="{BB962C8B-B14F-4D97-AF65-F5344CB8AC3E}">
        <p14:creationId xmlns:p14="http://schemas.microsoft.com/office/powerpoint/2010/main" val="71033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grpSp>
        <p:nvGrpSpPr>
          <p:cNvPr id="88" name="Google Shape;88;g79b7674418_0_6"/>
          <p:cNvGrpSpPr/>
          <p:nvPr/>
        </p:nvGrpSpPr>
        <p:grpSpPr>
          <a:xfrm>
            <a:off x="591850" y="-328527"/>
            <a:ext cx="1386593" cy="1594062"/>
            <a:chOff x="726653" y="-517614"/>
            <a:chExt cx="2170621" cy="2495400"/>
          </a:xfrm>
        </p:grpSpPr>
        <p:sp>
          <p:nvSpPr>
            <p:cNvPr id="89" name="Google Shape;89;g79b7674418_0_6"/>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g79b7674418_0_6" descr="A close up of a logo&#10;&#10;Description automatically generated"/>
            <p:cNvPicPr preferRelativeResize="0"/>
            <p:nvPr/>
          </p:nvPicPr>
          <p:blipFill rotWithShape="1">
            <a:blip r:embed="rId4">
              <a:alphaModFix/>
            </a:blip>
            <a:srcRect l="2416" t="34766" r="76119" b="32683"/>
            <a:stretch/>
          </p:blipFill>
          <p:spPr>
            <a:xfrm>
              <a:off x="726653" y="443679"/>
              <a:ext cx="2170621" cy="1369427"/>
            </a:xfrm>
            <a:prstGeom prst="rect">
              <a:avLst/>
            </a:prstGeom>
            <a:noFill/>
            <a:ln>
              <a:noFill/>
            </a:ln>
          </p:spPr>
        </p:pic>
      </p:grpSp>
      <p:sp>
        <p:nvSpPr>
          <p:cNvPr id="91" name="Google Shape;91;g79b7674418_0_6"/>
          <p:cNvSpPr txBox="1"/>
          <p:nvPr/>
        </p:nvSpPr>
        <p:spPr>
          <a:xfrm>
            <a:off x="2023000" y="76577"/>
            <a:ext cx="9940500" cy="122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Kelompok</a:t>
            </a:r>
            <a:r>
              <a:rPr lang="en-US" sz="1800" b="1" i="0" u="none" strike="noStrike" cap="none"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Dackers</a:t>
            </a:r>
            <a:r>
              <a:rPr lang="en-US" sz="1800" b="1"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Kelompok</a:t>
            </a:r>
            <a:r>
              <a:rPr lang="en-US" sz="1800" b="1" dirty="0">
                <a:solidFill>
                  <a:srgbClr val="0198A3"/>
                </a:solidFill>
                <a:latin typeface="Dosis"/>
                <a:ea typeface="Dosis"/>
                <a:cs typeface="Dosis"/>
                <a:sym typeface="Dosis"/>
              </a:rPr>
              <a:t> 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Stage: </a:t>
            </a:r>
            <a:r>
              <a:rPr lang="en-US" sz="1800" b="1" dirty="0">
                <a:solidFill>
                  <a:srgbClr val="0198A3"/>
                </a:solidFill>
                <a:latin typeface="Dosis"/>
                <a:ea typeface="Dosis"/>
                <a:cs typeface="Dosis"/>
                <a:sym typeface="Dosis"/>
              </a:rPr>
              <a:t>4</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Mentor: </a:t>
            </a:r>
            <a:r>
              <a:rPr lang="en-US" sz="1800" b="1" dirty="0">
                <a:solidFill>
                  <a:srgbClr val="0198A3"/>
                </a:solidFill>
                <a:latin typeface="Dosis"/>
                <a:ea typeface="Dosis"/>
                <a:cs typeface="Dosis"/>
                <a:sym typeface="Dosis"/>
              </a:rPr>
              <a:t>Dino </a:t>
            </a:r>
            <a:r>
              <a:rPr lang="en-US" sz="1800" b="1" dirty="0" err="1">
                <a:solidFill>
                  <a:srgbClr val="0198A3"/>
                </a:solidFill>
                <a:latin typeface="Dosis"/>
                <a:ea typeface="Dosis"/>
                <a:cs typeface="Dosis"/>
                <a:sym typeface="Dosis"/>
              </a:rPr>
              <a:t>Febriyanto</a:t>
            </a:r>
            <a:endParaRPr sz="1800" b="1" i="0" u="none" strike="noStrike" cap="none" dirty="0">
              <a:solidFill>
                <a:srgbClr val="0198A3"/>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Pukul</a:t>
            </a:r>
            <a:r>
              <a:rPr lang="en-US" sz="1800" b="1" i="0" u="none" strike="noStrike" cap="none" dirty="0">
                <a:solidFill>
                  <a:srgbClr val="0198A3"/>
                </a:solidFill>
                <a:latin typeface="Dosis"/>
                <a:ea typeface="Dosis"/>
                <a:cs typeface="Dosis"/>
                <a:sym typeface="Dosis"/>
              </a:rPr>
              <a:t>/ </a:t>
            </a:r>
            <a:r>
              <a:rPr lang="en-US" sz="1800" b="1" i="0" u="none" strike="noStrike" cap="none" dirty="0" err="1">
                <a:solidFill>
                  <a:srgbClr val="0198A3"/>
                </a:solidFill>
                <a:latin typeface="Dosis"/>
                <a:ea typeface="Dosis"/>
                <a:cs typeface="Dosis"/>
                <a:sym typeface="Dosis"/>
              </a:rPr>
              <a:t>Tanggal</a:t>
            </a:r>
            <a:r>
              <a:rPr lang="en-US" sz="1800" b="1" i="0" u="none" strike="noStrike" cap="none" dirty="0">
                <a:solidFill>
                  <a:srgbClr val="0198A3"/>
                </a:solidFill>
                <a:latin typeface="Dosis"/>
                <a:ea typeface="Dosis"/>
                <a:cs typeface="Dosis"/>
                <a:sym typeface="Dosis"/>
              </a:rPr>
              <a:t>: </a:t>
            </a:r>
            <a:r>
              <a:rPr lang="en-US" sz="1800" b="1" dirty="0">
                <a:solidFill>
                  <a:srgbClr val="0198A3"/>
                </a:solidFill>
                <a:latin typeface="Dosis"/>
                <a:ea typeface="Dosis"/>
                <a:cs typeface="Dosis"/>
                <a:sym typeface="Dosis"/>
              </a:rPr>
              <a:t>08</a:t>
            </a:r>
            <a:r>
              <a:rPr lang="en-US" sz="1800" b="1" i="0" u="none" strike="noStrike" cap="none" dirty="0">
                <a:solidFill>
                  <a:srgbClr val="0198A3"/>
                </a:solidFill>
                <a:latin typeface="Dosis"/>
                <a:ea typeface="Dosis"/>
                <a:cs typeface="Dosis"/>
                <a:sym typeface="Dosis"/>
              </a:rPr>
              <a:t>.00</a:t>
            </a:r>
            <a:r>
              <a:rPr lang="en-US" sz="1800" b="1" dirty="0">
                <a:solidFill>
                  <a:srgbClr val="0198A3"/>
                </a:solidFill>
                <a:latin typeface="Dosis"/>
                <a:ea typeface="Dosis"/>
                <a:cs typeface="Dosis"/>
                <a:sym typeface="Dosis"/>
              </a:rPr>
              <a:t> / 02-03-2024</a:t>
            </a:r>
            <a:endParaRPr sz="1800" b="1" i="0" u="none" strike="noStrike" cap="none" dirty="0">
              <a:solidFill>
                <a:srgbClr val="0198A3"/>
              </a:solidFill>
              <a:highlight>
                <a:srgbClr val="FFFF00"/>
              </a:highlight>
              <a:latin typeface="Dosis"/>
              <a:ea typeface="Dosis"/>
              <a:cs typeface="Dosis"/>
              <a:sym typeface="Dosis"/>
            </a:endParaRPr>
          </a:p>
        </p:txBody>
      </p:sp>
      <p:sp>
        <p:nvSpPr>
          <p:cNvPr id="92" name="Google Shape;92;g79b7674418_0_6"/>
          <p:cNvSpPr/>
          <p:nvPr/>
        </p:nvSpPr>
        <p:spPr>
          <a:xfrm>
            <a:off x="228600" y="1385274"/>
            <a:ext cx="11768400" cy="3186725"/>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g79b7674418_0_6"/>
          <p:cNvSpPr txBox="1"/>
          <p:nvPr/>
        </p:nvSpPr>
        <p:spPr>
          <a:xfrm>
            <a:off x="211700" y="1385274"/>
            <a:ext cx="11734800" cy="1073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Pembagian</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tugas</a:t>
            </a:r>
            <a:r>
              <a:rPr lang="en-US" sz="1200" b="1" i="0" u="none" strike="noStrike" cap="none" dirty="0">
                <a:solidFill>
                  <a:schemeClr val="dk1"/>
                </a:solidFill>
                <a:latin typeface="Dosis"/>
                <a:ea typeface="Dosis"/>
                <a:cs typeface="Dosis"/>
                <a:sym typeface="Dosis"/>
              </a:rPr>
              <a:t> di stage </a:t>
            </a:r>
            <a:r>
              <a:rPr lang="en-US" sz="1200" b="1" i="0" u="none" strike="noStrike" cap="none" dirty="0" err="1">
                <a:solidFill>
                  <a:schemeClr val="dk1"/>
                </a:solidFill>
                <a:latin typeface="Dosis"/>
                <a:ea typeface="Dosis"/>
                <a:cs typeface="Dosis"/>
                <a:sym typeface="Dosis"/>
              </a:rPr>
              <a:t>ini</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Dosis"/>
                <a:ea typeface="Dosis"/>
                <a:cs typeface="Dosis"/>
                <a:sym typeface="Dosis"/>
              </a:rPr>
              <a:t>Pada stage 4 </a:t>
            </a:r>
            <a:r>
              <a:rPr lang="en-US" sz="1200" dirty="0" err="1">
                <a:solidFill>
                  <a:schemeClr val="dk1"/>
                </a:solidFill>
                <a:latin typeface="Dosis"/>
                <a:ea typeface="Dosis"/>
                <a:cs typeface="Dosis"/>
                <a:sym typeface="Dosis"/>
              </a:rPr>
              <a:t>ini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hanya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dilakukan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sedikit</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revisi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dari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codingan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seperti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merapikan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beberapa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bagian</a:t>
            </a:r>
            <a:r>
              <a:rPr lang="en-US" sz="1200" dirty="0">
                <a:solidFill>
                  <a:schemeClr val="dk1"/>
                </a:solidFill>
                <a:latin typeface="Dosis"/>
                <a:ea typeface="Dosis"/>
                <a:cs typeface="Dosis"/>
                <a:sym typeface="Dosis"/>
              </a:rPr>
              <a:t> pre-processing dan modelling, </a:t>
            </a:r>
            <a:r>
              <a:rPr lang="en-US" sz="1200" dirty="0" err="1">
                <a:solidFill>
                  <a:schemeClr val="dk1"/>
                </a:solidFill>
                <a:latin typeface="Dosis"/>
                <a:ea typeface="Dosis"/>
                <a:cs typeface="Dosis"/>
                <a:sym typeface="Dosis"/>
              </a:rPr>
              <a:t>dimana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dilakukan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pembagian</a:t>
            </a:r>
            <a:r>
              <a:rPr lang="en-US" sz="1200" dirty="0">
                <a:solidFill>
                  <a:schemeClr val="dk1"/>
                </a:solidFill>
                <a:latin typeface="Dosis"/>
                <a:ea typeface="Dosis"/>
                <a:cs typeface="Dosis"/>
                <a:sym typeface="Dosis"/>
              </a:rPr>
              <a:t> running </a:t>
            </a:r>
            <a:r>
              <a:rPr lang="en-US" sz="1200" dirty="0" err="1">
                <a:solidFill>
                  <a:schemeClr val="dk1"/>
                </a:solidFill>
                <a:latin typeface="Dosis"/>
                <a:ea typeface="Dosis"/>
                <a:cs typeface="Dosis"/>
                <a:sym typeface="Dosis"/>
              </a:rPr>
              <a:t>codingan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variasi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metode</a:t>
            </a:r>
            <a:r>
              <a:rPr lang="en-US" sz="1200" dirty="0">
                <a:solidFill>
                  <a:schemeClr val="dk1"/>
                </a:solidFill>
                <a:latin typeface="Dosis"/>
                <a:ea typeface="Dosis"/>
                <a:cs typeface="Dosis"/>
                <a:sym typeface="Dosis"/>
              </a:rPr>
              <a:t> resampling dan hyperparameter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menghemat</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waktu</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Sehingga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selain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kontribusi</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sedikit</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revisi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codingan</a:t>
            </a:r>
            <a:r>
              <a:rPr lang="en-US" sz="1200" dirty="0">
                <a:solidFill>
                  <a:schemeClr val="dk1"/>
                </a:solidFill>
                <a:latin typeface="Dosis"/>
                <a:ea typeface="Dosis"/>
                <a:cs typeface="Dosis"/>
                <a:sym typeface="Dosis"/>
              </a:rPr>
              <a:t> dan </a:t>
            </a:r>
            <a:r>
              <a:rPr lang="en-US" sz="1200" dirty="0" err="1">
                <a:solidFill>
                  <a:schemeClr val="dk1"/>
                </a:solidFill>
                <a:latin typeface="Dosis"/>
                <a:ea typeface="Dosis"/>
                <a:cs typeface="Dosis"/>
                <a:sym typeface="Dosis"/>
              </a:rPr>
              <a:t>pembuatan</a:t>
            </a:r>
            <a:r>
              <a:rPr lang="en-US" sz="1200" dirty="0">
                <a:solidFill>
                  <a:schemeClr val="dk1"/>
                </a:solidFill>
                <a:latin typeface="Dosis"/>
                <a:ea typeface="Dosis"/>
                <a:cs typeface="Dosis"/>
                <a:sym typeface="Dosis"/>
              </a:rPr>
              <a:t> PPT stage 4, masing-masing </a:t>
            </a:r>
            <a:r>
              <a:rPr lang="en-US" sz="1200" dirty="0" err="1">
                <a:solidFill>
                  <a:schemeClr val="dk1"/>
                </a:solidFill>
                <a:latin typeface="Dosis"/>
                <a:ea typeface="Dosis"/>
                <a:cs typeface="Dosis"/>
                <a:sym typeface="Dosis"/>
              </a:rPr>
              <a:t>anggota</a:t>
            </a:r>
            <a:r>
              <a:rPr lang="en-US" sz="1200" dirty="0">
                <a:solidFill>
                  <a:schemeClr val="dk1"/>
                </a:solidFill>
                <a:latin typeface="Dosis"/>
                <a:ea typeface="Dosis"/>
                <a:cs typeface="Dosis"/>
                <a:sym typeface="Dosis"/>
              </a:rPr>
              <a:t> juga </a:t>
            </a:r>
            <a:r>
              <a:rPr lang="en-US" sz="1200" dirty="0" err="1">
                <a:solidFill>
                  <a:schemeClr val="dk1"/>
                </a:solidFill>
                <a:latin typeface="Dosis"/>
                <a:ea typeface="Dosis"/>
                <a:cs typeface="Dosis"/>
                <a:sym typeface="Dosis"/>
              </a:rPr>
              <a:t>melakukan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hal</a:t>
            </a:r>
            <a:r>
              <a:rPr lang="en-US" sz="1200" dirty="0">
                <a:solidFill>
                  <a:schemeClr val="dk1"/>
                </a:solidFill>
                <a:latin typeface="Dosis"/>
                <a:ea typeface="Dosis"/>
                <a:cs typeface="Dosis"/>
                <a:sym typeface="Dosis"/>
              </a:rPr>
              <a:t> di </a:t>
            </a:r>
            <a:r>
              <a:rPr lang="en-US" sz="1200" dirty="0" err="1">
                <a:solidFill>
                  <a:schemeClr val="dk1"/>
                </a:solidFill>
                <a:latin typeface="Dosis"/>
                <a:ea typeface="Dosis"/>
                <a:cs typeface="Dosis"/>
                <a:sym typeface="Dosis"/>
              </a:rPr>
              <a:t>bawah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ini</a:t>
            </a:r>
            <a:r>
              <a:rPr lang="en-US" sz="1200" dirty="0">
                <a:solidFill>
                  <a:schemeClr val="dk1"/>
                </a:solidFill>
                <a:latin typeface="Dosis"/>
                <a:ea typeface="Dosis"/>
                <a:cs typeface="Dosis"/>
                <a:sym typeface="Dosis"/>
              </a:rPr>
              <a:t>.</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Dosis"/>
                <a:ea typeface="Dosis"/>
                <a:cs typeface="Dosis"/>
                <a:sym typeface="Dosis"/>
              </a:rPr>
              <a:t>Cikal : </a:t>
            </a:r>
            <a:r>
              <a:rPr lang="en-US" sz="1200" b="0" i="0" u="none" strike="noStrike" cap="none" dirty="0" err="1">
                <a:solidFill>
                  <a:schemeClr val="dk1"/>
                </a:solidFill>
                <a:latin typeface="Dosis"/>
                <a:ea typeface="Dosis"/>
                <a:cs typeface="Dosis"/>
                <a:sym typeface="Dosis"/>
              </a:rPr>
              <a:t>melakukan</a:t>
            </a:r>
            <a:r>
              <a:rPr lang="en-US" sz="1200" b="0" i="0" u="none" strike="noStrike" cap="none" dirty="0">
                <a:solidFill>
                  <a:schemeClr val="dk1"/>
                </a:solidFill>
                <a:latin typeface="Dosis"/>
                <a:ea typeface="Dosis"/>
                <a:cs typeface="Dosis"/>
                <a:sym typeface="Dosis"/>
              </a:rPr>
              <a:t> </a:t>
            </a:r>
            <a:r>
              <a:rPr lang="en-US" sz="1200" b="0" i="0" u="none" strike="noStrike" cap="none" dirty="0" err="1">
                <a:solidFill>
                  <a:schemeClr val="dk1"/>
                </a:solidFill>
                <a:latin typeface="Dosis"/>
                <a:ea typeface="Dosis"/>
                <a:cs typeface="Dosis"/>
                <a:sym typeface="Dosis"/>
              </a:rPr>
              <a:t>tugas</a:t>
            </a:r>
            <a:r>
              <a:rPr lang="en-US" sz="1200" dirty="0" err="1">
                <a:solidFill>
                  <a:schemeClr val="dk1"/>
                </a:solidFill>
                <a:latin typeface="Dosis"/>
                <a:ea typeface="Dosis"/>
                <a:cs typeface="Dosis"/>
                <a:sym typeface="Dosis"/>
              </a:rPr>
              <a:t>-tugas</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sebagai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ketua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kelompok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err="1">
                <a:solidFill>
                  <a:schemeClr val="dk1"/>
                </a:solidFill>
                <a:latin typeface="Dosis"/>
                <a:ea typeface="Dosis"/>
                <a:cs typeface="Dosis"/>
                <a:sym typeface="Dosis"/>
              </a:rPr>
              <a:t>Ri</a:t>
            </a:r>
            <a:r>
              <a:rPr lang="en-US" sz="1200" dirty="0" err="1">
                <a:solidFill>
                  <a:schemeClr val="dk1"/>
                </a:solidFill>
                <a:latin typeface="Dosis"/>
                <a:ea typeface="Dosis"/>
                <a:cs typeface="Dosis"/>
                <a:sym typeface="Dosis"/>
              </a:rPr>
              <a:t>fan</a:t>
            </a:r>
            <a:r>
              <a:rPr lang="en-US" sz="1200" dirty="0">
                <a:solidFill>
                  <a:schemeClr val="dk1"/>
                </a:solidFill>
                <a:latin typeface="Dosis"/>
                <a:ea typeface="Dosis"/>
                <a:cs typeface="Dosis"/>
                <a:sym typeface="Dosis"/>
              </a:rPr>
              <a:t>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b="0" i="0" u="none" strike="noStrike" cap="none" dirty="0">
                <a:solidFill>
                  <a:schemeClr val="dk1"/>
                </a:solidFill>
                <a:latin typeface="Dosis"/>
                <a:ea typeface="Dosis"/>
                <a:cs typeface="Dosis"/>
                <a:sym typeface="Dosis"/>
              </a:rPr>
              <a:t>Ibrahim : </a:t>
            </a:r>
            <a:r>
              <a:rPr lang="en-US" sz="1200" b="0" i="0" u="none" strike="noStrike" cap="none" dirty="0" err="1">
                <a:solidFill>
                  <a:schemeClr val="dk1"/>
                </a:solidFill>
                <a:latin typeface="Dosis"/>
                <a:ea typeface="Dosis"/>
                <a:cs typeface="Dosis"/>
                <a:sym typeface="Dosis"/>
              </a:rPr>
              <a:t>memberikan</a:t>
            </a:r>
            <a:r>
              <a:rPr lang="en-US" sz="1200" b="0" i="0" u="none" strike="noStrike" cap="none" dirty="0">
                <a:solidFill>
                  <a:schemeClr val="dk1"/>
                </a:solidFill>
                <a:latin typeface="Dosis"/>
                <a:ea typeface="Dosis"/>
                <a:cs typeface="Dosis"/>
                <a:sym typeface="Dosis"/>
              </a:rPr>
              <a:t> ide dan </a:t>
            </a:r>
            <a:r>
              <a:rPr lang="en-US" sz="1200" b="0" i="0" u="none" strike="noStrike" cap="none" dirty="0" err="1">
                <a:solidFill>
                  <a:schemeClr val="dk1"/>
                </a:solidFill>
                <a:latin typeface="Dosis"/>
                <a:ea typeface="Dosis"/>
                <a:cs typeface="Dosis"/>
                <a:sym typeface="Dosis"/>
              </a:rPr>
              <a:t>masukan</a:t>
            </a:r>
            <a:r>
              <a:rPr lang="en-US" sz="1200" b="0" i="0" u="none" strike="noStrike" cap="none"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Maria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Revita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terbanyak</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err="1">
                <a:solidFill>
                  <a:schemeClr val="dk1"/>
                </a:solidFill>
                <a:latin typeface="Dosis"/>
                <a:ea typeface="Dosis"/>
                <a:cs typeface="Dosis"/>
                <a:sym typeface="Dosis"/>
              </a:rPr>
              <a:t>Nugraha</a:t>
            </a:r>
            <a:r>
              <a:rPr lang="en-US" sz="1200" dirty="0">
                <a:solidFill>
                  <a:schemeClr val="dk1"/>
                </a:solidFill>
                <a:latin typeface="Dosis"/>
                <a:ea typeface="Dosis"/>
                <a:cs typeface="Dosis"/>
                <a:sym typeface="Dosis"/>
              </a:rPr>
              <a:t>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Ali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p:txBody>
      </p:sp>
      <p:sp>
        <p:nvSpPr>
          <p:cNvPr id="94" name="Google Shape;94;g79b7674418_0_6"/>
          <p:cNvSpPr/>
          <p:nvPr/>
        </p:nvSpPr>
        <p:spPr>
          <a:xfrm>
            <a:off x="228600" y="5032253"/>
            <a:ext cx="11768400" cy="15402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g79b7674418_0_6"/>
          <p:cNvSpPr txBox="1"/>
          <p:nvPr/>
        </p:nvSpPr>
        <p:spPr>
          <a:xfrm>
            <a:off x="245400" y="5052578"/>
            <a:ext cx="11734800" cy="1461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Poin</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pembahasan</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Dosis"/>
                <a:ea typeface="Dosis"/>
                <a:cs typeface="Dosis"/>
                <a:sym typeface="Dosis"/>
              </a:rPr>
              <a:t>Dari </a:t>
            </a:r>
            <a:r>
              <a:rPr lang="en-US" sz="1200" dirty="0" err="1">
                <a:solidFill>
                  <a:schemeClr val="dk1"/>
                </a:solidFill>
                <a:latin typeface="Dosis"/>
                <a:ea typeface="Dosis"/>
                <a:cs typeface="Dosis"/>
                <a:sym typeface="Dosis"/>
              </a:rPr>
              <a:t>hasil</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sebelum</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kelompok</a:t>
            </a:r>
            <a:r>
              <a:rPr lang="en-US" sz="1200" dirty="0">
                <a:solidFill>
                  <a:schemeClr val="dk1"/>
                </a:solidFill>
                <a:latin typeface="Dosis"/>
                <a:ea typeface="Dosis"/>
                <a:cs typeface="Dosis"/>
                <a:sym typeface="Dosis"/>
              </a:rPr>
              <a:t> kami </a:t>
            </a:r>
            <a:r>
              <a:rPr lang="en-US" sz="1200" dirty="0" err="1">
                <a:solidFill>
                  <a:schemeClr val="dk1"/>
                </a:solidFill>
                <a:latin typeface="Dosis"/>
                <a:ea typeface="Dosis"/>
                <a:cs typeface="Dosis"/>
                <a:sym typeface="Dosis"/>
              </a:rPr>
              <a:t>sebelum</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melakukan</a:t>
            </a:r>
            <a:r>
              <a:rPr lang="en-US" sz="1200" dirty="0">
                <a:solidFill>
                  <a:schemeClr val="dk1"/>
                </a:solidFill>
                <a:latin typeface="Dosis"/>
                <a:ea typeface="Dosis"/>
                <a:cs typeface="Dosis"/>
                <a:sym typeface="Dosis"/>
              </a:rPr>
              <a:t> mentoring, </a:t>
            </a:r>
            <a:r>
              <a:rPr lang="en-US" sz="1200" dirty="0" err="1">
                <a:solidFill>
                  <a:schemeClr val="dk1"/>
                </a:solidFill>
                <a:latin typeface="Dosis"/>
                <a:ea typeface="Dosis"/>
                <a:cs typeface="Dosis"/>
                <a:sym typeface="Dosis"/>
              </a:rPr>
              <a:t>ada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beberapa</a:t>
            </a:r>
            <a:r>
              <a:rPr lang="en-US" sz="1200" dirty="0">
                <a:solidFill>
                  <a:schemeClr val="dk1"/>
                </a:solidFill>
                <a:latin typeface="Dosis"/>
                <a:ea typeface="Dosis"/>
                <a:cs typeface="Dosis"/>
                <a:sym typeface="Dosis"/>
              </a:rPr>
              <a:t> yang </a:t>
            </a:r>
            <a:r>
              <a:rPr lang="en-US" sz="1200" dirty="0" err="1">
                <a:solidFill>
                  <a:schemeClr val="dk1"/>
                </a:solidFill>
                <a:latin typeface="Dosis"/>
                <a:ea typeface="Dosis"/>
                <a:cs typeface="Dosis"/>
                <a:sym typeface="Dosis"/>
              </a:rPr>
              <a:t>dirasa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masih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kurang</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yakin</a:t>
            </a:r>
            <a:r>
              <a:rPr lang="en-US" sz="1200" dirty="0">
                <a:solidFill>
                  <a:schemeClr val="dk1"/>
                </a:solidFill>
                <a:latin typeface="Dosis"/>
                <a:ea typeface="Dosis"/>
                <a:cs typeface="Dosis"/>
                <a:sym typeface="Dosis"/>
              </a:rPr>
              <a:t> dan </a:t>
            </a:r>
            <a:r>
              <a:rPr lang="en-US" sz="1200" dirty="0" err="1">
                <a:solidFill>
                  <a:schemeClr val="dk1"/>
                </a:solidFill>
                <a:latin typeface="Dosis"/>
                <a:ea typeface="Dosis"/>
                <a:cs typeface="Dosis"/>
                <a:sym typeface="Dosis"/>
              </a:rPr>
              <a:t>rencananya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ingin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dibahas</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antara</a:t>
            </a:r>
            <a:r>
              <a:rPr lang="en-US" sz="1200" dirty="0">
                <a:solidFill>
                  <a:schemeClr val="dk1"/>
                </a:solidFill>
                <a:latin typeface="Dosis"/>
                <a:ea typeface="Dosis"/>
                <a:cs typeface="Dosis"/>
                <a:sym typeface="Dosis"/>
              </a:rPr>
              <a:t> lain :</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mj-lt"/>
              <a:buAutoNum type="arabicPeriod"/>
            </a:pPr>
            <a:r>
              <a:rPr lang="en-US" sz="1200" dirty="0" err="1">
                <a:solidFill>
                  <a:schemeClr val="dk1"/>
                </a:solidFill>
                <a:latin typeface="Dosis"/>
                <a:ea typeface="Dosis"/>
                <a:cs typeface="Dosis"/>
                <a:sym typeface="Dosis"/>
              </a:rPr>
              <a:t>Revisi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penentuan</a:t>
            </a:r>
            <a:r>
              <a:rPr lang="en-US" sz="1200" dirty="0">
                <a:solidFill>
                  <a:schemeClr val="dk1"/>
                </a:solidFill>
                <a:latin typeface="Dosis"/>
                <a:ea typeface="Dosis"/>
                <a:cs typeface="Dosis"/>
                <a:sym typeface="Dosis"/>
              </a:rPr>
              <a:t> encoding yang </a:t>
            </a:r>
            <a:r>
              <a:rPr lang="en-US" sz="1200" dirty="0" err="1">
                <a:solidFill>
                  <a:schemeClr val="dk1"/>
                </a:solidFill>
                <a:latin typeface="Dosis"/>
                <a:ea typeface="Dosis"/>
                <a:cs typeface="Dosis"/>
                <a:sym typeface="Dosis"/>
              </a:rPr>
              <a:t>tepat</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beberapa</a:t>
            </a:r>
            <a:r>
              <a:rPr lang="en-US" sz="1200" dirty="0">
                <a:solidFill>
                  <a:schemeClr val="dk1"/>
                </a:solidFill>
                <a:latin typeface="Dosis"/>
                <a:ea typeface="Dosis"/>
                <a:cs typeface="Dosis"/>
                <a:sym typeface="Dosis"/>
              </a:rPr>
              <a:t> feature </a:t>
            </a:r>
            <a:endParaRPr lang="en-US" sz="1200" b="0" i="0" u="none" strike="noStrike" cap="none" dirty="0">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mj-lt"/>
              <a:buAutoNum type="arabicPeriod"/>
            </a:pPr>
            <a:r>
              <a:rPr lang="en-US" sz="1200" dirty="0" err="1">
                <a:solidFill>
                  <a:schemeClr val="dk1"/>
                </a:solidFill>
                <a:latin typeface="Dosis"/>
                <a:ea typeface="Comic Sans MS"/>
                <a:cs typeface="Comic Sans MS"/>
                <a:sym typeface="Dosis"/>
              </a:rPr>
              <a:t>Memastikan</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beberapa</a:t>
            </a:r>
            <a:r>
              <a:rPr lang="en-US" sz="1200" dirty="0">
                <a:solidFill>
                  <a:schemeClr val="dk1"/>
                </a:solidFill>
                <a:latin typeface="Dosis"/>
                <a:ea typeface="Comic Sans MS"/>
                <a:cs typeface="Comic Sans MS"/>
                <a:sym typeface="Dosis"/>
              </a:rPr>
              <a:t> </a:t>
            </a:r>
            <a:r>
              <a:rPr lang="en-US" sz="1200" dirty="0" err="1">
                <a:solidFill>
                  <a:schemeClr val="dk1"/>
                </a:solidFill>
                <a:latin typeface="Dosis"/>
                <a:ea typeface="Comic Sans MS"/>
                <a:cs typeface="Comic Sans MS"/>
                <a:sym typeface="Dosis"/>
              </a:rPr>
              <a:t>hal</a:t>
            </a:r>
            <a:r>
              <a:rPr lang="en-US" sz="1200" dirty="0">
                <a:solidFill>
                  <a:schemeClr val="dk1"/>
                </a:solidFill>
                <a:latin typeface="Dosis"/>
                <a:ea typeface="Comic Sans MS"/>
                <a:cs typeface="Comic Sans MS"/>
                <a:sym typeface="Dosis"/>
              </a:rPr>
              <a:t> model evaluation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grpSp>
        <p:nvGrpSpPr>
          <p:cNvPr id="100" name="Google Shape;100;g2652c6d9154_0_1"/>
          <p:cNvGrpSpPr/>
          <p:nvPr/>
        </p:nvGrpSpPr>
        <p:grpSpPr>
          <a:xfrm>
            <a:off x="591850" y="-328527"/>
            <a:ext cx="1386593" cy="1594062"/>
            <a:chOff x="726653" y="-517614"/>
            <a:chExt cx="2170621" cy="2495400"/>
          </a:xfrm>
        </p:grpSpPr>
        <p:sp>
          <p:nvSpPr>
            <p:cNvPr id="101" name="Google Shape;101;g2652c6d9154_0_1"/>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2" name="Google Shape;102;g2652c6d9154_0_1" descr="A close up of a logo&#10;&#10;Description automatically generated"/>
            <p:cNvPicPr preferRelativeResize="0"/>
            <p:nvPr/>
          </p:nvPicPr>
          <p:blipFill rotWithShape="1">
            <a:blip r:embed="rId4">
              <a:alphaModFix/>
            </a:blip>
            <a:srcRect l="2416" t="34764" r="76117" b="32684"/>
            <a:stretch/>
          </p:blipFill>
          <p:spPr>
            <a:xfrm>
              <a:off x="726653" y="443679"/>
              <a:ext cx="2170621" cy="1369427"/>
            </a:xfrm>
            <a:prstGeom prst="rect">
              <a:avLst/>
            </a:prstGeom>
            <a:noFill/>
            <a:ln>
              <a:noFill/>
            </a:ln>
          </p:spPr>
        </p:pic>
      </p:grpSp>
      <p:sp>
        <p:nvSpPr>
          <p:cNvPr id="104" name="Google Shape;104;g2652c6d9154_0_1"/>
          <p:cNvSpPr/>
          <p:nvPr/>
        </p:nvSpPr>
        <p:spPr>
          <a:xfrm>
            <a:off x="228600" y="1568475"/>
            <a:ext cx="11768400" cy="15942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g2652c6d9154_0_1"/>
          <p:cNvSpPr txBox="1"/>
          <p:nvPr/>
        </p:nvSpPr>
        <p:spPr>
          <a:xfrm>
            <a:off x="245400" y="1568475"/>
            <a:ext cx="11734800" cy="15447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a:solidFill>
                  <a:schemeClr val="dk1"/>
                </a:solidFill>
                <a:latin typeface="Dosis"/>
                <a:ea typeface="Dosis"/>
                <a:cs typeface="Dosis"/>
                <a:sym typeface="Dosis"/>
              </a:rPr>
              <a:t>Hasil </a:t>
            </a:r>
            <a:r>
              <a:rPr lang="en-US" sz="1200" b="1" i="0" u="none" strike="noStrike" cap="none" dirty="0" err="1">
                <a:solidFill>
                  <a:schemeClr val="dk1"/>
                </a:solidFill>
                <a:latin typeface="Dosis"/>
                <a:ea typeface="Dosis"/>
                <a:cs typeface="Dosis"/>
                <a:sym typeface="Dosis"/>
              </a:rPr>
              <a:t>Diskusi</a:t>
            </a:r>
            <a:r>
              <a:rPr lang="en-US" sz="1200" b="1" i="0" u="none" strike="noStrike" cap="none" dirty="0">
                <a:solidFill>
                  <a:schemeClr val="dk1"/>
                </a:solidFill>
                <a:latin typeface="Dosis"/>
                <a:ea typeface="Dosis"/>
                <a:cs typeface="Dosis"/>
                <a:sym typeface="Dosis"/>
              </a:rPr>
              <a:t>: </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b="1" dirty="0">
              <a:solidFill>
                <a:schemeClr val="dk1"/>
              </a:solidFill>
              <a:latin typeface="Dosis"/>
              <a:ea typeface="Dosis"/>
              <a:cs typeface="Dosis"/>
              <a:sym typeface="Dosis"/>
            </a:endParaRP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err="1">
                <a:latin typeface="Dosis"/>
                <a:ea typeface="Dosis"/>
                <a:cs typeface="Dosis"/>
                <a:sym typeface="Dosis"/>
              </a:rPr>
              <a:t>Pengubahan</a:t>
            </a:r>
            <a:r>
              <a:rPr lang="en-US" sz="1200" dirty="0">
                <a:latin typeface="Dosis"/>
                <a:ea typeface="Dosis"/>
                <a:cs typeface="Dosis"/>
                <a:sym typeface="Dosis"/>
              </a:rPr>
              <a:t> </a:t>
            </a:r>
            <a:r>
              <a:rPr lang="en-US" sz="1200" dirty="0" err="1">
                <a:latin typeface="Dosis"/>
                <a:ea typeface="Dosis"/>
                <a:cs typeface="Dosis"/>
                <a:sym typeface="Dosis"/>
              </a:rPr>
              <a:t>dari</a:t>
            </a:r>
            <a:r>
              <a:rPr lang="en-US" sz="1200" dirty="0">
                <a:latin typeface="Dosis"/>
                <a:ea typeface="Dosis"/>
                <a:cs typeface="Dosis"/>
                <a:sym typeface="Dosis"/>
              </a:rPr>
              <a:t> one-hot encoding </a:t>
            </a:r>
            <a:r>
              <a:rPr lang="en-US" sz="1200" dirty="0" err="1">
                <a:latin typeface="Dosis"/>
                <a:ea typeface="Dosis"/>
                <a:cs typeface="Dosis"/>
                <a:sym typeface="Dosis"/>
              </a:rPr>
              <a:t>ke</a:t>
            </a:r>
            <a:r>
              <a:rPr lang="en-US" sz="1200" dirty="0">
                <a:latin typeface="Dosis"/>
                <a:ea typeface="Dosis"/>
                <a:cs typeface="Dosis"/>
                <a:sym typeface="Dosis"/>
              </a:rPr>
              <a:t> label encoding </a:t>
            </a:r>
            <a:r>
              <a:rPr lang="en-US" sz="1200" dirty="0" err="1">
                <a:latin typeface="Dosis"/>
                <a:ea typeface="Dosis"/>
                <a:cs typeface="Dosis"/>
                <a:sym typeface="Dosis"/>
              </a:rPr>
              <a:t>untuk</a:t>
            </a:r>
            <a:r>
              <a:rPr lang="en-US" sz="1200" dirty="0">
                <a:latin typeface="Dosis"/>
                <a:ea typeface="Dosis"/>
                <a:cs typeface="Dosis"/>
                <a:sym typeface="Dosis"/>
              </a:rPr>
              <a:t> </a:t>
            </a:r>
            <a:r>
              <a:rPr lang="en-US" sz="1200" dirty="0" err="1">
                <a:latin typeface="Dosis"/>
                <a:ea typeface="Dosis"/>
                <a:cs typeface="Dosis"/>
                <a:sym typeface="Dosis"/>
              </a:rPr>
              <a:t>beberapa</a:t>
            </a:r>
            <a:r>
              <a:rPr lang="en-US" sz="1200" dirty="0">
                <a:latin typeface="Dosis"/>
                <a:ea typeface="Dosis"/>
                <a:cs typeface="Dosis"/>
                <a:sym typeface="Dosis"/>
              </a:rPr>
              <a:t> feature</a:t>
            </a: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a:latin typeface="Dosis"/>
                <a:ea typeface="Dosis"/>
                <a:cs typeface="Dosis"/>
                <a:sym typeface="Dosis"/>
              </a:rPr>
              <a:t>Hyperparameter tuning </a:t>
            </a:r>
            <a:r>
              <a:rPr lang="en-US" sz="1200" dirty="0" err="1">
                <a:latin typeface="Dosis"/>
                <a:ea typeface="Dosis"/>
                <a:cs typeface="Dosis"/>
                <a:sym typeface="Dosis"/>
              </a:rPr>
              <a:t>tetap</a:t>
            </a:r>
            <a:r>
              <a:rPr lang="en-US" sz="1200" dirty="0">
                <a:latin typeface="Dosis"/>
                <a:ea typeface="Dosis"/>
                <a:cs typeface="Dosis"/>
                <a:sym typeface="Dosis"/>
              </a:rPr>
              <a:t> </a:t>
            </a:r>
            <a:r>
              <a:rPr lang="en-US" sz="1200" dirty="0" err="1">
                <a:latin typeface="Dosis"/>
                <a:ea typeface="Dosis"/>
                <a:cs typeface="Dosis"/>
                <a:sym typeface="Dosis"/>
              </a:rPr>
              <a:t>dilakukan</a:t>
            </a:r>
            <a:r>
              <a:rPr lang="en-US" sz="1200" dirty="0">
                <a:latin typeface="Dosis"/>
                <a:ea typeface="Dosis"/>
                <a:cs typeface="Dosis"/>
                <a:sym typeface="Dosis"/>
              </a:rPr>
              <a:t> </a:t>
            </a:r>
            <a:r>
              <a:rPr lang="en-US" sz="1200" dirty="0" err="1">
                <a:latin typeface="Dosis"/>
                <a:ea typeface="Dosis"/>
                <a:cs typeface="Dosis"/>
                <a:sym typeface="Dosis"/>
              </a:rPr>
              <a:t>walaupun</a:t>
            </a:r>
            <a:r>
              <a:rPr lang="en-US" sz="1200" dirty="0">
                <a:latin typeface="Dosis"/>
                <a:ea typeface="Dosis"/>
                <a:cs typeface="Dosis"/>
                <a:sym typeface="Dosis"/>
              </a:rPr>
              <a:t> </a:t>
            </a:r>
            <a:r>
              <a:rPr lang="en-US" sz="1200" dirty="0" err="1">
                <a:latin typeface="Dosis"/>
                <a:ea typeface="Dosis"/>
                <a:cs typeface="Dosis"/>
                <a:sym typeface="Dosis"/>
              </a:rPr>
              <a:t>ternyata</a:t>
            </a:r>
            <a:r>
              <a:rPr lang="en-US" sz="1200" dirty="0">
                <a:latin typeface="Dosis"/>
                <a:ea typeface="Dosis"/>
                <a:cs typeface="Dosis"/>
                <a:sym typeface="Dosis"/>
              </a:rPr>
              <a:t> </a:t>
            </a:r>
            <a:r>
              <a:rPr lang="en-US" sz="1200" dirty="0" err="1">
                <a:latin typeface="Dosis"/>
                <a:ea typeface="Dosis"/>
                <a:cs typeface="Dosis"/>
                <a:sym typeface="Dosis"/>
              </a:rPr>
              <a:t>tidak</a:t>
            </a:r>
            <a:r>
              <a:rPr lang="en-US" sz="1200" dirty="0">
                <a:latin typeface="Dosis"/>
                <a:ea typeface="Dosis"/>
                <a:cs typeface="Dosis"/>
                <a:sym typeface="Dosis"/>
              </a:rPr>
              <a:t> </a:t>
            </a:r>
            <a:r>
              <a:rPr lang="en-US" sz="1200" dirty="0" err="1">
                <a:latin typeface="Dosis"/>
                <a:ea typeface="Dosis"/>
                <a:cs typeface="Dosis"/>
                <a:sym typeface="Dosis"/>
              </a:rPr>
              <a:t>memiliki</a:t>
            </a:r>
            <a:r>
              <a:rPr lang="en-US" sz="1200" dirty="0">
                <a:latin typeface="Dosis"/>
                <a:ea typeface="Dosis"/>
                <a:cs typeface="Dosis"/>
                <a:sym typeface="Dosis"/>
              </a:rPr>
              <a:t> </a:t>
            </a:r>
            <a:r>
              <a:rPr lang="en-US" sz="1200" dirty="0" err="1">
                <a:latin typeface="Dosis"/>
                <a:ea typeface="Dosis"/>
                <a:cs typeface="Dosis"/>
                <a:sym typeface="Dosis"/>
              </a:rPr>
              <a:t>pengaruh</a:t>
            </a:r>
            <a:r>
              <a:rPr lang="en-US" sz="1200" dirty="0">
                <a:latin typeface="Dosis"/>
                <a:ea typeface="Dosis"/>
                <a:cs typeface="Dosis"/>
                <a:sym typeface="Dosis"/>
              </a:rPr>
              <a:t> </a:t>
            </a:r>
            <a:r>
              <a:rPr lang="en-US" sz="1200" dirty="0" err="1">
                <a:latin typeface="Dosis"/>
                <a:ea typeface="Dosis"/>
                <a:cs typeface="Dosis"/>
                <a:sym typeface="Dosis"/>
              </a:rPr>
              <a:t>signifikan</a:t>
            </a:r>
            <a:r>
              <a:rPr lang="en-US" sz="1200" dirty="0">
                <a:latin typeface="Dosis"/>
                <a:ea typeface="Dosis"/>
                <a:cs typeface="Dosis"/>
                <a:sym typeface="Dosis"/>
              </a:rPr>
              <a:t> </a:t>
            </a:r>
            <a:r>
              <a:rPr lang="en-US" sz="1200" dirty="0" err="1">
                <a:latin typeface="Dosis"/>
                <a:ea typeface="Dosis"/>
                <a:cs typeface="Dosis"/>
                <a:sym typeface="Dosis"/>
              </a:rPr>
              <a:t>terhadap</a:t>
            </a:r>
            <a:r>
              <a:rPr lang="en-US" sz="1200" dirty="0">
                <a:latin typeface="Dosis"/>
                <a:ea typeface="Dosis"/>
                <a:cs typeface="Dosis"/>
                <a:sym typeface="Dosis"/>
              </a:rPr>
              <a:t> </a:t>
            </a:r>
            <a:r>
              <a:rPr lang="en-US" sz="1200" dirty="0" err="1">
                <a:latin typeface="Dosis"/>
                <a:ea typeface="Dosis"/>
                <a:cs typeface="Dosis"/>
                <a:sym typeface="Dosis"/>
              </a:rPr>
              <a:t>evaluasi</a:t>
            </a:r>
            <a:endParaRPr lang="en-US" sz="1200" dirty="0">
              <a:latin typeface="Dosis"/>
              <a:ea typeface="Dosis"/>
              <a:cs typeface="Dosis"/>
              <a:sym typeface="Dosis"/>
            </a:endParaRPr>
          </a:p>
        </p:txBody>
      </p:sp>
      <p:sp>
        <p:nvSpPr>
          <p:cNvPr id="106" name="Google Shape;106;g2652c6d9154_0_1"/>
          <p:cNvSpPr/>
          <p:nvPr/>
        </p:nvSpPr>
        <p:spPr>
          <a:xfrm>
            <a:off x="194900" y="3465626"/>
            <a:ext cx="11768400" cy="8646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g2652c6d9154_0_1"/>
          <p:cNvSpPr txBox="1"/>
          <p:nvPr/>
        </p:nvSpPr>
        <p:spPr>
          <a:xfrm>
            <a:off x="211700" y="3514625"/>
            <a:ext cx="11734800" cy="864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Tindak</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Lanjut</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err="1">
                <a:latin typeface="Dosis"/>
                <a:ea typeface="Dosis"/>
                <a:cs typeface="Dosis"/>
                <a:sym typeface="Dosis"/>
              </a:rPr>
              <a:t>Melakukan</a:t>
            </a:r>
            <a:r>
              <a:rPr lang="en-US" sz="1200" dirty="0">
                <a:latin typeface="Dosis"/>
                <a:ea typeface="Dosis"/>
                <a:cs typeface="Dosis"/>
                <a:sym typeface="Dosis"/>
              </a:rPr>
              <a:t> </a:t>
            </a:r>
            <a:r>
              <a:rPr lang="en-US" sz="1200" dirty="0" err="1">
                <a:latin typeface="Dosis"/>
                <a:ea typeface="Dosis"/>
                <a:cs typeface="Dosis"/>
                <a:sym typeface="Dosis"/>
              </a:rPr>
              <a:t>revisi</a:t>
            </a:r>
            <a:r>
              <a:rPr lang="en-US" sz="1200" dirty="0">
                <a:latin typeface="Dosis"/>
                <a:ea typeface="Dosis"/>
                <a:cs typeface="Dosis"/>
                <a:sym typeface="Dosis"/>
              </a:rPr>
              <a:t> oleh </a:t>
            </a:r>
            <a:r>
              <a:rPr lang="en-US" sz="1200" dirty="0" err="1">
                <a:latin typeface="Dosis"/>
                <a:ea typeface="Dosis"/>
                <a:cs typeface="Dosis"/>
                <a:sym typeface="Dosis"/>
              </a:rPr>
              <a:t>anggota-anggota</a:t>
            </a:r>
            <a:r>
              <a:rPr lang="en-US" sz="1200" dirty="0">
                <a:latin typeface="Dosis"/>
                <a:ea typeface="Dosis"/>
                <a:cs typeface="Dosis"/>
                <a:sym typeface="Dosis"/>
              </a:rPr>
              <a:t> </a:t>
            </a:r>
            <a:r>
              <a:rPr lang="en-US" sz="1200" dirty="0" err="1">
                <a:latin typeface="Dosis"/>
                <a:ea typeface="Dosis"/>
                <a:cs typeface="Dosis"/>
                <a:sym typeface="Dosis"/>
              </a:rPr>
              <a:t>kelompok</a:t>
            </a:r>
            <a:r>
              <a:rPr lang="en-US" sz="1200" dirty="0">
                <a:latin typeface="Dosis"/>
                <a:ea typeface="Dosis"/>
                <a:cs typeface="Dosis"/>
                <a:sym typeface="Dosis"/>
              </a:rPr>
              <a:t> </a:t>
            </a:r>
            <a:r>
              <a:rPr lang="en-US" sz="1200" dirty="0" err="1">
                <a:latin typeface="Dosis"/>
                <a:ea typeface="Dosis"/>
                <a:cs typeface="Dosis"/>
                <a:sym typeface="Dosis"/>
              </a:rPr>
              <a:t>untuk</a:t>
            </a:r>
            <a:r>
              <a:rPr lang="en-US" sz="1200" dirty="0">
                <a:latin typeface="Dosis"/>
                <a:ea typeface="Dosis"/>
                <a:cs typeface="Dosis"/>
                <a:sym typeface="Dosis"/>
              </a:rPr>
              <a:t> </a:t>
            </a:r>
            <a:r>
              <a:rPr lang="en-US" sz="1200" dirty="0" err="1">
                <a:latin typeface="Dosis"/>
                <a:ea typeface="Dosis"/>
                <a:cs typeface="Dosis"/>
                <a:sym typeface="Dosis"/>
              </a:rPr>
              <a:t>setiap</a:t>
            </a:r>
            <a:r>
              <a:rPr lang="en-US" sz="1200" dirty="0">
                <a:latin typeface="Dosis"/>
                <a:ea typeface="Dosis"/>
                <a:cs typeface="Dosis"/>
                <a:sym typeface="Dosis"/>
              </a:rPr>
              <a:t> </a:t>
            </a:r>
            <a:r>
              <a:rPr lang="en-US" sz="1200" dirty="0" err="1">
                <a:latin typeface="Dosis"/>
                <a:ea typeface="Dosis"/>
                <a:cs typeface="Dosis"/>
                <a:sym typeface="Dosis"/>
              </a:rPr>
              <a:t>nomornya</a:t>
            </a:r>
            <a:r>
              <a:rPr lang="en-US" sz="1200" dirty="0">
                <a:latin typeface="Dosis"/>
                <a:ea typeface="Dosis"/>
                <a:cs typeface="Dosis"/>
                <a:sym typeface="Dosis"/>
              </a:rPr>
              <a:t> </a:t>
            </a:r>
            <a:r>
              <a:rPr lang="en-US" sz="1200" dirty="0" err="1">
                <a:latin typeface="Dosis"/>
                <a:ea typeface="Dosis"/>
                <a:cs typeface="Dosis"/>
                <a:sym typeface="Dosis"/>
              </a:rPr>
              <a:t>sesuai</a:t>
            </a:r>
            <a:r>
              <a:rPr lang="en-US" sz="1200" dirty="0">
                <a:latin typeface="Dosis"/>
                <a:ea typeface="Dosis"/>
                <a:cs typeface="Dosis"/>
                <a:sym typeface="Dosis"/>
              </a:rPr>
              <a:t> </a:t>
            </a:r>
            <a:r>
              <a:rPr lang="en-US" sz="1200" dirty="0" err="1">
                <a:latin typeface="Dosis"/>
                <a:ea typeface="Dosis"/>
                <a:cs typeface="Dosis"/>
                <a:sym typeface="Dosis"/>
              </a:rPr>
              <a:t>dengan</a:t>
            </a:r>
            <a:r>
              <a:rPr lang="en-US" sz="1200" dirty="0">
                <a:latin typeface="Dosis"/>
                <a:ea typeface="Dosis"/>
                <a:cs typeface="Dosis"/>
                <a:sym typeface="Dosis"/>
              </a:rPr>
              <a:t> </a:t>
            </a:r>
            <a:r>
              <a:rPr lang="en-US" sz="1200" dirty="0" err="1">
                <a:latin typeface="Dosis"/>
                <a:ea typeface="Dosis"/>
                <a:cs typeface="Dosis"/>
                <a:sym typeface="Dosis"/>
              </a:rPr>
              <a:t>arahan</a:t>
            </a:r>
            <a:r>
              <a:rPr lang="en-US" sz="1200" dirty="0">
                <a:latin typeface="Dosis"/>
                <a:ea typeface="Dosis"/>
                <a:cs typeface="Dosis"/>
                <a:sym typeface="Dosis"/>
              </a:rPr>
              <a:t> dan </a:t>
            </a:r>
            <a:r>
              <a:rPr lang="en-US" sz="1200" dirty="0" err="1">
                <a:latin typeface="Dosis"/>
                <a:ea typeface="Dosis"/>
                <a:cs typeface="Dosis"/>
                <a:sym typeface="Dosis"/>
              </a:rPr>
              <a:t>masukkan</a:t>
            </a:r>
            <a:r>
              <a:rPr lang="en-US" sz="1200" dirty="0">
                <a:latin typeface="Dosis"/>
                <a:ea typeface="Dosis"/>
                <a:cs typeface="Dosis"/>
                <a:sym typeface="Dosis"/>
              </a:rPr>
              <a:t> </a:t>
            </a:r>
            <a:r>
              <a:rPr lang="en-US" sz="1200" dirty="0" err="1">
                <a:latin typeface="Dosis"/>
                <a:ea typeface="Dosis"/>
                <a:cs typeface="Dosis"/>
                <a:sym typeface="Dosis"/>
              </a:rPr>
              <a:t>dari</a:t>
            </a:r>
            <a:r>
              <a:rPr lang="en-US" sz="1200" dirty="0">
                <a:latin typeface="Dosis"/>
                <a:ea typeface="Dosis"/>
                <a:cs typeface="Dosis"/>
                <a:sym typeface="Dosis"/>
              </a:rPr>
              <a:t> mentor.</a:t>
            </a:r>
            <a:endParaRPr sz="1200" i="0" u="none" strike="noStrike" cap="none" dirty="0">
              <a:solidFill>
                <a:srgbClr val="000000"/>
              </a:solidFill>
              <a:latin typeface="Dosis"/>
              <a:ea typeface="Dosis"/>
              <a:cs typeface="Dosis"/>
              <a:sym typeface="Dosis"/>
            </a:endParaRPr>
          </a:p>
        </p:txBody>
      </p:sp>
      <p:sp>
        <p:nvSpPr>
          <p:cNvPr id="2" name="Google Shape;91;g79b7674418_0_6">
            <a:extLst>
              <a:ext uri="{FF2B5EF4-FFF2-40B4-BE49-F238E27FC236}">
                <a16:creationId xmlns:a16="http://schemas.microsoft.com/office/drawing/2014/main" id="{FDBD0FB9-7F54-4999-F032-A641E8563A03}"/>
              </a:ext>
            </a:extLst>
          </p:cNvPr>
          <p:cNvSpPr txBox="1"/>
          <p:nvPr/>
        </p:nvSpPr>
        <p:spPr>
          <a:xfrm>
            <a:off x="2023000" y="76577"/>
            <a:ext cx="9940500" cy="122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Kelompok</a:t>
            </a:r>
            <a:r>
              <a:rPr lang="en-US" sz="1800" b="1" i="0" u="none" strike="noStrike" cap="none"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Dackers</a:t>
            </a:r>
            <a:r>
              <a:rPr lang="en-US" sz="1800" b="1"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Kelompok</a:t>
            </a:r>
            <a:r>
              <a:rPr lang="en-US" sz="1800" b="1" dirty="0">
                <a:solidFill>
                  <a:srgbClr val="0198A3"/>
                </a:solidFill>
                <a:latin typeface="Dosis"/>
                <a:ea typeface="Dosis"/>
                <a:cs typeface="Dosis"/>
                <a:sym typeface="Dosis"/>
              </a:rPr>
              <a:t> 3)</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Stage: </a:t>
            </a:r>
            <a:r>
              <a:rPr lang="en-US" sz="1800" b="1" dirty="0">
                <a:solidFill>
                  <a:srgbClr val="0198A3"/>
                </a:solidFill>
                <a:latin typeface="Dosis"/>
                <a:ea typeface="Dosis"/>
                <a:cs typeface="Dosis"/>
                <a:sym typeface="Dosis"/>
              </a:rPr>
              <a:t>4</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Mentor: </a:t>
            </a:r>
            <a:r>
              <a:rPr lang="en-US" sz="1800" b="1" dirty="0">
                <a:solidFill>
                  <a:srgbClr val="0198A3"/>
                </a:solidFill>
                <a:latin typeface="Dosis"/>
                <a:ea typeface="Dosis"/>
                <a:cs typeface="Dosis"/>
                <a:sym typeface="Dosis"/>
              </a:rPr>
              <a:t>Dino </a:t>
            </a:r>
            <a:r>
              <a:rPr lang="en-US" sz="1800" b="1" dirty="0" err="1">
                <a:solidFill>
                  <a:srgbClr val="0198A3"/>
                </a:solidFill>
                <a:latin typeface="Dosis"/>
                <a:ea typeface="Dosis"/>
                <a:cs typeface="Dosis"/>
                <a:sym typeface="Dosis"/>
              </a:rPr>
              <a:t>Febriyanto</a:t>
            </a:r>
            <a:endParaRPr lang="en-US" sz="1800" b="1" i="0" u="none" strike="noStrike" cap="none" dirty="0">
              <a:solidFill>
                <a:srgbClr val="0198A3"/>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Pukul</a:t>
            </a:r>
            <a:r>
              <a:rPr lang="en-US" sz="1800" b="1" i="0" u="none" strike="noStrike" cap="none" dirty="0">
                <a:solidFill>
                  <a:srgbClr val="0198A3"/>
                </a:solidFill>
                <a:latin typeface="Dosis"/>
                <a:ea typeface="Dosis"/>
                <a:cs typeface="Dosis"/>
                <a:sym typeface="Dosis"/>
              </a:rPr>
              <a:t>/ </a:t>
            </a:r>
            <a:r>
              <a:rPr lang="en-US" sz="1800" b="1" i="0" u="none" strike="noStrike" cap="none" dirty="0" err="1">
                <a:solidFill>
                  <a:srgbClr val="0198A3"/>
                </a:solidFill>
                <a:latin typeface="Dosis"/>
                <a:ea typeface="Dosis"/>
                <a:cs typeface="Dosis"/>
                <a:sym typeface="Dosis"/>
              </a:rPr>
              <a:t>Tanggal</a:t>
            </a:r>
            <a:r>
              <a:rPr lang="en-US" sz="1800" b="1" i="0" u="none" strike="noStrike" cap="none" dirty="0">
                <a:solidFill>
                  <a:srgbClr val="0198A3"/>
                </a:solidFill>
                <a:latin typeface="Dosis"/>
                <a:ea typeface="Dosis"/>
                <a:cs typeface="Dosis"/>
                <a:sym typeface="Dosis"/>
              </a:rPr>
              <a:t>: </a:t>
            </a:r>
            <a:r>
              <a:rPr lang="en-US" sz="1800" b="1" dirty="0">
                <a:solidFill>
                  <a:srgbClr val="0198A3"/>
                </a:solidFill>
                <a:latin typeface="Dosis"/>
                <a:ea typeface="Dosis"/>
                <a:cs typeface="Dosis"/>
                <a:sym typeface="Dosis"/>
              </a:rPr>
              <a:t>08</a:t>
            </a:r>
            <a:r>
              <a:rPr lang="en-US" sz="1800" b="1" i="0" u="none" strike="noStrike" cap="none" dirty="0">
                <a:solidFill>
                  <a:srgbClr val="0198A3"/>
                </a:solidFill>
                <a:latin typeface="Dosis"/>
                <a:ea typeface="Dosis"/>
                <a:cs typeface="Dosis"/>
                <a:sym typeface="Dosis"/>
              </a:rPr>
              <a:t>.00</a:t>
            </a:r>
            <a:r>
              <a:rPr lang="en-US" sz="1800" b="1" dirty="0">
                <a:solidFill>
                  <a:srgbClr val="0198A3"/>
                </a:solidFill>
                <a:latin typeface="Dosis"/>
                <a:ea typeface="Dosis"/>
                <a:cs typeface="Dosis"/>
                <a:sym typeface="Dosis"/>
              </a:rPr>
              <a:t> / 02-03-2024</a:t>
            </a:r>
            <a:endParaRPr lang="en-US" sz="1800" b="1" i="0" u="none" strike="noStrike" cap="none" dirty="0">
              <a:solidFill>
                <a:srgbClr val="0198A3"/>
              </a:solidFill>
              <a:highlight>
                <a:srgbClr val="FFFF00"/>
              </a:highlight>
              <a:latin typeface="Dosis"/>
              <a:ea typeface="Dosis"/>
              <a:cs typeface="Dosis"/>
              <a:sym typeface="Dosi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g79b7674418_0_6"/>
          <p:cNvGrpSpPr/>
          <p:nvPr/>
        </p:nvGrpSpPr>
        <p:grpSpPr>
          <a:xfrm>
            <a:off x="591850" y="-328527"/>
            <a:ext cx="1386593" cy="1594062"/>
            <a:chOff x="726653" y="-517614"/>
            <a:chExt cx="2170621" cy="2495400"/>
          </a:xfrm>
        </p:grpSpPr>
        <p:sp>
          <p:nvSpPr>
            <p:cNvPr id="89" name="Google Shape;89;g79b7674418_0_6"/>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g79b7674418_0_6" descr="A close up of a logo&#10;&#10;Description automatically generated"/>
            <p:cNvPicPr preferRelativeResize="0"/>
            <p:nvPr/>
          </p:nvPicPr>
          <p:blipFill rotWithShape="1">
            <a:blip r:embed="rId3">
              <a:alphaModFix/>
            </a:blip>
            <a:srcRect l="2416" t="34766" r="76119" b="32683"/>
            <a:stretch/>
          </p:blipFill>
          <p:spPr>
            <a:xfrm>
              <a:off x="726653" y="443679"/>
              <a:ext cx="2170621" cy="1369427"/>
            </a:xfrm>
            <a:prstGeom prst="rect">
              <a:avLst/>
            </a:prstGeom>
            <a:noFill/>
            <a:ln>
              <a:noFill/>
            </a:ln>
          </p:spPr>
        </p:pic>
      </p:grpSp>
      <p:sp>
        <p:nvSpPr>
          <p:cNvPr id="91" name="Google Shape;91;g79b7674418_0_6"/>
          <p:cNvSpPr txBox="1"/>
          <p:nvPr/>
        </p:nvSpPr>
        <p:spPr>
          <a:xfrm>
            <a:off x="2023000" y="76577"/>
            <a:ext cx="9940500" cy="122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198A3"/>
                </a:solidFill>
                <a:latin typeface="Dosis"/>
                <a:ea typeface="Dosis"/>
                <a:cs typeface="Dosis"/>
                <a:sym typeface="Dosis"/>
              </a:rPr>
              <a:t>Kelompok: </a:t>
            </a:r>
            <a:r>
              <a:rPr lang="en-US" sz="1800" b="1">
                <a:solidFill>
                  <a:srgbClr val="0198A3"/>
                </a:solidFill>
                <a:latin typeface="Dosis"/>
                <a:ea typeface="Dosis"/>
                <a:cs typeface="Dosis"/>
                <a:sym typeface="Dosis"/>
              </a:rPr>
              <a:t>Dackers (Kelompok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198A3"/>
                </a:solidFill>
                <a:latin typeface="Dosis"/>
                <a:ea typeface="Dosis"/>
                <a:cs typeface="Dosis"/>
                <a:sym typeface="Dosis"/>
              </a:rPr>
              <a:t>Stage: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198A3"/>
                </a:solidFill>
                <a:latin typeface="Dosis"/>
                <a:ea typeface="Dosis"/>
                <a:cs typeface="Dosis"/>
                <a:sym typeface="Dosis"/>
              </a:rPr>
              <a:t>Mentor: </a:t>
            </a:r>
            <a:r>
              <a:rPr lang="en-US" sz="1800" b="1">
                <a:solidFill>
                  <a:srgbClr val="0198A3"/>
                </a:solidFill>
                <a:latin typeface="Dosis"/>
                <a:ea typeface="Dosis"/>
                <a:cs typeface="Dosis"/>
                <a:sym typeface="Dosis"/>
              </a:rPr>
              <a:t>Dino Febriyanto</a:t>
            </a:r>
            <a:endParaRPr sz="1800" b="1" i="0" u="none" strike="noStrike" cap="none">
              <a:solidFill>
                <a:srgbClr val="0198A3"/>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198A3"/>
                </a:solidFill>
                <a:latin typeface="Dosis"/>
                <a:ea typeface="Dosis"/>
                <a:cs typeface="Dosis"/>
                <a:sym typeface="Dosis"/>
              </a:rPr>
              <a:t>Pukul/ Tanggal: 10.40</a:t>
            </a:r>
            <a:r>
              <a:rPr lang="en-US" sz="1800" b="1">
                <a:solidFill>
                  <a:srgbClr val="0198A3"/>
                </a:solidFill>
                <a:latin typeface="Dosis"/>
                <a:ea typeface="Dosis"/>
                <a:cs typeface="Dosis"/>
                <a:sym typeface="Dosis"/>
              </a:rPr>
              <a:t> / 07-01-2024</a:t>
            </a:r>
            <a:endParaRPr sz="1800" b="1" i="0" u="none" strike="noStrike" cap="none">
              <a:solidFill>
                <a:srgbClr val="0198A3"/>
              </a:solidFill>
              <a:highlight>
                <a:srgbClr val="FFFF00"/>
              </a:highlight>
              <a:latin typeface="Dosis"/>
              <a:ea typeface="Dosis"/>
              <a:cs typeface="Dosis"/>
              <a:sym typeface="Dosis"/>
            </a:endParaRPr>
          </a:p>
        </p:txBody>
      </p:sp>
      <p:sp>
        <p:nvSpPr>
          <p:cNvPr id="92" name="Google Shape;92;g79b7674418_0_6"/>
          <p:cNvSpPr/>
          <p:nvPr/>
        </p:nvSpPr>
        <p:spPr>
          <a:xfrm>
            <a:off x="228600" y="1385275"/>
            <a:ext cx="11768400" cy="28488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g79b7674418_0_6"/>
          <p:cNvSpPr txBox="1"/>
          <p:nvPr/>
        </p:nvSpPr>
        <p:spPr>
          <a:xfrm>
            <a:off x="211700" y="1385274"/>
            <a:ext cx="11734800" cy="1073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Dosis"/>
                <a:ea typeface="Dosis"/>
                <a:cs typeface="Dosis"/>
                <a:sym typeface="Dosis"/>
              </a:rPr>
              <a:t>Pembagian tugas di stage ini:</a:t>
            </a:r>
            <a:endParaRPr sz="1200" b="1" i="0" u="none" strike="noStrike" cap="none">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Pada stage 0 ini, karena antar poin sangat erat hubungannya dengan yang lain, yang membuat pembagian tugas secara spesifik sulit untuk dilakukan terpisah kareena harus berkesinambungan antara satu poin dengan yang lainnya, maka kami untuk stage 0 ini lebih ke melakukan diskusi bersama sebelum mentoring. Setiap anggota diminta untuk memberikan jawaban versi mereka masing-masing lalu dipilah untuk dibahas saat mentoring nantinya</a:t>
            </a: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Dosis"/>
                <a:ea typeface="Dosis"/>
                <a:cs typeface="Dosis"/>
                <a:sym typeface="Dosis"/>
              </a:rPr>
              <a:t>Cikal : melakukan tugas</a:t>
            </a:r>
            <a:r>
              <a:rPr lang="en-US" sz="1200">
                <a:solidFill>
                  <a:schemeClr val="dk1"/>
                </a:solidFill>
                <a:latin typeface="Dosis"/>
                <a:ea typeface="Dosis"/>
                <a:cs typeface="Dosis"/>
                <a:sym typeface="Dosis"/>
              </a:rPr>
              <a:t>-tugas sebagai ketua kelompok, memberikan ide dan masukan pada diskusi internal dan mentoring</a:t>
            </a:r>
            <a:endParaRPr sz="1200" b="0" i="0" u="none" strike="noStrike" cap="none">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Dosis"/>
                <a:ea typeface="Dosis"/>
                <a:cs typeface="Dosis"/>
                <a:sym typeface="Dosis"/>
              </a:rPr>
              <a:t>Ri</a:t>
            </a:r>
            <a:r>
              <a:rPr lang="en-US" sz="1200">
                <a:solidFill>
                  <a:schemeClr val="dk1"/>
                </a:solidFill>
                <a:latin typeface="Dosis"/>
                <a:ea typeface="Dosis"/>
                <a:cs typeface="Dosis"/>
                <a:sym typeface="Dosis"/>
              </a:rPr>
              <a:t>fan : memberikan ide dan masukan pada diskusi internal dan mentoring</a:t>
            </a:r>
            <a:endParaRPr sz="1200" b="0" i="0" u="none" strike="noStrike" cap="none">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b="0" i="0" u="none" strike="noStrike" cap="none">
                <a:solidFill>
                  <a:schemeClr val="dk1"/>
                </a:solidFill>
                <a:latin typeface="Dosis"/>
                <a:ea typeface="Dosis"/>
                <a:cs typeface="Dosis"/>
                <a:sym typeface="Dosis"/>
              </a:rPr>
              <a:t>Ibrahim : memberikan ide dan masukan pada </a:t>
            </a:r>
            <a:r>
              <a:rPr lang="en-US" sz="1200">
                <a:solidFill>
                  <a:schemeClr val="dk1"/>
                </a:solidFill>
                <a:latin typeface="Dosis"/>
                <a:ea typeface="Dosis"/>
                <a:cs typeface="Dosis"/>
                <a:sym typeface="Dosis"/>
              </a:rPr>
              <a:t>diskusi internal dan mentoring</a:t>
            </a:r>
            <a:endParaRPr sz="1200" b="0" i="0" u="none" strike="noStrike" cap="none">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Maria : memberikan ide dan masukan pada diskusi internal dan mentoring</a:t>
            </a: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Revita : memberikan ide dan masukkan terbanyak pada diskusi internal dan mentoring</a:t>
            </a: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Nugraha : memberikan ide dan masukan pada diskusi internal dan mentoring</a:t>
            </a: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Ali : memberikan ide dan masukan pada diskusi internal dan mentoring</a:t>
            </a:r>
            <a:endParaRPr sz="1200">
              <a:solidFill>
                <a:schemeClr val="dk1"/>
              </a:solidFill>
              <a:latin typeface="Dosis"/>
              <a:ea typeface="Dosis"/>
              <a:cs typeface="Dosis"/>
              <a:sym typeface="Dosis"/>
            </a:endParaRPr>
          </a:p>
        </p:txBody>
      </p:sp>
      <p:sp>
        <p:nvSpPr>
          <p:cNvPr id="94" name="Google Shape;94;g79b7674418_0_6"/>
          <p:cNvSpPr/>
          <p:nvPr/>
        </p:nvSpPr>
        <p:spPr>
          <a:xfrm>
            <a:off x="228600" y="4674225"/>
            <a:ext cx="11768400" cy="15402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g79b7674418_0_6"/>
          <p:cNvSpPr txBox="1"/>
          <p:nvPr/>
        </p:nvSpPr>
        <p:spPr>
          <a:xfrm>
            <a:off x="245400" y="4694550"/>
            <a:ext cx="11734800" cy="1461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Dosis"/>
                <a:ea typeface="Dosis"/>
                <a:cs typeface="Dosis"/>
                <a:sym typeface="Dosis"/>
              </a:rPr>
              <a:t>Poin pembahasan:</a:t>
            </a:r>
            <a:endParaRPr sz="1200" b="1" i="0" u="none" strike="noStrike" cap="none">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Dari hasil diskusi sebelum kelompok kami sebelum melakukan mentoring, ada beberapa yang dirasa masih kurang yakin dan rencananya ingin dibahas, antara lain :</a:t>
            </a: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Dosis"/>
              <a:buChar char="●"/>
            </a:pPr>
            <a:r>
              <a:rPr lang="en-US" sz="1200" b="0" i="0" u="none" strike="noStrike" cap="none">
                <a:solidFill>
                  <a:schemeClr val="dk1"/>
                </a:solidFill>
                <a:latin typeface="Dosis"/>
                <a:ea typeface="Dosis"/>
                <a:cs typeface="Dosis"/>
                <a:sym typeface="Dosis"/>
              </a:rPr>
              <a:t>Penentuan kejelasan objectives</a:t>
            </a:r>
            <a:endParaRPr sz="1200" b="0" i="0" u="none" strike="noStrike" cap="none">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Dosis"/>
              <a:buChar char="●"/>
            </a:pPr>
            <a:r>
              <a:rPr lang="en-US" sz="1200" b="0" i="0" u="none" strike="noStrike" cap="none">
                <a:solidFill>
                  <a:schemeClr val="dk1"/>
                </a:solidFill>
                <a:latin typeface="Dosis"/>
                <a:ea typeface="Dosis"/>
                <a:cs typeface="Dosis"/>
                <a:sym typeface="Dosis"/>
              </a:rPr>
              <a:t>Penentuan kejelesan business metrics</a:t>
            </a:r>
            <a:endParaRPr sz="1200" b="0" i="0" u="none" strike="noStrike" cap="none">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Dosis"/>
              <a:buChar char="●"/>
            </a:pPr>
            <a:r>
              <a:rPr lang="en-US" sz="1200" b="0" i="0" u="none" strike="noStrike" cap="none">
                <a:solidFill>
                  <a:schemeClr val="dk1"/>
                </a:solidFill>
                <a:latin typeface="Dosis"/>
                <a:ea typeface="Dosis"/>
                <a:cs typeface="Dosis"/>
                <a:sym typeface="Dosis"/>
              </a:rPr>
              <a:t>Revisi sedi</a:t>
            </a:r>
            <a:r>
              <a:rPr lang="en-US" sz="1200">
                <a:solidFill>
                  <a:schemeClr val="dk1"/>
                </a:solidFill>
                <a:latin typeface="Dosis"/>
                <a:ea typeface="Dosis"/>
                <a:cs typeface="Dosis"/>
                <a:sym typeface="Dosis"/>
              </a:rPr>
              <a:t>kit pada </a:t>
            </a:r>
            <a:r>
              <a:rPr lang="en-US" sz="1200" b="0" i="0" u="none" strike="noStrike" cap="none">
                <a:solidFill>
                  <a:schemeClr val="dk1"/>
                </a:solidFill>
                <a:latin typeface="Dosis"/>
                <a:ea typeface="Dosis"/>
                <a:cs typeface="Dosis"/>
                <a:sym typeface="Dosis"/>
              </a:rPr>
              <a:t>beb</a:t>
            </a:r>
            <a:r>
              <a:rPr lang="en-US" sz="1200">
                <a:solidFill>
                  <a:schemeClr val="dk1"/>
                </a:solidFill>
                <a:latin typeface="Dosis"/>
                <a:ea typeface="Dosis"/>
                <a:cs typeface="Dosis"/>
                <a:sym typeface="Dosis"/>
              </a:rPr>
              <a:t>erapa bagian problem statement, goal, peran yang dirasa kurang</a:t>
            </a:r>
            <a:endParaRPr sz="1200" b="0" i="0" u="none" strike="noStrike" cap="none">
              <a:solidFill>
                <a:schemeClr val="dk1"/>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endParaRPr sz="1500" b="1" i="0" u="none" strike="noStrike" cap="none">
              <a:solidFill>
                <a:srgbClr val="00000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g79b7674418_0_6"/>
          <p:cNvGrpSpPr/>
          <p:nvPr/>
        </p:nvGrpSpPr>
        <p:grpSpPr>
          <a:xfrm>
            <a:off x="591850" y="-328527"/>
            <a:ext cx="1386593" cy="1594062"/>
            <a:chOff x="726653" y="-517614"/>
            <a:chExt cx="2170621" cy="2495400"/>
          </a:xfrm>
        </p:grpSpPr>
        <p:sp>
          <p:nvSpPr>
            <p:cNvPr id="89" name="Google Shape;89;g79b7674418_0_6"/>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g79b7674418_0_6" descr="A close up of a logo&#10;&#10;Description automatically generated"/>
            <p:cNvPicPr preferRelativeResize="0"/>
            <p:nvPr/>
          </p:nvPicPr>
          <p:blipFill rotWithShape="1">
            <a:blip r:embed="rId3">
              <a:alphaModFix/>
            </a:blip>
            <a:srcRect l="2416" t="34766" r="76119" b="32683"/>
            <a:stretch/>
          </p:blipFill>
          <p:spPr>
            <a:xfrm>
              <a:off x="726653" y="443679"/>
              <a:ext cx="2170621" cy="1369427"/>
            </a:xfrm>
            <a:prstGeom prst="rect">
              <a:avLst/>
            </a:prstGeom>
            <a:noFill/>
            <a:ln>
              <a:noFill/>
            </a:ln>
          </p:spPr>
        </p:pic>
      </p:grpSp>
      <p:sp>
        <p:nvSpPr>
          <p:cNvPr id="91" name="Google Shape;91;g79b7674418_0_6"/>
          <p:cNvSpPr txBox="1"/>
          <p:nvPr/>
        </p:nvSpPr>
        <p:spPr>
          <a:xfrm>
            <a:off x="2023000" y="76577"/>
            <a:ext cx="9940500" cy="122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198A3"/>
                </a:solidFill>
                <a:latin typeface="Dosis"/>
                <a:ea typeface="Dosis"/>
                <a:cs typeface="Dosis"/>
                <a:sym typeface="Dosis"/>
              </a:rPr>
              <a:t>Kelompok: </a:t>
            </a:r>
            <a:r>
              <a:rPr lang="en-US" sz="1800" b="1">
                <a:solidFill>
                  <a:srgbClr val="0198A3"/>
                </a:solidFill>
                <a:latin typeface="Dosis"/>
                <a:ea typeface="Dosis"/>
                <a:cs typeface="Dosis"/>
                <a:sym typeface="Dosis"/>
              </a:rPr>
              <a:t>Dackers (Kelompok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198A3"/>
                </a:solidFill>
                <a:latin typeface="Dosis"/>
                <a:ea typeface="Dosis"/>
                <a:cs typeface="Dosis"/>
                <a:sym typeface="Dosis"/>
              </a:rPr>
              <a:t>Stage: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198A3"/>
                </a:solidFill>
                <a:latin typeface="Dosis"/>
                <a:ea typeface="Dosis"/>
                <a:cs typeface="Dosis"/>
                <a:sym typeface="Dosis"/>
              </a:rPr>
              <a:t>Mentor: </a:t>
            </a:r>
            <a:r>
              <a:rPr lang="en-US" sz="1800" b="1">
                <a:solidFill>
                  <a:srgbClr val="0198A3"/>
                </a:solidFill>
                <a:latin typeface="Dosis"/>
                <a:ea typeface="Dosis"/>
                <a:cs typeface="Dosis"/>
                <a:sym typeface="Dosis"/>
              </a:rPr>
              <a:t>Dino Febriyanto</a:t>
            </a:r>
            <a:endParaRPr sz="1800" b="1" i="0" u="none" strike="noStrike" cap="none">
              <a:solidFill>
                <a:srgbClr val="0198A3"/>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198A3"/>
                </a:solidFill>
                <a:latin typeface="Dosis"/>
                <a:ea typeface="Dosis"/>
                <a:cs typeface="Dosis"/>
                <a:sym typeface="Dosis"/>
              </a:rPr>
              <a:t>Pukul/ Tanggal: 10.40</a:t>
            </a:r>
            <a:r>
              <a:rPr lang="en-US" sz="1800" b="1">
                <a:solidFill>
                  <a:srgbClr val="0198A3"/>
                </a:solidFill>
                <a:latin typeface="Dosis"/>
                <a:ea typeface="Dosis"/>
                <a:cs typeface="Dosis"/>
                <a:sym typeface="Dosis"/>
              </a:rPr>
              <a:t> / 07-01-2024</a:t>
            </a:r>
            <a:endParaRPr sz="1800" b="1" i="0" u="none" strike="noStrike" cap="none">
              <a:solidFill>
                <a:srgbClr val="0198A3"/>
              </a:solidFill>
              <a:highlight>
                <a:srgbClr val="FFFF00"/>
              </a:highlight>
              <a:latin typeface="Dosis"/>
              <a:ea typeface="Dosis"/>
              <a:cs typeface="Dosis"/>
              <a:sym typeface="Dosis"/>
            </a:endParaRPr>
          </a:p>
        </p:txBody>
      </p:sp>
      <p:sp>
        <p:nvSpPr>
          <p:cNvPr id="92" name="Google Shape;92;g79b7674418_0_6"/>
          <p:cNvSpPr/>
          <p:nvPr/>
        </p:nvSpPr>
        <p:spPr>
          <a:xfrm>
            <a:off x="228600" y="1385275"/>
            <a:ext cx="11768400" cy="28488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g79b7674418_0_6"/>
          <p:cNvSpPr txBox="1"/>
          <p:nvPr/>
        </p:nvSpPr>
        <p:spPr>
          <a:xfrm>
            <a:off x="211700" y="1385274"/>
            <a:ext cx="11734800" cy="1073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Dosis"/>
                <a:ea typeface="Dosis"/>
                <a:cs typeface="Dosis"/>
                <a:sym typeface="Dosis"/>
              </a:rPr>
              <a:t>Pembagian tugas di stage ini:</a:t>
            </a:r>
            <a:endParaRPr sz="1200" b="1" i="0" u="none" strike="noStrike" cap="none">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Pada stage 0 ini, karena antar poin sangat erat hubungannya dengan yang lain, yang membuat pembagian tugas secara spesifik sulit untuk dilakukan terpisah kareena harus berkesinambungan antara satu poin dengan yang lainnya, maka kami untuk stage 0 ini lebih ke melakukan diskusi bersama sebelum mentoring. Setiap anggota diminta untuk memberikan jawaban versi mereka masing-masing lalu dipilah untuk dibahas saat mentoring nantinya</a:t>
            </a: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Dosis"/>
                <a:ea typeface="Dosis"/>
                <a:cs typeface="Dosis"/>
                <a:sym typeface="Dosis"/>
              </a:rPr>
              <a:t>Cikal : melakukan tugas</a:t>
            </a:r>
            <a:r>
              <a:rPr lang="en-US" sz="1200">
                <a:solidFill>
                  <a:schemeClr val="dk1"/>
                </a:solidFill>
                <a:latin typeface="Dosis"/>
                <a:ea typeface="Dosis"/>
                <a:cs typeface="Dosis"/>
                <a:sym typeface="Dosis"/>
              </a:rPr>
              <a:t>-tugas sebagai ketua kelompok, memberikan ide dan masukan pada diskusi internal dan mentoring</a:t>
            </a:r>
            <a:endParaRPr sz="1200" b="0" i="0" u="none" strike="noStrike" cap="none">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a:solidFill>
                  <a:schemeClr val="dk1"/>
                </a:solidFill>
                <a:latin typeface="Dosis"/>
                <a:ea typeface="Dosis"/>
                <a:cs typeface="Dosis"/>
                <a:sym typeface="Dosis"/>
              </a:rPr>
              <a:t>Ri</a:t>
            </a:r>
            <a:r>
              <a:rPr lang="en-US" sz="1200">
                <a:solidFill>
                  <a:schemeClr val="dk1"/>
                </a:solidFill>
                <a:latin typeface="Dosis"/>
                <a:ea typeface="Dosis"/>
                <a:cs typeface="Dosis"/>
                <a:sym typeface="Dosis"/>
              </a:rPr>
              <a:t>fan : memberikan ide dan masukan pada diskusi internal dan mentoring</a:t>
            </a:r>
            <a:endParaRPr sz="1200" b="0" i="0" u="none" strike="noStrike" cap="none">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b="0" i="0" u="none" strike="noStrike" cap="none">
                <a:solidFill>
                  <a:schemeClr val="dk1"/>
                </a:solidFill>
                <a:latin typeface="Dosis"/>
                <a:ea typeface="Dosis"/>
                <a:cs typeface="Dosis"/>
                <a:sym typeface="Dosis"/>
              </a:rPr>
              <a:t>Ibrahim : memberikan ide dan masukan pada </a:t>
            </a:r>
            <a:r>
              <a:rPr lang="en-US" sz="1200">
                <a:solidFill>
                  <a:schemeClr val="dk1"/>
                </a:solidFill>
                <a:latin typeface="Dosis"/>
                <a:ea typeface="Dosis"/>
                <a:cs typeface="Dosis"/>
                <a:sym typeface="Dosis"/>
              </a:rPr>
              <a:t>diskusi internal dan mentoring</a:t>
            </a:r>
            <a:endParaRPr sz="1200" b="0" i="0" u="none" strike="noStrike" cap="none">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Maria : memberikan ide dan masukan pada diskusi internal dan mentoring</a:t>
            </a: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Revita : memberikan ide dan masukkan terbanyak pada diskusi internal dan mentoring</a:t>
            </a: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Nugraha : memberikan ide dan masukan pada diskusi internal dan mentoring</a:t>
            </a: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Ali : memberikan ide dan masukan pada diskusi internal dan mentoring</a:t>
            </a:r>
            <a:endParaRPr sz="1200">
              <a:solidFill>
                <a:schemeClr val="dk1"/>
              </a:solidFill>
              <a:latin typeface="Dosis"/>
              <a:ea typeface="Dosis"/>
              <a:cs typeface="Dosis"/>
              <a:sym typeface="Dosis"/>
            </a:endParaRPr>
          </a:p>
        </p:txBody>
      </p:sp>
      <p:sp>
        <p:nvSpPr>
          <p:cNvPr id="94" name="Google Shape;94;g79b7674418_0_6"/>
          <p:cNvSpPr/>
          <p:nvPr/>
        </p:nvSpPr>
        <p:spPr>
          <a:xfrm>
            <a:off x="228600" y="4674225"/>
            <a:ext cx="11768400" cy="15402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g79b7674418_0_6"/>
          <p:cNvSpPr txBox="1"/>
          <p:nvPr/>
        </p:nvSpPr>
        <p:spPr>
          <a:xfrm>
            <a:off x="245400" y="4694550"/>
            <a:ext cx="11734800" cy="1461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a:solidFill>
                  <a:schemeClr val="dk1"/>
                </a:solidFill>
                <a:latin typeface="Dosis"/>
                <a:ea typeface="Dosis"/>
                <a:cs typeface="Dosis"/>
                <a:sym typeface="Dosis"/>
              </a:rPr>
              <a:t>Poin pembahasan:</a:t>
            </a:r>
            <a:endParaRPr sz="1200" b="1" i="0" u="none" strike="noStrike" cap="none">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Dari hasil diskusi sebelum kelompok kami sebelum melakukan mentoring, ada beberapa yang dirasa masih kurang yakin dan rencananya ingin dibahas, antara lain :</a:t>
            </a:r>
            <a:endParaRPr sz="120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Dosis"/>
              <a:buChar char="●"/>
            </a:pPr>
            <a:r>
              <a:rPr lang="en-US" sz="1200" b="0" i="0" u="none" strike="noStrike" cap="none">
                <a:solidFill>
                  <a:schemeClr val="dk1"/>
                </a:solidFill>
                <a:latin typeface="Dosis"/>
                <a:ea typeface="Dosis"/>
                <a:cs typeface="Dosis"/>
                <a:sym typeface="Dosis"/>
              </a:rPr>
              <a:t>Penentuan kejelasan objectives</a:t>
            </a:r>
            <a:endParaRPr sz="1200" b="0" i="0" u="none" strike="noStrike" cap="none">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Dosis"/>
              <a:buChar char="●"/>
            </a:pPr>
            <a:r>
              <a:rPr lang="en-US" sz="1200" b="0" i="0" u="none" strike="noStrike" cap="none">
                <a:solidFill>
                  <a:schemeClr val="dk1"/>
                </a:solidFill>
                <a:latin typeface="Dosis"/>
                <a:ea typeface="Dosis"/>
                <a:cs typeface="Dosis"/>
                <a:sym typeface="Dosis"/>
              </a:rPr>
              <a:t>Penentuan kejelesan business metrics</a:t>
            </a:r>
            <a:endParaRPr sz="1200" b="0" i="0" u="none" strike="noStrike" cap="none">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Dosis"/>
              <a:buChar char="●"/>
            </a:pPr>
            <a:r>
              <a:rPr lang="en-US" sz="1200" b="0" i="0" u="none" strike="noStrike" cap="none">
                <a:solidFill>
                  <a:schemeClr val="dk1"/>
                </a:solidFill>
                <a:latin typeface="Dosis"/>
                <a:ea typeface="Dosis"/>
                <a:cs typeface="Dosis"/>
                <a:sym typeface="Dosis"/>
              </a:rPr>
              <a:t>Revisi sedi</a:t>
            </a:r>
            <a:r>
              <a:rPr lang="en-US" sz="1200">
                <a:solidFill>
                  <a:schemeClr val="dk1"/>
                </a:solidFill>
                <a:latin typeface="Dosis"/>
                <a:ea typeface="Dosis"/>
                <a:cs typeface="Dosis"/>
                <a:sym typeface="Dosis"/>
              </a:rPr>
              <a:t>kit pada </a:t>
            </a:r>
            <a:r>
              <a:rPr lang="en-US" sz="1200" b="0" i="0" u="none" strike="noStrike" cap="none">
                <a:solidFill>
                  <a:schemeClr val="dk1"/>
                </a:solidFill>
                <a:latin typeface="Dosis"/>
                <a:ea typeface="Dosis"/>
                <a:cs typeface="Dosis"/>
                <a:sym typeface="Dosis"/>
              </a:rPr>
              <a:t>beb</a:t>
            </a:r>
            <a:r>
              <a:rPr lang="en-US" sz="1200">
                <a:solidFill>
                  <a:schemeClr val="dk1"/>
                </a:solidFill>
                <a:latin typeface="Dosis"/>
                <a:ea typeface="Dosis"/>
                <a:cs typeface="Dosis"/>
                <a:sym typeface="Dosis"/>
              </a:rPr>
              <a:t>erapa bagian problem statement, goal, peran yang dirasa kurang</a:t>
            </a:r>
            <a:endParaRPr sz="1200" b="0" i="0" u="none" strike="noStrike" cap="none">
              <a:solidFill>
                <a:schemeClr val="dk1"/>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endParaRPr sz="1500" b="1" i="0" u="none" strike="noStrike" cap="none">
              <a:solidFill>
                <a:srgbClr val="00000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a:extLst>
            <a:ext uri="{FF2B5EF4-FFF2-40B4-BE49-F238E27FC236}">
              <a16:creationId xmlns:a16="http://schemas.microsoft.com/office/drawing/2014/main" id="{4F51058A-83CE-BE65-019F-D7B4CC488F46}"/>
            </a:ext>
          </a:extLst>
        </p:cNvPr>
        <p:cNvGrpSpPr/>
        <p:nvPr/>
      </p:nvGrpSpPr>
      <p:grpSpPr>
        <a:xfrm>
          <a:off x="0" y="0"/>
          <a:ext cx="0" cy="0"/>
          <a:chOff x="0" y="0"/>
          <a:chExt cx="0" cy="0"/>
        </a:xfrm>
      </p:grpSpPr>
      <p:grpSp>
        <p:nvGrpSpPr>
          <p:cNvPr id="88" name="Google Shape;88;g79b7674418_0_6">
            <a:extLst>
              <a:ext uri="{FF2B5EF4-FFF2-40B4-BE49-F238E27FC236}">
                <a16:creationId xmlns:a16="http://schemas.microsoft.com/office/drawing/2014/main" id="{76D91F36-3FEC-A0D4-36F0-2227D991DB29}"/>
              </a:ext>
            </a:extLst>
          </p:cNvPr>
          <p:cNvGrpSpPr/>
          <p:nvPr/>
        </p:nvGrpSpPr>
        <p:grpSpPr>
          <a:xfrm>
            <a:off x="1234440" y="1803618"/>
            <a:ext cx="2827672" cy="3250763"/>
            <a:chOff x="726653" y="-517614"/>
            <a:chExt cx="2170621" cy="2495400"/>
          </a:xfrm>
        </p:grpSpPr>
        <p:sp>
          <p:nvSpPr>
            <p:cNvPr id="89" name="Google Shape;89;g79b7674418_0_6">
              <a:extLst>
                <a:ext uri="{FF2B5EF4-FFF2-40B4-BE49-F238E27FC236}">
                  <a16:creationId xmlns:a16="http://schemas.microsoft.com/office/drawing/2014/main" id="{DD4C4167-6C9E-BE5D-7F16-64F936BFEB94}"/>
                </a:ext>
              </a:extLst>
            </p:cNvPr>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g79b7674418_0_6" descr="A close up of a logo&#10;&#10;Description automatically generated">
              <a:extLst>
                <a:ext uri="{FF2B5EF4-FFF2-40B4-BE49-F238E27FC236}">
                  <a16:creationId xmlns:a16="http://schemas.microsoft.com/office/drawing/2014/main" id="{8C09D54E-7AF0-B8B5-B52D-0DFE94BDE572}"/>
                </a:ext>
              </a:extLst>
            </p:cNvPr>
            <p:cNvPicPr preferRelativeResize="0"/>
            <p:nvPr/>
          </p:nvPicPr>
          <p:blipFill rotWithShape="1">
            <a:blip r:embed="rId3">
              <a:alphaModFix/>
            </a:blip>
            <a:srcRect l="2416" t="34766" r="76119" b="32683"/>
            <a:stretch/>
          </p:blipFill>
          <p:spPr>
            <a:xfrm>
              <a:off x="726653" y="443679"/>
              <a:ext cx="2170621" cy="1369427"/>
            </a:xfrm>
            <a:prstGeom prst="rect">
              <a:avLst/>
            </a:prstGeom>
            <a:noFill/>
            <a:ln>
              <a:noFill/>
            </a:ln>
          </p:spPr>
        </p:pic>
      </p:grpSp>
      <p:sp>
        <p:nvSpPr>
          <p:cNvPr id="91" name="Google Shape;91;g79b7674418_0_6">
            <a:extLst>
              <a:ext uri="{FF2B5EF4-FFF2-40B4-BE49-F238E27FC236}">
                <a16:creationId xmlns:a16="http://schemas.microsoft.com/office/drawing/2014/main" id="{D6DD3166-824A-CFCB-441D-9F003F387FDD}"/>
              </a:ext>
            </a:extLst>
          </p:cNvPr>
          <p:cNvSpPr txBox="1"/>
          <p:nvPr/>
        </p:nvSpPr>
        <p:spPr>
          <a:xfrm>
            <a:off x="3559192" y="2718174"/>
            <a:ext cx="6215744" cy="122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9600" b="1" i="0" u="none" strike="noStrike" cap="none" dirty="0">
                <a:solidFill>
                  <a:srgbClr val="0198A3"/>
                </a:solidFill>
                <a:latin typeface="Dosis"/>
                <a:ea typeface="Dosis"/>
                <a:cs typeface="Dosis"/>
                <a:sym typeface="Dosis"/>
              </a:rPr>
              <a:t>STAGE 1</a:t>
            </a:r>
            <a:endParaRPr sz="9600" b="1" i="0" u="none" strike="noStrike" cap="none" dirty="0">
              <a:solidFill>
                <a:srgbClr val="0198A3"/>
              </a:solidFill>
              <a:highlight>
                <a:srgbClr val="FFFF00"/>
              </a:highlight>
              <a:latin typeface="Dosis"/>
              <a:ea typeface="Dosis"/>
              <a:cs typeface="Dosis"/>
              <a:sym typeface="Dosis"/>
            </a:endParaRPr>
          </a:p>
        </p:txBody>
      </p:sp>
    </p:spTree>
    <p:extLst>
      <p:ext uri="{BB962C8B-B14F-4D97-AF65-F5344CB8AC3E}">
        <p14:creationId xmlns:p14="http://schemas.microsoft.com/office/powerpoint/2010/main" val="314557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g79b7674418_0_6"/>
          <p:cNvGrpSpPr/>
          <p:nvPr/>
        </p:nvGrpSpPr>
        <p:grpSpPr>
          <a:xfrm>
            <a:off x="591850" y="-328527"/>
            <a:ext cx="1386593" cy="1594062"/>
            <a:chOff x="726653" y="-517614"/>
            <a:chExt cx="2170621" cy="2495400"/>
          </a:xfrm>
        </p:grpSpPr>
        <p:sp>
          <p:nvSpPr>
            <p:cNvPr id="89" name="Google Shape;89;g79b7674418_0_6"/>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g79b7674418_0_6" descr="A close up of a logo&#10;&#10;Description automatically generated"/>
            <p:cNvPicPr preferRelativeResize="0"/>
            <p:nvPr/>
          </p:nvPicPr>
          <p:blipFill rotWithShape="1">
            <a:blip r:embed="rId3">
              <a:alphaModFix/>
            </a:blip>
            <a:srcRect l="2416" t="34766" r="76119" b="32683"/>
            <a:stretch/>
          </p:blipFill>
          <p:spPr>
            <a:xfrm>
              <a:off x="726653" y="443679"/>
              <a:ext cx="2170621" cy="1369427"/>
            </a:xfrm>
            <a:prstGeom prst="rect">
              <a:avLst/>
            </a:prstGeom>
            <a:noFill/>
            <a:ln>
              <a:noFill/>
            </a:ln>
          </p:spPr>
        </p:pic>
      </p:grpSp>
      <p:sp>
        <p:nvSpPr>
          <p:cNvPr id="91" name="Google Shape;91;g79b7674418_0_6"/>
          <p:cNvSpPr txBox="1"/>
          <p:nvPr/>
        </p:nvSpPr>
        <p:spPr>
          <a:xfrm>
            <a:off x="2023000" y="76577"/>
            <a:ext cx="9940500" cy="122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Kelompok</a:t>
            </a:r>
            <a:r>
              <a:rPr lang="en-US" sz="1800" b="1" i="0" u="none" strike="noStrike" cap="none"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Dackers</a:t>
            </a:r>
            <a:r>
              <a:rPr lang="en-US" sz="1800" b="1"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Kelompok</a:t>
            </a:r>
            <a:r>
              <a:rPr lang="en-US" sz="1800" b="1" dirty="0">
                <a:solidFill>
                  <a:srgbClr val="0198A3"/>
                </a:solidFill>
                <a:latin typeface="Dosis"/>
                <a:ea typeface="Dosis"/>
                <a:cs typeface="Dosis"/>
                <a:sym typeface="Dosis"/>
              </a:rPr>
              <a:t> 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Stage: 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Mentor: </a:t>
            </a:r>
            <a:r>
              <a:rPr lang="en-US" sz="1800" b="1" dirty="0">
                <a:solidFill>
                  <a:srgbClr val="0198A3"/>
                </a:solidFill>
                <a:latin typeface="Dosis"/>
                <a:ea typeface="Dosis"/>
                <a:cs typeface="Dosis"/>
                <a:sym typeface="Dosis"/>
              </a:rPr>
              <a:t>Dino </a:t>
            </a:r>
            <a:r>
              <a:rPr lang="en-US" sz="1800" b="1" dirty="0" err="1">
                <a:solidFill>
                  <a:srgbClr val="0198A3"/>
                </a:solidFill>
                <a:latin typeface="Dosis"/>
                <a:ea typeface="Dosis"/>
                <a:cs typeface="Dosis"/>
                <a:sym typeface="Dosis"/>
              </a:rPr>
              <a:t>Febriyanto</a:t>
            </a:r>
            <a:endParaRPr sz="1800" b="1" i="0" u="none" strike="noStrike" cap="none" dirty="0">
              <a:solidFill>
                <a:srgbClr val="0198A3"/>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Pukul</a:t>
            </a:r>
            <a:r>
              <a:rPr lang="en-US" sz="1800" b="1" i="0" u="none" strike="noStrike" cap="none" dirty="0">
                <a:solidFill>
                  <a:srgbClr val="0198A3"/>
                </a:solidFill>
                <a:latin typeface="Dosis"/>
                <a:ea typeface="Dosis"/>
                <a:cs typeface="Dosis"/>
                <a:sym typeface="Dosis"/>
              </a:rPr>
              <a:t>/ </a:t>
            </a:r>
            <a:r>
              <a:rPr lang="en-US" sz="1800" b="1" i="0" u="none" strike="noStrike" cap="none" dirty="0" err="1">
                <a:solidFill>
                  <a:srgbClr val="0198A3"/>
                </a:solidFill>
                <a:latin typeface="Dosis"/>
                <a:ea typeface="Dosis"/>
                <a:cs typeface="Dosis"/>
                <a:sym typeface="Dosis"/>
              </a:rPr>
              <a:t>Tanggal</a:t>
            </a:r>
            <a:r>
              <a:rPr lang="en-US" sz="1800" b="1" i="0" u="none" strike="noStrike" cap="none" dirty="0">
                <a:solidFill>
                  <a:srgbClr val="0198A3"/>
                </a:solidFill>
                <a:latin typeface="Dosis"/>
                <a:ea typeface="Dosis"/>
                <a:cs typeface="Dosis"/>
                <a:sym typeface="Dosis"/>
              </a:rPr>
              <a:t>: </a:t>
            </a:r>
            <a:r>
              <a:rPr lang="en-US" sz="1800" b="1" dirty="0">
                <a:solidFill>
                  <a:srgbClr val="0198A3"/>
                </a:solidFill>
                <a:latin typeface="Dosis"/>
                <a:ea typeface="Dosis"/>
                <a:cs typeface="Dosis"/>
                <a:sym typeface="Dosis"/>
              </a:rPr>
              <a:t>20</a:t>
            </a:r>
            <a:r>
              <a:rPr lang="en-US" sz="1800" b="1" i="0" u="none" strike="noStrike" cap="none" dirty="0">
                <a:solidFill>
                  <a:srgbClr val="0198A3"/>
                </a:solidFill>
                <a:latin typeface="Dosis"/>
                <a:ea typeface="Dosis"/>
                <a:cs typeface="Dosis"/>
                <a:sym typeface="Dosis"/>
              </a:rPr>
              <a:t>.00</a:t>
            </a:r>
            <a:r>
              <a:rPr lang="en-US" sz="1800" b="1" dirty="0">
                <a:solidFill>
                  <a:srgbClr val="0198A3"/>
                </a:solidFill>
                <a:latin typeface="Dosis"/>
                <a:ea typeface="Dosis"/>
                <a:cs typeface="Dosis"/>
                <a:sym typeface="Dosis"/>
              </a:rPr>
              <a:t> / 20-01-2024</a:t>
            </a:r>
            <a:endParaRPr sz="1800" b="1" i="0" u="none" strike="noStrike" cap="none" dirty="0">
              <a:solidFill>
                <a:srgbClr val="0198A3"/>
              </a:solidFill>
              <a:highlight>
                <a:srgbClr val="FFFF00"/>
              </a:highlight>
              <a:latin typeface="Dosis"/>
              <a:ea typeface="Dosis"/>
              <a:cs typeface="Dosis"/>
              <a:sym typeface="Dosis"/>
            </a:endParaRPr>
          </a:p>
        </p:txBody>
      </p:sp>
      <p:sp>
        <p:nvSpPr>
          <p:cNvPr id="92" name="Google Shape;92;g79b7674418_0_6"/>
          <p:cNvSpPr/>
          <p:nvPr/>
        </p:nvSpPr>
        <p:spPr>
          <a:xfrm>
            <a:off x="228600" y="1385274"/>
            <a:ext cx="11768400" cy="3186725"/>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g79b7674418_0_6"/>
          <p:cNvSpPr txBox="1"/>
          <p:nvPr/>
        </p:nvSpPr>
        <p:spPr>
          <a:xfrm>
            <a:off x="211700" y="1385274"/>
            <a:ext cx="11734800" cy="1073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Pembagian</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tugas</a:t>
            </a:r>
            <a:r>
              <a:rPr lang="en-US" sz="1200" b="1" i="0" u="none" strike="noStrike" cap="none" dirty="0">
                <a:solidFill>
                  <a:schemeClr val="dk1"/>
                </a:solidFill>
                <a:latin typeface="Dosis"/>
                <a:ea typeface="Dosis"/>
                <a:cs typeface="Dosis"/>
                <a:sym typeface="Dosis"/>
              </a:rPr>
              <a:t> di stage </a:t>
            </a:r>
            <a:r>
              <a:rPr lang="en-US" sz="1200" b="1" i="0" u="none" strike="noStrike" cap="none" dirty="0" err="1">
                <a:solidFill>
                  <a:schemeClr val="dk1"/>
                </a:solidFill>
                <a:latin typeface="Dosis"/>
                <a:ea typeface="Dosis"/>
                <a:cs typeface="Dosis"/>
                <a:sym typeface="Dosis"/>
              </a:rPr>
              <a:t>ini</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Dosis"/>
                <a:ea typeface="Dosis"/>
                <a:cs typeface="Dosis"/>
                <a:sym typeface="Dosis"/>
              </a:rPr>
              <a:t>Pada stage 1 </a:t>
            </a:r>
            <a:r>
              <a:rPr lang="en-US" sz="1200" dirty="0" err="1">
                <a:solidFill>
                  <a:schemeClr val="dk1"/>
                </a:solidFill>
                <a:latin typeface="Dosis"/>
                <a:ea typeface="Dosis"/>
                <a:cs typeface="Dosis"/>
                <a:sym typeface="Dosis"/>
              </a:rPr>
              <a:t>ini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telah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dibuat</a:t>
            </a:r>
            <a:r>
              <a:rPr lang="en-US" sz="1200" dirty="0">
                <a:solidFill>
                  <a:schemeClr val="dk1"/>
                </a:solidFill>
                <a:latin typeface="Dosis"/>
                <a:ea typeface="Dosis"/>
                <a:cs typeface="Dosis"/>
                <a:sym typeface="Dosis"/>
              </a:rPr>
              <a:t> repository GitHub </a:t>
            </a:r>
            <a:r>
              <a:rPr lang="en-US" sz="1200" dirty="0" err="1">
                <a:solidFill>
                  <a:schemeClr val="dk1"/>
                </a:solidFill>
                <a:latin typeface="Dosis"/>
                <a:ea typeface="Dosis"/>
                <a:cs typeface="Dosis"/>
                <a:sym typeface="Dosis"/>
              </a:rPr>
              <a:t>beserta</a:t>
            </a:r>
            <a:r>
              <a:rPr lang="en-US" sz="1200" dirty="0">
                <a:solidFill>
                  <a:schemeClr val="dk1"/>
                </a:solidFill>
                <a:latin typeface="Dosis"/>
                <a:ea typeface="Dosis"/>
                <a:cs typeface="Dosis"/>
                <a:sym typeface="Dosis"/>
              </a:rPr>
              <a:t> branch masing-masing </a:t>
            </a:r>
            <a:r>
              <a:rPr lang="en-US" sz="1200" dirty="0" err="1">
                <a:solidFill>
                  <a:schemeClr val="dk1"/>
                </a:solidFill>
                <a:latin typeface="Dosis"/>
                <a:ea typeface="Dosis"/>
                <a:cs typeface="Dosis"/>
                <a:sym typeface="Dosis"/>
              </a:rPr>
              <a:t>anggota</a:t>
            </a:r>
            <a:r>
              <a:rPr lang="en-US" sz="1200" dirty="0">
                <a:solidFill>
                  <a:schemeClr val="dk1"/>
                </a:solidFill>
                <a:latin typeface="Dosis"/>
                <a:ea typeface="Dosis"/>
                <a:cs typeface="Dosis"/>
                <a:sym typeface="Dosis"/>
              </a:rPr>
              <a:t> yang </a:t>
            </a:r>
            <a:r>
              <a:rPr lang="en-US" sz="1200" dirty="0" err="1">
                <a:solidFill>
                  <a:schemeClr val="dk1"/>
                </a:solidFill>
                <a:latin typeface="Dosis"/>
                <a:ea typeface="Dosis"/>
                <a:cs typeface="Dosis"/>
                <a:sym typeface="Dosis"/>
              </a:rPr>
              <a:t>menjadi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tempat</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pengerjaan</a:t>
            </a:r>
            <a:r>
              <a:rPr lang="en-US" sz="1200" dirty="0">
                <a:solidFill>
                  <a:schemeClr val="dk1"/>
                </a:solidFill>
                <a:latin typeface="Dosis"/>
                <a:ea typeface="Dosis"/>
                <a:cs typeface="Dosis"/>
                <a:sym typeface="Dosis"/>
              </a:rPr>
              <a:t> stage 1 dan </a:t>
            </a:r>
            <a:r>
              <a:rPr lang="en-US" sz="1200" dirty="0" err="1">
                <a:solidFill>
                  <a:schemeClr val="dk1"/>
                </a:solidFill>
                <a:latin typeface="Dosis"/>
                <a:ea typeface="Dosis"/>
                <a:cs typeface="Dosis"/>
                <a:sym typeface="Dosis"/>
              </a:rPr>
              <a:t>seterusnya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Dalam</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pengerjaannya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stage 1 </a:t>
            </a:r>
            <a:r>
              <a:rPr lang="en-US" sz="1200" dirty="0" err="1">
                <a:solidFill>
                  <a:schemeClr val="dk1"/>
                </a:solidFill>
                <a:latin typeface="Dosis"/>
                <a:ea typeface="Dosis"/>
                <a:cs typeface="Dosis"/>
                <a:sym typeface="Dosis"/>
              </a:rPr>
              <a:t>ini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karena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dibutuhkan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pemahaman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mendasar</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mengenai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datasetnya</a:t>
            </a:r>
            <a:r>
              <a:rPr lang="en-US" sz="1200" dirty="0">
                <a:solidFill>
                  <a:schemeClr val="dk1"/>
                </a:solidFill>
                <a:latin typeface="Dosis"/>
                <a:ea typeface="Dosis"/>
                <a:cs typeface="Dosis"/>
                <a:sym typeface="Dosis"/>
              </a:rPr>
              <a:t> kami </a:t>
            </a:r>
            <a:r>
              <a:rPr lang="en-US" sz="1200" dirty="0" err="1">
                <a:solidFill>
                  <a:schemeClr val="dk1"/>
                </a:solidFill>
                <a:latin typeface="Dosis"/>
                <a:ea typeface="Dosis"/>
                <a:cs typeface="Dosis"/>
                <a:sym typeface="Dosis"/>
              </a:rPr>
              <a:t>memilih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coba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mengerjakan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secara</a:t>
            </a:r>
            <a:r>
              <a:rPr lang="en-US" sz="1200" dirty="0">
                <a:solidFill>
                  <a:schemeClr val="dk1"/>
                </a:solidFill>
                <a:latin typeface="Dosis"/>
                <a:ea typeface="Dosis"/>
                <a:cs typeface="Dosis"/>
                <a:sym typeface="Dosis"/>
              </a:rPr>
              <a:t> masing-masing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setiap</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nomornya</a:t>
            </a:r>
            <a:r>
              <a:rPr lang="en-US" sz="1200" dirty="0">
                <a:solidFill>
                  <a:schemeClr val="dk1"/>
                </a:solidFill>
                <a:latin typeface="Dosis"/>
                <a:ea typeface="Dosis"/>
                <a:cs typeface="Dosis"/>
                <a:sym typeface="Dosis"/>
              </a:rPr>
              <a:t> dan </a:t>
            </a:r>
            <a:r>
              <a:rPr lang="en-US" sz="1200" dirty="0" err="1">
                <a:solidFill>
                  <a:schemeClr val="dk1"/>
                </a:solidFill>
                <a:latin typeface="Dosis"/>
                <a:ea typeface="Dosis"/>
                <a:cs typeface="Dosis"/>
                <a:sym typeface="Dosis"/>
              </a:rPr>
              <a:t>kemudian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akan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dilakukan</a:t>
            </a:r>
            <a:r>
              <a:rPr lang="en-US" sz="1200" dirty="0">
                <a:solidFill>
                  <a:schemeClr val="dk1"/>
                </a:solidFill>
                <a:latin typeface="Dosis"/>
                <a:ea typeface="Dosis"/>
                <a:cs typeface="Dosis"/>
                <a:sym typeface="Dosis"/>
              </a:rPr>
              <a:t> merging </a:t>
            </a:r>
            <a:r>
              <a:rPr lang="en-US" sz="1200" dirty="0" err="1">
                <a:solidFill>
                  <a:schemeClr val="dk1"/>
                </a:solidFill>
                <a:latin typeface="Dosis"/>
                <a:ea typeface="Dosis"/>
                <a:cs typeface="Dosis"/>
                <a:sym typeface="Dosis"/>
              </a:rPr>
              <a:t>jawaban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dikumpulkan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Setelah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digabungkan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muncul</a:t>
            </a:r>
            <a:r>
              <a:rPr lang="en-US" sz="1200" dirty="0">
                <a:solidFill>
                  <a:schemeClr val="dk1"/>
                </a:solidFill>
                <a:latin typeface="Dosis"/>
                <a:ea typeface="Dosis"/>
                <a:cs typeface="Dosis"/>
                <a:sym typeface="Dosis"/>
              </a:rPr>
              <a:t> ide-ide </a:t>
            </a:r>
            <a:r>
              <a:rPr lang="en-US" sz="1200" dirty="0" err="1">
                <a:solidFill>
                  <a:schemeClr val="dk1"/>
                </a:solidFill>
                <a:latin typeface="Dosis"/>
                <a:ea typeface="Dosis"/>
                <a:cs typeface="Dosis"/>
                <a:sym typeface="Dosis"/>
              </a:rPr>
              <a:t>pengembangan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lebih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lanjut</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dari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codingan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menyempurnakan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jawaban</a:t>
            </a:r>
            <a:r>
              <a:rPr lang="en-US" sz="1200" dirty="0">
                <a:solidFill>
                  <a:schemeClr val="dk1"/>
                </a:solidFill>
                <a:latin typeface="Dosis"/>
                <a:ea typeface="Dosis"/>
                <a:cs typeface="Dosis"/>
                <a:sym typeface="Dosis"/>
              </a:rPr>
              <a:t>. </a:t>
            </a:r>
          </a:p>
          <a:p>
            <a:pPr marL="0" marR="0" lvl="0" indent="0" algn="l" rtl="0">
              <a:lnSpc>
                <a:spcPct val="115000"/>
              </a:lnSpc>
              <a:spcBef>
                <a:spcPts val="0"/>
              </a:spcBef>
              <a:spcAft>
                <a:spcPts val="0"/>
              </a:spcAft>
              <a:buClr>
                <a:schemeClr val="dk1"/>
              </a:buClr>
              <a:buSzPts val="1100"/>
              <a:buFont typeface="Arial"/>
              <a:buNone/>
            </a:pPr>
            <a:endParaRPr lang="en-US"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dirty="0" err="1">
                <a:solidFill>
                  <a:schemeClr val="dk1"/>
                </a:solidFill>
                <a:latin typeface="Dosis"/>
                <a:ea typeface="Dosis"/>
                <a:cs typeface="Dosis"/>
                <a:sym typeface="Dosis"/>
              </a:rPr>
              <a:t>Sehingga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selain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kontribusi</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codingan</a:t>
            </a:r>
            <a:r>
              <a:rPr lang="en-US" sz="1200" dirty="0">
                <a:solidFill>
                  <a:schemeClr val="dk1"/>
                </a:solidFill>
                <a:latin typeface="Dosis"/>
                <a:ea typeface="Dosis"/>
                <a:cs typeface="Dosis"/>
                <a:sym typeface="Dosis"/>
              </a:rPr>
              <a:t> stage 1, masing-masing </a:t>
            </a:r>
            <a:r>
              <a:rPr lang="en-US" sz="1200" dirty="0" err="1">
                <a:solidFill>
                  <a:schemeClr val="dk1"/>
                </a:solidFill>
                <a:latin typeface="Dosis"/>
                <a:ea typeface="Dosis"/>
                <a:cs typeface="Dosis"/>
                <a:sym typeface="Dosis"/>
              </a:rPr>
              <a:t>anggota</a:t>
            </a:r>
            <a:r>
              <a:rPr lang="en-US" sz="1200" dirty="0">
                <a:solidFill>
                  <a:schemeClr val="dk1"/>
                </a:solidFill>
                <a:latin typeface="Dosis"/>
                <a:ea typeface="Dosis"/>
                <a:cs typeface="Dosis"/>
                <a:sym typeface="Dosis"/>
              </a:rPr>
              <a:t> juga </a:t>
            </a:r>
            <a:r>
              <a:rPr lang="en-US" sz="1200" dirty="0" err="1">
                <a:solidFill>
                  <a:schemeClr val="dk1"/>
                </a:solidFill>
                <a:latin typeface="Dosis"/>
                <a:ea typeface="Dosis"/>
                <a:cs typeface="Dosis"/>
                <a:sym typeface="Dosis"/>
              </a:rPr>
              <a:t>melakukan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hal</a:t>
            </a:r>
            <a:r>
              <a:rPr lang="en-US" sz="1200" dirty="0">
                <a:solidFill>
                  <a:schemeClr val="dk1"/>
                </a:solidFill>
                <a:latin typeface="Dosis"/>
                <a:ea typeface="Dosis"/>
                <a:cs typeface="Dosis"/>
                <a:sym typeface="Dosis"/>
              </a:rPr>
              <a:t> di </a:t>
            </a:r>
            <a:r>
              <a:rPr lang="en-US" sz="1200" dirty="0" err="1">
                <a:solidFill>
                  <a:schemeClr val="dk1"/>
                </a:solidFill>
                <a:latin typeface="Dosis"/>
                <a:ea typeface="Dosis"/>
                <a:cs typeface="Dosis"/>
                <a:sym typeface="Dosis"/>
              </a:rPr>
              <a:t>bawah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ini</a:t>
            </a:r>
            <a:r>
              <a:rPr lang="en-US" sz="1200" dirty="0">
                <a:solidFill>
                  <a:schemeClr val="dk1"/>
                </a:solidFill>
                <a:latin typeface="Dosis"/>
                <a:ea typeface="Dosis"/>
                <a:cs typeface="Dosis"/>
                <a:sym typeface="Dosis"/>
              </a:rPr>
              <a:t>.</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Dosis"/>
                <a:ea typeface="Dosis"/>
                <a:cs typeface="Dosis"/>
                <a:sym typeface="Dosis"/>
              </a:rPr>
              <a:t>Cikal : </a:t>
            </a:r>
            <a:r>
              <a:rPr lang="en-US" sz="1200" b="0" i="0" u="none" strike="noStrike" cap="none" dirty="0" err="1">
                <a:solidFill>
                  <a:schemeClr val="dk1"/>
                </a:solidFill>
                <a:latin typeface="Dosis"/>
                <a:ea typeface="Dosis"/>
                <a:cs typeface="Dosis"/>
                <a:sym typeface="Dosis"/>
              </a:rPr>
              <a:t>melakukan</a:t>
            </a:r>
            <a:r>
              <a:rPr lang="en-US" sz="1200" b="0" i="0" u="none" strike="noStrike" cap="none" dirty="0">
                <a:solidFill>
                  <a:schemeClr val="dk1"/>
                </a:solidFill>
                <a:latin typeface="Dosis"/>
                <a:ea typeface="Dosis"/>
                <a:cs typeface="Dosis"/>
                <a:sym typeface="Dosis"/>
              </a:rPr>
              <a:t> </a:t>
            </a:r>
            <a:r>
              <a:rPr lang="en-US" sz="1200" b="0" i="0" u="none" strike="noStrike" cap="none" dirty="0" err="1">
                <a:solidFill>
                  <a:schemeClr val="dk1"/>
                </a:solidFill>
                <a:latin typeface="Dosis"/>
                <a:ea typeface="Dosis"/>
                <a:cs typeface="Dosis"/>
                <a:sym typeface="Dosis"/>
              </a:rPr>
              <a:t>tugas</a:t>
            </a:r>
            <a:r>
              <a:rPr lang="en-US" sz="1200" dirty="0" err="1">
                <a:solidFill>
                  <a:schemeClr val="dk1"/>
                </a:solidFill>
                <a:latin typeface="Dosis"/>
                <a:ea typeface="Dosis"/>
                <a:cs typeface="Dosis"/>
                <a:sym typeface="Dosis"/>
              </a:rPr>
              <a:t>-tugas</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sebagai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ketua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kelompok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err="1">
                <a:solidFill>
                  <a:schemeClr val="dk1"/>
                </a:solidFill>
                <a:latin typeface="Dosis"/>
                <a:ea typeface="Dosis"/>
                <a:cs typeface="Dosis"/>
                <a:sym typeface="Dosis"/>
              </a:rPr>
              <a:t>Ri</a:t>
            </a:r>
            <a:r>
              <a:rPr lang="en-US" sz="1200" dirty="0" err="1">
                <a:solidFill>
                  <a:schemeClr val="dk1"/>
                </a:solidFill>
                <a:latin typeface="Dosis"/>
                <a:ea typeface="Dosis"/>
                <a:cs typeface="Dosis"/>
                <a:sym typeface="Dosis"/>
              </a:rPr>
              <a:t>fan</a:t>
            </a:r>
            <a:r>
              <a:rPr lang="en-US" sz="1200" dirty="0">
                <a:solidFill>
                  <a:schemeClr val="dk1"/>
                </a:solidFill>
                <a:latin typeface="Dosis"/>
                <a:ea typeface="Dosis"/>
                <a:cs typeface="Dosis"/>
                <a:sym typeface="Dosis"/>
              </a:rPr>
              <a:t>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b="0" i="0" u="none" strike="noStrike" cap="none" dirty="0">
                <a:solidFill>
                  <a:schemeClr val="dk1"/>
                </a:solidFill>
                <a:latin typeface="Dosis"/>
                <a:ea typeface="Dosis"/>
                <a:cs typeface="Dosis"/>
                <a:sym typeface="Dosis"/>
              </a:rPr>
              <a:t>Ibrahim : </a:t>
            </a:r>
            <a:r>
              <a:rPr lang="en-US" sz="1200" b="0" i="0" u="none" strike="noStrike" cap="none" dirty="0" err="1">
                <a:solidFill>
                  <a:schemeClr val="dk1"/>
                </a:solidFill>
                <a:latin typeface="Dosis"/>
                <a:ea typeface="Dosis"/>
                <a:cs typeface="Dosis"/>
                <a:sym typeface="Dosis"/>
              </a:rPr>
              <a:t>memberikan</a:t>
            </a:r>
            <a:r>
              <a:rPr lang="en-US" sz="1200" b="0" i="0" u="none" strike="noStrike" cap="none" dirty="0">
                <a:solidFill>
                  <a:schemeClr val="dk1"/>
                </a:solidFill>
                <a:latin typeface="Dosis"/>
                <a:ea typeface="Dosis"/>
                <a:cs typeface="Dosis"/>
                <a:sym typeface="Dosis"/>
              </a:rPr>
              <a:t> ide dan </a:t>
            </a:r>
            <a:r>
              <a:rPr lang="en-US" sz="1200" b="0" i="0" u="none" strike="noStrike" cap="none" dirty="0" err="1">
                <a:solidFill>
                  <a:schemeClr val="dk1"/>
                </a:solidFill>
                <a:latin typeface="Dosis"/>
                <a:ea typeface="Dosis"/>
                <a:cs typeface="Dosis"/>
                <a:sym typeface="Dosis"/>
              </a:rPr>
              <a:t>masukan</a:t>
            </a:r>
            <a:r>
              <a:rPr lang="en-US" sz="1200" b="0" i="0" u="none" strike="noStrike" cap="none"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Maria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Revita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terbanyak</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err="1">
                <a:solidFill>
                  <a:schemeClr val="dk1"/>
                </a:solidFill>
                <a:latin typeface="Dosis"/>
                <a:ea typeface="Dosis"/>
                <a:cs typeface="Dosis"/>
                <a:sym typeface="Dosis"/>
              </a:rPr>
              <a:t>Nugraha</a:t>
            </a:r>
            <a:r>
              <a:rPr lang="en-US" sz="1200" dirty="0">
                <a:solidFill>
                  <a:schemeClr val="dk1"/>
                </a:solidFill>
                <a:latin typeface="Dosis"/>
                <a:ea typeface="Dosis"/>
                <a:cs typeface="Dosis"/>
                <a:sym typeface="Dosis"/>
              </a:rPr>
              <a:t>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Ali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p:txBody>
      </p:sp>
      <p:sp>
        <p:nvSpPr>
          <p:cNvPr id="94" name="Google Shape;94;g79b7674418_0_6"/>
          <p:cNvSpPr/>
          <p:nvPr/>
        </p:nvSpPr>
        <p:spPr>
          <a:xfrm>
            <a:off x="228600" y="5032253"/>
            <a:ext cx="11768400" cy="15402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g79b7674418_0_6"/>
          <p:cNvSpPr txBox="1"/>
          <p:nvPr/>
        </p:nvSpPr>
        <p:spPr>
          <a:xfrm>
            <a:off x="245400" y="5052578"/>
            <a:ext cx="11734800" cy="1461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Poin</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pembahasan</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Dosis"/>
                <a:ea typeface="Dosis"/>
                <a:cs typeface="Dosis"/>
                <a:sym typeface="Dosis"/>
              </a:rPr>
              <a:t>Dari </a:t>
            </a:r>
            <a:r>
              <a:rPr lang="en-US" sz="1200" dirty="0" err="1">
                <a:solidFill>
                  <a:schemeClr val="dk1"/>
                </a:solidFill>
                <a:latin typeface="Dosis"/>
                <a:ea typeface="Dosis"/>
                <a:cs typeface="Dosis"/>
                <a:sym typeface="Dosis"/>
              </a:rPr>
              <a:t>hasil</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sebelum</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kelompok</a:t>
            </a:r>
            <a:r>
              <a:rPr lang="en-US" sz="1200" dirty="0">
                <a:solidFill>
                  <a:schemeClr val="dk1"/>
                </a:solidFill>
                <a:latin typeface="Dosis"/>
                <a:ea typeface="Dosis"/>
                <a:cs typeface="Dosis"/>
                <a:sym typeface="Dosis"/>
              </a:rPr>
              <a:t> kami </a:t>
            </a:r>
            <a:r>
              <a:rPr lang="en-US" sz="1200" dirty="0" err="1">
                <a:solidFill>
                  <a:schemeClr val="dk1"/>
                </a:solidFill>
                <a:latin typeface="Dosis"/>
                <a:ea typeface="Dosis"/>
                <a:cs typeface="Dosis"/>
                <a:sym typeface="Dosis"/>
              </a:rPr>
              <a:t>sebelum</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melakukan</a:t>
            </a:r>
            <a:r>
              <a:rPr lang="en-US" sz="1200" dirty="0">
                <a:solidFill>
                  <a:schemeClr val="dk1"/>
                </a:solidFill>
                <a:latin typeface="Dosis"/>
                <a:ea typeface="Dosis"/>
                <a:cs typeface="Dosis"/>
                <a:sym typeface="Dosis"/>
              </a:rPr>
              <a:t> mentoring, </a:t>
            </a:r>
            <a:r>
              <a:rPr lang="en-US" sz="1200" dirty="0" err="1">
                <a:solidFill>
                  <a:schemeClr val="dk1"/>
                </a:solidFill>
                <a:latin typeface="Dosis"/>
                <a:ea typeface="Dosis"/>
                <a:cs typeface="Dosis"/>
                <a:sym typeface="Dosis"/>
              </a:rPr>
              <a:t>ada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beberapa</a:t>
            </a:r>
            <a:r>
              <a:rPr lang="en-US" sz="1200" dirty="0">
                <a:solidFill>
                  <a:schemeClr val="dk1"/>
                </a:solidFill>
                <a:latin typeface="Dosis"/>
                <a:ea typeface="Dosis"/>
                <a:cs typeface="Dosis"/>
                <a:sym typeface="Dosis"/>
              </a:rPr>
              <a:t> yang </a:t>
            </a:r>
            <a:r>
              <a:rPr lang="en-US" sz="1200" dirty="0" err="1">
                <a:solidFill>
                  <a:schemeClr val="dk1"/>
                </a:solidFill>
                <a:latin typeface="Dosis"/>
                <a:ea typeface="Dosis"/>
                <a:cs typeface="Dosis"/>
                <a:sym typeface="Dosis"/>
              </a:rPr>
              <a:t>dirasa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masih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kurang</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yakin</a:t>
            </a:r>
            <a:r>
              <a:rPr lang="en-US" sz="1200" dirty="0">
                <a:solidFill>
                  <a:schemeClr val="dk1"/>
                </a:solidFill>
                <a:latin typeface="Dosis"/>
                <a:ea typeface="Dosis"/>
                <a:cs typeface="Dosis"/>
                <a:sym typeface="Dosis"/>
              </a:rPr>
              <a:t> dan </a:t>
            </a:r>
            <a:r>
              <a:rPr lang="en-US" sz="1200" dirty="0" err="1">
                <a:solidFill>
                  <a:schemeClr val="dk1"/>
                </a:solidFill>
                <a:latin typeface="Dosis"/>
                <a:ea typeface="Dosis"/>
                <a:cs typeface="Dosis"/>
                <a:sym typeface="Dosis"/>
              </a:rPr>
              <a:t>rencananya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ingin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dibahas</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antara</a:t>
            </a:r>
            <a:r>
              <a:rPr lang="en-US" sz="1200" dirty="0">
                <a:solidFill>
                  <a:schemeClr val="dk1"/>
                </a:solidFill>
                <a:latin typeface="Dosis"/>
                <a:ea typeface="Dosis"/>
                <a:cs typeface="Dosis"/>
                <a:sym typeface="Dosis"/>
              </a:rPr>
              <a:t> lain :</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Dosis"/>
              <a:buChar char="●"/>
            </a:pPr>
            <a:r>
              <a:rPr lang="en-US" sz="1200" b="0" i="0" u="none" strike="noStrike" cap="none" dirty="0" err="1">
                <a:solidFill>
                  <a:schemeClr val="dk1"/>
                </a:solidFill>
                <a:latin typeface="Dosis"/>
                <a:ea typeface="Dosis"/>
                <a:cs typeface="Dosis"/>
                <a:sym typeface="Dosis"/>
              </a:rPr>
              <a:t>Penentuan</a:t>
            </a:r>
            <a:r>
              <a:rPr lang="en-US" sz="1200" b="0" i="0" u="none" strike="noStrike" cap="none" dirty="0">
                <a:solidFill>
                  <a:schemeClr val="dk1"/>
                </a:solidFill>
                <a:latin typeface="Dosis"/>
                <a:ea typeface="Dosis"/>
                <a:cs typeface="Dosis"/>
                <a:sym typeface="Dosis"/>
              </a:rPr>
              <a:t> business insight dan recommendation</a:t>
            </a:r>
            <a:endParaRPr sz="1200" b="0" i="0" u="none" strike="noStrike" cap="none" dirty="0">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Dosis"/>
              <a:buChar char="●"/>
            </a:pPr>
            <a:r>
              <a:rPr lang="en-US" sz="1200" b="0" i="0" u="none" strike="noStrike" cap="none" dirty="0" err="1">
                <a:solidFill>
                  <a:schemeClr val="dk1"/>
                </a:solidFill>
                <a:latin typeface="Dosis"/>
                <a:ea typeface="Dosis"/>
                <a:cs typeface="Dosis"/>
                <a:sym typeface="Dosis"/>
              </a:rPr>
              <a:t>Revisi</a:t>
            </a:r>
            <a:r>
              <a:rPr lang="en-US" sz="1200" b="0" i="0" u="none" strike="noStrike" cap="none" dirty="0">
                <a:solidFill>
                  <a:schemeClr val="dk1"/>
                </a:solidFill>
                <a:latin typeface="Dosis"/>
                <a:ea typeface="Dosis"/>
                <a:cs typeface="Dosis"/>
                <a:sym typeface="Dosis"/>
              </a:rPr>
              <a:t> </a:t>
            </a:r>
            <a:r>
              <a:rPr lang="en-US" sz="1200" b="0" i="0" u="none" strike="noStrike" cap="none" dirty="0" err="1">
                <a:solidFill>
                  <a:schemeClr val="dk1"/>
                </a:solidFill>
                <a:latin typeface="Dosis"/>
                <a:ea typeface="Dosis"/>
                <a:cs typeface="Dosis"/>
                <a:sym typeface="Dosis"/>
              </a:rPr>
              <a:t>sedi</a:t>
            </a:r>
            <a:r>
              <a:rPr lang="en-US" sz="1200" dirty="0" err="1">
                <a:solidFill>
                  <a:schemeClr val="dk1"/>
                </a:solidFill>
                <a:latin typeface="Dosis"/>
                <a:ea typeface="Dosis"/>
                <a:cs typeface="Dosis"/>
                <a:sym typeface="Dosis"/>
              </a:rPr>
              <a:t>kit</a:t>
            </a:r>
            <a:r>
              <a:rPr lang="en-US" sz="1200" dirty="0">
                <a:solidFill>
                  <a:schemeClr val="dk1"/>
                </a:solidFill>
                <a:latin typeface="Dosis"/>
                <a:ea typeface="Dosis"/>
                <a:cs typeface="Dosis"/>
                <a:sym typeface="Dosis"/>
              </a:rPr>
              <a:t> pada </a:t>
            </a:r>
            <a:r>
              <a:rPr lang="en-US" sz="1200" b="0" i="0" u="none" strike="noStrike" cap="none" dirty="0" err="1">
                <a:solidFill>
                  <a:schemeClr val="dk1"/>
                </a:solidFill>
                <a:latin typeface="Dosis"/>
                <a:ea typeface="Dosis"/>
                <a:cs typeface="Dosis"/>
                <a:sym typeface="Dosis"/>
              </a:rPr>
              <a:t>beb</a:t>
            </a:r>
            <a:r>
              <a:rPr lang="en-US" sz="1200" dirty="0" err="1">
                <a:solidFill>
                  <a:schemeClr val="dk1"/>
                </a:solidFill>
                <a:latin typeface="Dosis"/>
                <a:ea typeface="Dosis"/>
                <a:cs typeface="Dosis"/>
                <a:sym typeface="Dosis"/>
              </a:rPr>
              <a:t>erapa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bagian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codingan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secara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keseluruhan</a:t>
            </a:r>
            <a:endParaRPr sz="1500" b="1" i="0" u="none" strike="noStrike" cap="none" dirty="0">
              <a:solidFill>
                <a:srgbClr val="00000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g2652c6d9154_0_1"/>
          <p:cNvGrpSpPr/>
          <p:nvPr/>
        </p:nvGrpSpPr>
        <p:grpSpPr>
          <a:xfrm>
            <a:off x="591850" y="-328527"/>
            <a:ext cx="1386593" cy="1594062"/>
            <a:chOff x="726653" y="-517614"/>
            <a:chExt cx="2170621" cy="2495400"/>
          </a:xfrm>
        </p:grpSpPr>
        <p:sp>
          <p:nvSpPr>
            <p:cNvPr id="101" name="Google Shape;101;g2652c6d9154_0_1"/>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2" name="Google Shape;102;g2652c6d9154_0_1" descr="A close up of a logo&#10;&#10;Description automatically generated"/>
            <p:cNvPicPr preferRelativeResize="0"/>
            <p:nvPr/>
          </p:nvPicPr>
          <p:blipFill rotWithShape="1">
            <a:blip r:embed="rId3">
              <a:alphaModFix/>
            </a:blip>
            <a:srcRect l="2416" t="34764" r="76117" b="32684"/>
            <a:stretch/>
          </p:blipFill>
          <p:spPr>
            <a:xfrm>
              <a:off x="726653" y="443679"/>
              <a:ext cx="2170621" cy="1369427"/>
            </a:xfrm>
            <a:prstGeom prst="rect">
              <a:avLst/>
            </a:prstGeom>
            <a:noFill/>
            <a:ln>
              <a:noFill/>
            </a:ln>
          </p:spPr>
        </p:pic>
      </p:grpSp>
      <p:sp>
        <p:nvSpPr>
          <p:cNvPr id="104" name="Google Shape;104;g2652c6d9154_0_1"/>
          <p:cNvSpPr/>
          <p:nvPr/>
        </p:nvSpPr>
        <p:spPr>
          <a:xfrm>
            <a:off x="228600" y="1568475"/>
            <a:ext cx="11768400" cy="15942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g2652c6d9154_0_1"/>
          <p:cNvSpPr txBox="1"/>
          <p:nvPr/>
        </p:nvSpPr>
        <p:spPr>
          <a:xfrm>
            <a:off x="245400" y="1568475"/>
            <a:ext cx="11734800" cy="15447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a:solidFill>
                  <a:schemeClr val="dk1"/>
                </a:solidFill>
                <a:latin typeface="Dosis"/>
                <a:ea typeface="Dosis"/>
                <a:cs typeface="Dosis"/>
                <a:sym typeface="Dosis"/>
              </a:rPr>
              <a:t>Hasil </a:t>
            </a:r>
            <a:r>
              <a:rPr lang="en-US" sz="1200" b="1" i="0" u="none" strike="noStrike" cap="none" dirty="0" err="1">
                <a:solidFill>
                  <a:schemeClr val="dk1"/>
                </a:solidFill>
                <a:latin typeface="Dosis"/>
                <a:ea typeface="Dosis"/>
                <a:cs typeface="Dosis"/>
                <a:sym typeface="Dosis"/>
              </a:rPr>
              <a:t>Diskusi</a:t>
            </a:r>
            <a:r>
              <a:rPr lang="en-US" sz="1200" b="1" i="0" u="none" strike="noStrike" cap="none" dirty="0">
                <a:solidFill>
                  <a:schemeClr val="dk1"/>
                </a:solidFill>
                <a:latin typeface="Dosis"/>
                <a:ea typeface="Dosis"/>
                <a:cs typeface="Dosis"/>
                <a:sym typeface="Dosis"/>
              </a:rPr>
              <a:t>: </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b="1" dirty="0">
              <a:solidFill>
                <a:schemeClr val="dk1"/>
              </a:solidFill>
              <a:latin typeface="Dosis"/>
              <a:ea typeface="Dosis"/>
              <a:cs typeface="Dosis"/>
              <a:sym typeface="Dosis"/>
            </a:endParaRP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a:latin typeface="Dosis"/>
                <a:ea typeface="Dosis"/>
                <a:cs typeface="Dosis"/>
                <a:sym typeface="Dosis"/>
              </a:rPr>
              <a:t>Insight </a:t>
            </a:r>
            <a:r>
              <a:rPr lang="en-US" sz="1200" dirty="0" err="1">
                <a:latin typeface="Dosis"/>
                <a:ea typeface="Dosis"/>
                <a:cs typeface="Dosis"/>
                <a:sym typeface="Dosis"/>
              </a:rPr>
              <a:t>cukup</a:t>
            </a:r>
            <a:r>
              <a:rPr lang="en-US" sz="1200" dirty="0">
                <a:latin typeface="Dosis"/>
                <a:ea typeface="Dosis"/>
                <a:cs typeface="Dosis"/>
                <a:sym typeface="Dosis"/>
              </a:rPr>
              <a:t> </a:t>
            </a:r>
            <a:r>
              <a:rPr lang="en-US" sz="1200" dirty="0" err="1">
                <a:latin typeface="Dosis"/>
                <a:ea typeface="Dosis"/>
                <a:cs typeface="Dosis"/>
                <a:sym typeface="Dosis"/>
              </a:rPr>
              <a:t>sulit</a:t>
            </a:r>
            <a:r>
              <a:rPr lang="en-US" sz="1200" dirty="0">
                <a:latin typeface="Dosis"/>
                <a:ea typeface="Dosis"/>
                <a:cs typeface="Dosis"/>
                <a:sym typeface="Dosis"/>
              </a:rPr>
              <a:t> </a:t>
            </a:r>
            <a:r>
              <a:rPr lang="en-US" sz="1200" dirty="0" err="1">
                <a:latin typeface="Dosis"/>
                <a:ea typeface="Dosis"/>
                <a:cs typeface="Dosis"/>
                <a:sym typeface="Dosis"/>
              </a:rPr>
              <a:t>untuk</a:t>
            </a:r>
            <a:r>
              <a:rPr lang="en-US" sz="1200" dirty="0">
                <a:latin typeface="Dosis"/>
                <a:ea typeface="Dosis"/>
                <a:cs typeface="Dosis"/>
                <a:sym typeface="Dosis"/>
              </a:rPr>
              <a:t> </a:t>
            </a:r>
            <a:r>
              <a:rPr lang="en-US" sz="1200" dirty="0" err="1">
                <a:latin typeface="Dosis"/>
                <a:ea typeface="Dosis"/>
                <a:cs typeface="Dosis"/>
                <a:sym typeface="Dosis"/>
              </a:rPr>
              <a:t>ditemukan</a:t>
            </a:r>
            <a:r>
              <a:rPr lang="en-US" sz="1200" dirty="0">
                <a:latin typeface="Dosis"/>
                <a:ea typeface="Dosis"/>
                <a:cs typeface="Dosis"/>
                <a:sym typeface="Dosis"/>
              </a:rPr>
              <a:t> </a:t>
            </a:r>
            <a:r>
              <a:rPr lang="en-US" sz="1200" dirty="0" err="1">
                <a:latin typeface="Dosis"/>
                <a:ea typeface="Dosis"/>
                <a:cs typeface="Dosis"/>
                <a:sym typeface="Dosis"/>
              </a:rPr>
              <a:t>polanya</a:t>
            </a:r>
            <a:r>
              <a:rPr lang="en-US" sz="1200" dirty="0">
                <a:latin typeface="Dosis"/>
                <a:ea typeface="Dosis"/>
                <a:cs typeface="Dosis"/>
                <a:sym typeface="Dosis"/>
              </a:rPr>
              <a:t> </a:t>
            </a:r>
            <a:r>
              <a:rPr lang="en-US" sz="1200" dirty="0" err="1">
                <a:latin typeface="Dosis"/>
                <a:ea typeface="Dosis"/>
                <a:cs typeface="Dosis"/>
                <a:sym typeface="Dosis"/>
              </a:rPr>
              <a:t>tanpa</a:t>
            </a:r>
            <a:r>
              <a:rPr lang="en-US" sz="1200" dirty="0">
                <a:latin typeface="Dosis"/>
                <a:ea typeface="Dosis"/>
                <a:cs typeface="Dosis"/>
                <a:sym typeface="Dosis"/>
              </a:rPr>
              <a:t> </a:t>
            </a:r>
            <a:r>
              <a:rPr lang="en-US" sz="1200" dirty="0" err="1">
                <a:latin typeface="Dosis"/>
                <a:ea typeface="Dosis"/>
                <a:cs typeface="Dosis"/>
                <a:sym typeface="Dosis"/>
              </a:rPr>
              <a:t>dilakukan</a:t>
            </a:r>
            <a:r>
              <a:rPr lang="en-US" sz="1200" dirty="0">
                <a:latin typeface="Dosis"/>
                <a:ea typeface="Dosis"/>
                <a:cs typeface="Dosis"/>
                <a:sym typeface="Dosis"/>
              </a:rPr>
              <a:t> feature engineering </a:t>
            </a:r>
            <a:r>
              <a:rPr lang="en-US" sz="1200" dirty="0" err="1">
                <a:latin typeface="Dosis"/>
                <a:ea typeface="Dosis"/>
                <a:cs typeface="Dosis"/>
                <a:sym typeface="Dosis"/>
              </a:rPr>
              <a:t>lebih</a:t>
            </a:r>
            <a:r>
              <a:rPr lang="en-US" sz="1200" dirty="0">
                <a:latin typeface="Dosis"/>
                <a:ea typeface="Dosis"/>
                <a:cs typeface="Dosis"/>
                <a:sym typeface="Dosis"/>
              </a:rPr>
              <a:t> </a:t>
            </a:r>
            <a:r>
              <a:rPr lang="en-US" sz="1200" dirty="0" err="1">
                <a:latin typeface="Dosis"/>
                <a:ea typeface="Dosis"/>
                <a:cs typeface="Dosis"/>
                <a:sym typeface="Dosis"/>
              </a:rPr>
              <a:t>dalam</a:t>
            </a:r>
            <a:r>
              <a:rPr lang="en-US" sz="1200" dirty="0">
                <a:latin typeface="Dosis"/>
                <a:ea typeface="Dosis"/>
                <a:cs typeface="Dosis"/>
                <a:sym typeface="Dosis"/>
              </a:rPr>
              <a:t> </a:t>
            </a:r>
            <a:r>
              <a:rPr lang="en-US" sz="1200" dirty="0" err="1">
                <a:latin typeface="Dosis"/>
                <a:ea typeface="Dosis"/>
                <a:cs typeface="Dosis"/>
                <a:sym typeface="Dosis"/>
              </a:rPr>
              <a:t>sehingga</a:t>
            </a:r>
            <a:r>
              <a:rPr lang="en-US" sz="1200" dirty="0">
                <a:latin typeface="Dosis"/>
                <a:ea typeface="Dosis"/>
                <a:cs typeface="Dosis"/>
                <a:sym typeface="Dosis"/>
              </a:rPr>
              <a:t> </a:t>
            </a:r>
            <a:r>
              <a:rPr lang="en-US" sz="1200" dirty="0" err="1">
                <a:latin typeface="Dosis"/>
                <a:ea typeface="Dosis"/>
                <a:cs typeface="Dosis"/>
                <a:sym typeface="Dosis"/>
              </a:rPr>
              <a:t>cukup</a:t>
            </a:r>
            <a:r>
              <a:rPr lang="en-US" sz="1200" dirty="0">
                <a:latin typeface="Dosis"/>
                <a:ea typeface="Dosis"/>
                <a:cs typeface="Dosis"/>
                <a:sym typeface="Dosis"/>
              </a:rPr>
              <a:t> </a:t>
            </a:r>
            <a:r>
              <a:rPr lang="en-US" sz="1200" dirty="0" err="1">
                <a:latin typeface="Dosis"/>
                <a:ea typeface="Dosis"/>
                <a:cs typeface="Dosis"/>
                <a:sym typeface="Dosis"/>
              </a:rPr>
              <a:t>menuliskan</a:t>
            </a:r>
            <a:r>
              <a:rPr lang="en-US" sz="1200" dirty="0">
                <a:latin typeface="Dosis"/>
                <a:ea typeface="Dosis"/>
                <a:cs typeface="Dosis"/>
                <a:sym typeface="Dosis"/>
              </a:rPr>
              <a:t> </a:t>
            </a:r>
            <a:r>
              <a:rPr lang="en-US" sz="1200" dirty="0" err="1">
                <a:latin typeface="Dosis"/>
                <a:ea typeface="Dosis"/>
                <a:cs typeface="Dosis"/>
                <a:sym typeface="Dosis"/>
              </a:rPr>
              <a:t>hal</a:t>
            </a:r>
            <a:r>
              <a:rPr lang="en-US" sz="1200" dirty="0">
                <a:latin typeface="Dosis"/>
                <a:ea typeface="Dosis"/>
                <a:cs typeface="Dosis"/>
                <a:sym typeface="Dosis"/>
              </a:rPr>
              <a:t> yang </a:t>
            </a:r>
            <a:r>
              <a:rPr lang="en-US" sz="1200" dirty="0" err="1">
                <a:latin typeface="Dosis"/>
                <a:ea typeface="Dosis"/>
                <a:cs typeface="Dosis"/>
                <a:sym typeface="Dosis"/>
              </a:rPr>
              <a:t>didapatkan</a:t>
            </a:r>
            <a:r>
              <a:rPr lang="en-US" sz="1200" dirty="0">
                <a:latin typeface="Dosis"/>
                <a:ea typeface="Dosis"/>
                <a:cs typeface="Dosis"/>
                <a:sym typeface="Dosis"/>
              </a:rPr>
              <a:t> </a:t>
            </a:r>
            <a:r>
              <a:rPr lang="en-US" sz="1200" dirty="0" err="1">
                <a:latin typeface="Dosis"/>
                <a:ea typeface="Dosis"/>
                <a:cs typeface="Dosis"/>
                <a:sym typeface="Dosis"/>
              </a:rPr>
              <a:t>sejauh</a:t>
            </a:r>
            <a:r>
              <a:rPr lang="en-US" sz="1200" dirty="0">
                <a:latin typeface="Dosis"/>
                <a:ea typeface="Dosis"/>
                <a:cs typeface="Dosis"/>
                <a:sym typeface="Dosis"/>
              </a:rPr>
              <a:t> </a:t>
            </a:r>
            <a:r>
              <a:rPr lang="en-US" sz="1200" dirty="0" err="1">
                <a:latin typeface="Dosis"/>
                <a:ea typeface="Dosis"/>
                <a:cs typeface="Dosis"/>
                <a:sym typeface="Dosis"/>
              </a:rPr>
              <a:t>ini</a:t>
            </a:r>
            <a:r>
              <a:rPr lang="en-US" sz="1200" dirty="0">
                <a:latin typeface="Dosis"/>
                <a:ea typeface="Dosis"/>
                <a:cs typeface="Dosis"/>
                <a:sym typeface="Dosis"/>
              </a:rPr>
              <a:t> </a:t>
            </a:r>
            <a:r>
              <a:rPr lang="en-US" sz="1200" dirty="0" err="1">
                <a:latin typeface="Dosis"/>
                <a:ea typeface="Dosis"/>
                <a:cs typeface="Dosis"/>
                <a:sym typeface="Dosis"/>
              </a:rPr>
              <a:t>saja</a:t>
            </a:r>
            <a:endParaRPr lang="en-US" sz="1200" dirty="0">
              <a:latin typeface="Dosis"/>
              <a:ea typeface="Dosis"/>
              <a:cs typeface="Dosis"/>
              <a:sym typeface="Dosis"/>
            </a:endParaRP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err="1">
                <a:latin typeface="Dosis"/>
                <a:ea typeface="Dosis"/>
                <a:cs typeface="Dosis"/>
                <a:sym typeface="Dosis"/>
              </a:rPr>
              <a:t>Risk_Flag</a:t>
            </a:r>
            <a:r>
              <a:rPr lang="en-US" sz="1200" dirty="0">
                <a:latin typeface="Dosis"/>
                <a:ea typeface="Dosis"/>
                <a:cs typeface="Dosis"/>
                <a:sym typeface="Dosis"/>
              </a:rPr>
              <a:t> (target) </a:t>
            </a:r>
            <a:r>
              <a:rPr lang="en-US" sz="1200" dirty="0" err="1">
                <a:latin typeface="Dosis"/>
                <a:ea typeface="Dosis"/>
                <a:cs typeface="Dosis"/>
                <a:sym typeface="Dosis"/>
              </a:rPr>
              <a:t>tidak</a:t>
            </a:r>
            <a:r>
              <a:rPr lang="en-US" sz="1200" dirty="0">
                <a:latin typeface="Dosis"/>
                <a:ea typeface="Dosis"/>
                <a:cs typeface="Dosis"/>
                <a:sym typeface="Dosis"/>
              </a:rPr>
              <a:t> </a:t>
            </a:r>
            <a:r>
              <a:rPr lang="en-US" sz="1200" dirty="0" err="1">
                <a:latin typeface="Dosis"/>
                <a:ea typeface="Dosis"/>
                <a:cs typeface="Dosis"/>
                <a:sym typeface="Dosis"/>
              </a:rPr>
              <a:t>perlu</a:t>
            </a:r>
            <a:r>
              <a:rPr lang="en-US" sz="1200" dirty="0">
                <a:latin typeface="Dosis"/>
                <a:ea typeface="Dosis"/>
                <a:cs typeface="Dosis"/>
                <a:sym typeface="Dosis"/>
              </a:rPr>
              <a:t> </a:t>
            </a:r>
            <a:r>
              <a:rPr lang="en-US" sz="1200" dirty="0" err="1">
                <a:latin typeface="Dosis"/>
                <a:ea typeface="Dosis"/>
                <a:cs typeface="Dosis"/>
                <a:sym typeface="Dosis"/>
              </a:rPr>
              <a:t>diubah</a:t>
            </a:r>
            <a:r>
              <a:rPr lang="en-US" sz="1200" dirty="0">
                <a:latin typeface="Dosis"/>
                <a:ea typeface="Dosis"/>
                <a:cs typeface="Dosis"/>
                <a:sym typeface="Dosis"/>
              </a:rPr>
              <a:t> </a:t>
            </a:r>
            <a:r>
              <a:rPr lang="en-US" sz="1200" dirty="0" err="1">
                <a:latin typeface="Dosis"/>
                <a:ea typeface="Dosis"/>
                <a:cs typeface="Dosis"/>
                <a:sym typeface="Dosis"/>
              </a:rPr>
              <a:t>kedalam</a:t>
            </a:r>
            <a:r>
              <a:rPr lang="en-US" sz="1200" dirty="0">
                <a:latin typeface="Dosis"/>
                <a:ea typeface="Dosis"/>
                <a:cs typeface="Dosis"/>
                <a:sym typeface="Dosis"/>
              </a:rPr>
              <a:t> str</a:t>
            </a: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err="1">
                <a:latin typeface="Dosis"/>
                <a:ea typeface="Dosis"/>
                <a:cs typeface="Dosis"/>
                <a:sym typeface="Dosis"/>
              </a:rPr>
              <a:t>Lakukan</a:t>
            </a:r>
            <a:r>
              <a:rPr lang="en-US" sz="1200" dirty="0">
                <a:latin typeface="Dosis"/>
                <a:ea typeface="Dosis"/>
                <a:cs typeface="Dosis"/>
                <a:sym typeface="Dosis"/>
              </a:rPr>
              <a:t> </a:t>
            </a:r>
            <a:r>
              <a:rPr lang="en-US" sz="1200" dirty="0" err="1">
                <a:latin typeface="Dosis"/>
                <a:ea typeface="Dosis"/>
                <a:cs typeface="Dosis"/>
                <a:sym typeface="Dosis"/>
              </a:rPr>
              <a:t>perbaikan</a:t>
            </a:r>
            <a:r>
              <a:rPr lang="en-US" sz="1200" dirty="0">
                <a:latin typeface="Dosis"/>
                <a:ea typeface="Dosis"/>
                <a:cs typeface="Dosis"/>
                <a:sym typeface="Dosis"/>
              </a:rPr>
              <a:t> pada </a:t>
            </a:r>
            <a:r>
              <a:rPr lang="en-US" sz="1200" dirty="0" err="1">
                <a:latin typeface="Dosis"/>
                <a:ea typeface="Dosis"/>
                <a:cs typeface="Dosis"/>
                <a:sym typeface="Dosis"/>
              </a:rPr>
              <a:t>bentuk</a:t>
            </a:r>
            <a:r>
              <a:rPr lang="en-US" sz="1200" dirty="0">
                <a:latin typeface="Dosis"/>
                <a:ea typeface="Dosis"/>
                <a:cs typeface="Dosis"/>
                <a:sym typeface="Dosis"/>
              </a:rPr>
              <a:t> chart dan </a:t>
            </a:r>
            <a:r>
              <a:rPr lang="en-US" sz="1200" dirty="0" err="1">
                <a:latin typeface="Dosis"/>
                <a:ea typeface="Dosis"/>
                <a:cs typeface="Dosis"/>
                <a:sym typeface="Dosis"/>
              </a:rPr>
              <a:t>pemilihan</a:t>
            </a:r>
            <a:r>
              <a:rPr lang="en-US" sz="1200" dirty="0">
                <a:latin typeface="Dosis"/>
                <a:ea typeface="Dosis"/>
                <a:cs typeface="Dosis"/>
                <a:sym typeface="Dosis"/>
              </a:rPr>
              <a:t> </a:t>
            </a:r>
            <a:r>
              <a:rPr lang="en-US" sz="1200" dirty="0" err="1">
                <a:latin typeface="Dosis"/>
                <a:ea typeface="Dosis"/>
                <a:cs typeface="Dosis"/>
                <a:sym typeface="Dosis"/>
              </a:rPr>
              <a:t>antara</a:t>
            </a:r>
            <a:r>
              <a:rPr lang="en-US" sz="1200" dirty="0">
                <a:latin typeface="Dosis"/>
                <a:ea typeface="Dosis"/>
                <a:cs typeface="Dosis"/>
                <a:sym typeface="Dosis"/>
              </a:rPr>
              <a:t> </a:t>
            </a:r>
            <a:r>
              <a:rPr lang="en-US" sz="1200" dirty="0" err="1">
                <a:latin typeface="Dosis"/>
                <a:ea typeface="Dosis"/>
                <a:cs typeface="Dosis"/>
                <a:sym typeface="Dosis"/>
              </a:rPr>
              <a:t>visualisasi</a:t>
            </a:r>
            <a:r>
              <a:rPr lang="en-US" sz="1200" dirty="0">
                <a:latin typeface="Dosis"/>
                <a:ea typeface="Dosis"/>
                <a:cs typeface="Dosis"/>
                <a:sym typeface="Dosis"/>
              </a:rPr>
              <a:t> </a:t>
            </a:r>
            <a:r>
              <a:rPr lang="en-US" sz="1200" dirty="0" err="1">
                <a:latin typeface="Dosis"/>
                <a:ea typeface="Dosis"/>
                <a:cs typeface="Dosis"/>
                <a:sym typeface="Dosis"/>
              </a:rPr>
              <a:t>secara</a:t>
            </a:r>
            <a:r>
              <a:rPr lang="en-US" sz="1200" dirty="0">
                <a:latin typeface="Dosis"/>
                <a:ea typeface="Dosis"/>
                <a:cs typeface="Dosis"/>
                <a:sym typeface="Dosis"/>
              </a:rPr>
              <a:t> </a:t>
            </a:r>
            <a:r>
              <a:rPr lang="en-US" sz="1200" dirty="0" err="1">
                <a:latin typeface="Dosis"/>
                <a:ea typeface="Dosis"/>
                <a:cs typeface="Dosis"/>
                <a:sym typeface="Dosis"/>
              </a:rPr>
              <a:t>jumlah</a:t>
            </a:r>
            <a:r>
              <a:rPr lang="en-US" sz="1200" dirty="0">
                <a:latin typeface="Dosis"/>
                <a:ea typeface="Dosis"/>
                <a:cs typeface="Dosis"/>
                <a:sym typeface="Dosis"/>
              </a:rPr>
              <a:t> </a:t>
            </a:r>
            <a:r>
              <a:rPr lang="en-US" sz="1200" dirty="0" err="1">
                <a:latin typeface="Dosis"/>
                <a:ea typeface="Dosis"/>
                <a:cs typeface="Dosis"/>
                <a:sym typeface="Dosis"/>
              </a:rPr>
              <a:t>ataupun</a:t>
            </a:r>
            <a:r>
              <a:rPr lang="en-US" sz="1200" dirty="0">
                <a:latin typeface="Dosis"/>
                <a:ea typeface="Dosis"/>
                <a:cs typeface="Dosis"/>
                <a:sym typeface="Dosis"/>
              </a:rPr>
              <a:t> </a:t>
            </a:r>
            <a:r>
              <a:rPr lang="en-US" sz="1200" dirty="0" err="1">
                <a:latin typeface="Dosis"/>
                <a:ea typeface="Dosis"/>
                <a:cs typeface="Dosis"/>
                <a:sym typeface="Dosis"/>
              </a:rPr>
              <a:t>proporsi</a:t>
            </a:r>
            <a:endParaRPr lang="en-US" sz="1200" dirty="0">
              <a:latin typeface="Dosis"/>
              <a:ea typeface="Dosis"/>
              <a:cs typeface="Dosis"/>
              <a:sym typeface="Dosis"/>
            </a:endParaRP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err="1">
                <a:latin typeface="Dosis"/>
                <a:ea typeface="Dosis"/>
                <a:cs typeface="Dosis"/>
                <a:sym typeface="Dosis"/>
              </a:rPr>
              <a:t>Visualisasi</a:t>
            </a:r>
            <a:r>
              <a:rPr lang="en-US" sz="1200" dirty="0">
                <a:latin typeface="Dosis"/>
                <a:ea typeface="Dosis"/>
                <a:cs typeface="Dosis"/>
                <a:sym typeface="Dosis"/>
              </a:rPr>
              <a:t> </a:t>
            </a:r>
            <a:r>
              <a:rPr lang="en-US" sz="1200" dirty="0" err="1">
                <a:latin typeface="Dosis"/>
                <a:ea typeface="Dosis"/>
                <a:cs typeface="Dosis"/>
                <a:sym typeface="Dosis"/>
              </a:rPr>
              <a:t>secara</a:t>
            </a:r>
            <a:r>
              <a:rPr lang="en-US" sz="1200" dirty="0">
                <a:latin typeface="Dosis"/>
                <a:ea typeface="Dosis"/>
                <a:cs typeface="Dosis"/>
                <a:sym typeface="Dosis"/>
              </a:rPr>
              <a:t> bivariate </a:t>
            </a:r>
            <a:r>
              <a:rPr lang="en-US" sz="1200" dirty="0" err="1">
                <a:latin typeface="Dosis"/>
                <a:ea typeface="Dosis"/>
                <a:cs typeface="Dosis"/>
                <a:sym typeface="Dosis"/>
              </a:rPr>
              <a:t>tidak</a:t>
            </a:r>
            <a:r>
              <a:rPr lang="en-US" sz="1200" dirty="0">
                <a:latin typeface="Dosis"/>
                <a:ea typeface="Dosis"/>
                <a:cs typeface="Dosis"/>
                <a:sym typeface="Dosis"/>
              </a:rPr>
              <a:t> </a:t>
            </a:r>
            <a:r>
              <a:rPr lang="en-US" sz="1200" dirty="0" err="1">
                <a:latin typeface="Dosis"/>
                <a:ea typeface="Dosis"/>
                <a:cs typeface="Dosis"/>
                <a:sym typeface="Dosis"/>
              </a:rPr>
              <a:t>diperlukan</a:t>
            </a:r>
            <a:r>
              <a:rPr lang="en-US" sz="1200" dirty="0">
                <a:latin typeface="Dosis"/>
                <a:ea typeface="Dosis"/>
                <a:cs typeface="Dosis"/>
                <a:sym typeface="Dosis"/>
              </a:rPr>
              <a:t> </a:t>
            </a:r>
            <a:r>
              <a:rPr lang="en-US" sz="1200" dirty="0" err="1">
                <a:latin typeface="Dosis"/>
                <a:ea typeface="Dosis"/>
                <a:cs typeface="Dosis"/>
                <a:sym typeface="Dosis"/>
              </a:rPr>
              <a:t>karena</a:t>
            </a:r>
            <a:r>
              <a:rPr lang="en-US" sz="1200" dirty="0">
                <a:latin typeface="Dosis"/>
                <a:ea typeface="Dosis"/>
                <a:cs typeface="Dosis"/>
                <a:sym typeface="Dosis"/>
              </a:rPr>
              <a:t> </a:t>
            </a:r>
            <a:r>
              <a:rPr lang="en-US" sz="1200" dirty="0" err="1">
                <a:latin typeface="Dosis"/>
                <a:ea typeface="Dosis"/>
                <a:cs typeface="Dosis"/>
                <a:sym typeface="Dosis"/>
              </a:rPr>
              <a:t>sudah</a:t>
            </a:r>
            <a:r>
              <a:rPr lang="en-US" sz="1200" dirty="0">
                <a:latin typeface="Dosis"/>
                <a:ea typeface="Dosis"/>
                <a:cs typeface="Dosis"/>
                <a:sym typeface="Dosis"/>
              </a:rPr>
              <a:t> </a:t>
            </a:r>
            <a:r>
              <a:rPr lang="en-US" sz="1200" dirty="0" err="1">
                <a:latin typeface="Dosis"/>
                <a:ea typeface="Dosis"/>
                <a:cs typeface="Dosis"/>
                <a:sym typeface="Dosis"/>
              </a:rPr>
              <a:t>terangkum</a:t>
            </a:r>
            <a:r>
              <a:rPr lang="en-US" sz="1200" dirty="0">
                <a:latin typeface="Dosis"/>
                <a:ea typeface="Dosis"/>
                <a:cs typeface="Dosis"/>
                <a:sym typeface="Dosis"/>
              </a:rPr>
              <a:t> di multivariate</a:t>
            </a: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a:latin typeface="Dosis"/>
                <a:ea typeface="Dosis"/>
                <a:cs typeface="Dosis"/>
                <a:sym typeface="Dosis"/>
              </a:rPr>
              <a:t>(</a:t>
            </a:r>
            <a:r>
              <a:rPr lang="en-US" sz="1200" dirty="0" err="1">
                <a:latin typeface="Dosis"/>
                <a:ea typeface="Dosis"/>
                <a:cs typeface="Dosis"/>
                <a:sym typeface="Dosis"/>
              </a:rPr>
              <a:t>Untuk</a:t>
            </a:r>
            <a:r>
              <a:rPr lang="en-US" sz="1200" dirty="0">
                <a:latin typeface="Dosis"/>
                <a:ea typeface="Dosis"/>
                <a:cs typeface="Dosis"/>
                <a:sym typeface="Dosis"/>
              </a:rPr>
              <a:t> stage 2) </a:t>
            </a:r>
            <a:r>
              <a:rPr lang="en-US" sz="1200" dirty="0" err="1">
                <a:latin typeface="Dosis"/>
                <a:ea typeface="Dosis"/>
                <a:cs typeface="Dosis"/>
                <a:sym typeface="Dosis"/>
              </a:rPr>
              <a:t>Lakukan</a:t>
            </a:r>
            <a:r>
              <a:rPr lang="en-US" sz="1200" dirty="0">
                <a:latin typeface="Dosis"/>
                <a:ea typeface="Dosis"/>
                <a:cs typeface="Dosis"/>
                <a:sym typeface="Dosis"/>
              </a:rPr>
              <a:t> </a:t>
            </a:r>
            <a:r>
              <a:rPr lang="en-US" sz="1200" dirty="0" err="1">
                <a:latin typeface="Dosis"/>
                <a:ea typeface="Dosis"/>
                <a:cs typeface="Dosis"/>
                <a:sym typeface="Dosis"/>
              </a:rPr>
              <a:t>eksperimen</a:t>
            </a:r>
            <a:r>
              <a:rPr lang="en-US" sz="1200" dirty="0">
                <a:latin typeface="Dosis"/>
                <a:ea typeface="Dosis"/>
                <a:cs typeface="Dosis"/>
                <a:sym typeface="Dosis"/>
              </a:rPr>
              <a:t> </a:t>
            </a:r>
            <a:r>
              <a:rPr lang="en-US" sz="1200" dirty="0" err="1">
                <a:latin typeface="Dosis"/>
                <a:ea typeface="Dosis"/>
                <a:cs typeface="Dosis"/>
                <a:sym typeface="Dosis"/>
              </a:rPr>
              <a:t>terhadap</a:t>
            </a:r>
            <a:r>
              <a:rPr lang="en-US" sz="1200" dirty="0">
                <a:latin typeface="Dosis"/>
                <a:ea typeface="Dosis"/>
                <a:cs typeface="Dosis"/>
                <a:sym typeface="Dosis"/>
              </a:rPr>
              <a:t> feature-feature </a:t>
            </a:r>
            <a:r>
              <a:rPr lang="en-US" sz="1200" dirty="0" err="1">
                <a:latin typeface="Dosis"/>
                <a:ea typeface="Dosis"/>
                <a:cs typeface="Dosis"/>
                <a:sym typeface="Dosis"/>
              </a:rPr>
              <a:t>baru</a:t>
            </a:r>
            <a:r>
              <a:rPr lang="en-US" sz="1200" dirty="0">
                <a:latin typeface="Dosis"/>
                <a:ea typeface="Dosis"/>
                <a:cs typeface="Dosis"/>
                <a:sym typeface="Dosis"/>
              </a:rPr>
              <a:t> yang </a:t>
            </a:r>
            <a:r>
              <a:rPr lang="en-US" sz="1200" dirty="0" err="1">
                <a:latin typeface="Dosis"/>
                <a:ea typeface="Dosis"/>
                <a:cs typeface="Dosis"/>
                <a:sym typeface="Dosis"/>
              </a:rPr>
              <a:t>dibuat</a:t>
            </a:r>
            <a:r>
              <a:rPr lang="en-US" sz="1200" dirty="0">
                <a:latin typeface="Dosis"/>
                <a:ea typeface="Dosis"/>
                <a:cs typeface="Dosis"/>
                <a:sym typeface="Dosis"/>
              </a:rPr>
              <a:t> dan </a:t>
            </a:r>
            <a:r>
              <a:rPr lang="en-US" sz="1200" dirty="0" err="1">
                <a:latin typeface="Dosis"/>
                <a:ea typeface="Dosis"/>
                <a:cs typeface="Dosis"/>
                <a:sym typeface="Dosis"/>
              </a:rPr>
              <a:t>jangan</a:t>
            </a:r>
            <a:r>
              <a:rPr lang="en-US" sz="1200" dirty="0">
                <a:latin typeface="Dosis"/>
                <a:ea typeface="Dosis"/>
                <a:cs typeface="Dosis"/>
                <a:sym typeface="Dosis"/>
              </a:rPr>
              <a:t> </a:t>
            </a:r>
            <a:r>
              <a:rPr lang="en-US" sz="1200" dirty="0" err="1">
                <a:latin typeface="Dosis"/>
                <a:ea typeface="Dosis"/>
                <a:cs typeface="Dosis"/>
                <a:sym typeface="Dosis"/>
              </a:rPr>
              <a:t>lupa</a:t>
            </a:r>
            <a:r>
              <a:rPr lang="en-US" sz="1200" dirty="0">
                <a:latin typeface="Dosis"/>
                <a:ea typeface="Dosis"/>
                <a:cs typeface="Dosis"/>
                <a:sym typeface="Dosis"/>
              </a:rPr>
              <a:t> </a:t>
            </a:r>
            <a:r>
              <a:rPr lang="en-US" sz="1200" dirty="0" err="1">
                <a:latin typeface="Dosis"/>
                <a:ea typeface="Dosis"/>
                <a:cs typeface="Dosis"/>
                <a:sym typeface="Dosis"/>
              </a:rPr>
              <a:t>untuk</a:t>
            </a:r>
            <a:r>
              <a:rPr lang="en-US" sz="1200" dirty="0">
                <a:latin typeface="Dosis"/>
                <a:ea typeface="Dosis"/>
                <a:cs typeface="Dosis"/>
                <a:sym typeface="Dosis"/>
              </a:rPr>
              <a:t> drop feature yang </a:t>
            </a:r>
            <a:r>
              <a:rPr lang="en-US" sz="1200" dirty="0" err="1">
                <a:latin typeface="Dosis"/>
                <a:ea typeface="Dosis"/>
                <a:cs typeface="Dosis"/>
                <a:sym typeface="Dosis"/>
              </a:rPr>
              <a:t>bermasalah</a:t>
            </a:r>
            <a:r>
              <a:rPr lang="en-US" sz="1200" dirty="0">
                <a:latin typeface="Dosis"/>
                <a:ea typeface="Dosis"/>
                <a:cs typeface="Dosis"/>
                <a:sym typeface="Dosis"/>
              </a:rPr>
              <a:t> (redundant, </a:t>
            </a:r>
            <a:r>
              <a:rPr lang="en-US" sz="1200" dirty="0" err="1">
                <a:latin typeface="Dosis"/>
                <a:ea typeface="Dosis"/>
                <a:cs typeface="Dosis"/>
                <a:sym typeface="Dosis"/>
              </a:rPr>
              <a:t>korelasi</a:t>
            </a:r>
            <a:r>
              <a:rPr lang="en-US" sz="1200" dirty="0">
                <a:latin typeface="Dosis"/>
                <a:ea typeface="Dosis"/>
                <a:cs typeface="Dosis"/>
                <a:sym typeface="Dosis"/>
              </a:rPr>
              <a:t> </a:t>
            </a:r>
            <a:r>
              <a:rPr lang="en-US" sz="1200" dirty="0" err="1">
                <a:latin typeface="Dosis"/>
                <a:ea typeface="Dosis"/>
                <a:cs typeface="Dosis"/>
                <a:sym typeface="Dosis"/>
              </a:rPr>
              <a:t>rendah</a:t>
            </a:r>
            <a:r>
              <a:rPr lang="en-US" sz="1200" dirty="0">
                <a:latin typeface="Dosis"/>
                <a:ea typeface="Dosis"/>
                <a:cs typeface="Dosis"/>
                <a:sym typeface="Dosis"/>
              </a:rPr>
              <a:t> </a:t>
            </a:r>
            <a:r>
              <a:rPr lang="en-US" sz="1200" dirty="0" err="1">
                <a:latin typeface="Dosis"/>
                <a:ea typeface="Dosis"/>
                <a:cs typeface="Dosis"/>
                <a:sym typeface="Dosis"/>
              </a:rPr>
              <a:t>dengan</a:t>
            </a:r>
            <a:r>
              <a:rPr lang="en-US" sz="1200" dirty="0">
                <a:latin typeface="Dosis"/>
                <a:ea typeface="Dosis"/>
                <a:cs typeface="Dosis"/>
                <a:sym typeface="Dosis"/>
              </a:rPr>
              <a:t> target, </a:t>
            </a:r>
            <a:r>
              <a:rPr lang="en-US" sz="1200" dirty="0" err="1">
                <a:latin typeface="Dosis"/>
                <a:ea typeface="Dosis"/>
                <a:cs typeface="Dosis"/>
                <a:sym typeface="Dosis"/>
              </a:rPr>
              <a:t>dll</a:t>
            </a:r>
            <a:r>
              <a:rPr lang="en-US" sz="1200" dirty="0">
                <a:latin typeface="Dosis"/>
                <a:ea typeface="Dosis"/>
                <a:cs typeface="Dosis"/>
                <a:sym typeface="Dosis"/>
              </a:rPr>
              <a:t>)</a:t>
            </a:r>
            <a:endParaRPr sz="1200" dirty="0">
              <a:latin typeface="Dosis"/>
              <a:ea typeface="Dosis"/>
              <a:cs typeface="Dosis"/>
              <a:sym typeface="Dosis"/>
            </a:endParaRPr>
          </a:p>
        </p:txBody>
      </p:sp>
      <p:sp>
        <p:nvSpPr>
          <p:cNvPr id="106" name="Google Shape;106;g2652c6d9154_0_1"/>
          <p:cNvSpPr/>
          <p:nvPr/>
        </p:nvSpPr>
        <p:spPr>
          <a:xfrm>
            <a:off x="194900" y="3465626"/>
            <a:ext cx="11768400" cy="8646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g2652c6d9154_0_1"/>
          <p:cNvSpPr txBox="1"/>
          <p:nvPr/>
        </p:nvSpPr>
        <p:spPr>
          <a:xfrm>
            <a:off x="211700" y="3514625"/>
            <a:ext cx="11734800" cy="864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Tindak</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Lanjut</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err="1">
                <a:latin typeface="Dosis"/>
                <a:ea typeface="Dosis"/>
                <a:cs typeface="Dosis"/>
                <a:sym typeface="Dosis"/>
              </a:rPr>
              <a:t>Melakukan</a:t>
            </a:r>
            <a:r>
              <a:rPr lang="en-US" sz="1200" dirty="0">
                <a:latin typeface="Dosis"/>
                <a:ea typeface="Dosis"/>
                <a:cs typeface="Dosis"/>
                <a:sym typeface="Dosis"/>
              </a:rPr>
              <a:t> </a:t>
            </a:r>
            <a:r>
              <a:rPr lang="en-US" sz="1200" dirty="0" err="1">
                <a:latin typeface="Dosis"/>
                <a:ea typeface="Dosis"/>
                <a:cs typeface="Dosis"/>
                <a:sym typeface="Dosis"/>
              </a:rPr>
              <a:t>revisi</a:t>
            </a:r>
            <a:r>
              <a:rPr lang="en-US" sz="1200" dirty="0">
                <a:latin typeface="Dosis"/>
                <a:ea typeface="Dosis"/>
                <a:cs typeface="Dosis"/>
                <a:sym typeface="Dosis"/>
              </a:rPr>
              <a:t> oleh </a:t>
            </a:r>
            <a:r>
              <a:rPr lang="en-US" sz="1200" dirty="0" err="1">
                <a:latin typeface="Dosis"/>
                <a:ea typeface="Dosis"/>
                <a:cs typeface="Dosis"/>
                <a:sym typeface="Dosis"/>
              </a:rPr>
              <a:t>anggota-anggota</a:t>
            </a:r>
            <a:r>
              <a:rPr lang="en-US" sz="1200" dirty="0">
                <a:latin typeface="Dosis"/>
                <a:ea typeface="Dosis"/>
                <a:cs typeface="Dosis"/>
                <a:sym typeface="Dosis"/>
              </a:rPr>
              <a:t> </a:t>
            </a:r>
            <a:r>
              <a:rPr lang="en-US" sz="1200" dirty="0" err="1">
                <a:latin typeface="Dosis"/>
                <a:ea typeface="Dosis"/>
                <a:cs typeface="Dosis"/>
                <a:sym typeface="Dosis"/>
              </a:rPr>
              <a:t>kelompok</a:t>
            </a:r>
            <a:r>
              <a:rPr lang="en-US" sz="1200" dirty="0">
                <a:latin typeface="Dosis"/>
                <a:ea typeface="Dosis"/>
                <a:cs typeface="Dosis"/>
                <a:sym typeface="Dosis"/>
              </a:rPr>
              <a:t> </a:t>
            </a:r>
            <a:r>
              <a:rPr lang="en-US" sz="1200" dirty="0" err="1">
                <a:latin typeface="Dosis"/>
                <a:ea typeface="Dosis"/>
                <a:cs typeface="Dosis"/>
                <a:sym typeface="Dosis"/>
              </a:rPr>
              <a:t>untuk</a:t>
            </a:r>
            <a:r>
              <a:rPr lang="en-US" sz="1200" dirty="0">
                <a:latin typeface="Dosis"/>
                <a:ea typeface="Dosis"/>
                <a:cs typeface="Dosis"/>
                <a:sym typeface="Dosis"/>
              </a:rPr>
              <a:t> </a:t>
            </a:r>
            <a:r>
              <a:rPr lang="en-US" sz="1200" dirty="0" err="1">
                <a:latin typeface="Dosis"/>
                <a:ea typeface="Dosis"/>
                <a:cs typeface="Dosis"/>
                <a:sym typeface="Dosis"/>
              </a:rPr>
              <a:t>setiap</a:t>
            </a:r>
            <a:r>
              <a:rPr lang="en-US" sz="1200" dirty="0">
                <a:latin typeface="Dosis"/>
                <a:ea typeface="Dosis"/>
                <a:cs typeface="Dosis"/>
                <a:sym typeface="Dosis"/>
              </a:rPr>
              <a:t> </a:t>
            </a:r>
            <a:r>
              <a:rPr lang="en-US" sz="1200" dirty="0" err="1">
                <a:latin typeface="Dosis"/>
                <a:ea typeface="Dosis"/>
                <a:cs typeface="Dosis"/>
                <a:sym typeface="Dosis"/>
              </a:rPr>
              <a:t>nomornya</a:t>
            </a:r>
            <a:r>
              <a:rPr lang="en-US" sz="1200" dirty="0">
                <a:latin typeface="Dosis"/>
                <a:ea typeface="Dosis"/>
                <a:cs typeface="Dosis"/>
                <a:sym typeface="Dosis"/>
              </a:rPr>
              <a:t> </a:t>
            </a:r>
            <a:r>
              <a:rPr lang="en-US" sz="1200" dirty="0" err="1">
                <a:latin typeface="Dosis"/>
                <a:ea typeface="Dosis"/>
                <a:cs typeface="Dosis"/>
                <a:sym typeface="Dosis"/>
              </a:rPr>
              <a:t>sesuai</a:t>
            </a:r>
            <a:r>
              <a:rPr lang="en-US" sz="1200" dirty="0">
                <a:latin typeface="Dosis"/>
                <a:ea typeface="Dosis"/>
                <a:cs typeface="Dosis"/>
                <a:sym typeface="Dosis"/>
              </a:rPr>
              <a:t> </a:t>
            </a:r>
            <a:r>
              <a:rPr lang="en-US" sz="1200" dirty="0" err="1">
                <a:latin typeface="Dosis"/>
                <a:ea typeface="Dosis"/>
                <a:cs typeface="Dosis"/>
                <a:sym typeface="Dosis"/>
              </a:rPr>
              <a:t>dengan</a:t>
            </a:r>
            <a:r>
              <a:rPr lang="en-US" sz="1200" dirty="0">
                <a:latin typeface="Dosis"/>
                <a:ea typeface="Dosis"/>
                <a:cs typeface="Dosis"/>
                <a:sym typeface="Dosis"/>
              </a:rPr>
              <a:t> </a:t>
            </a:r>
            <a:r>
              <a:rPr lang="en-US" sz="1200" dirty="0" err="1">
                <a:latin typeface="Dosis"/>
                <a:ea typeface="Dosis"/>
                <a:cs typeface="Dosis"/>
                <a:sym typeface="Dosis"/>
              </a:rPr>
              <a:t>arahan</a:t>
            </a:r>
            <a:r>
              <a:rPr lang="en-US" sz="1200" dirty="0">
                <a:latin typeface="Dosis"/>
                <a:ea typeface="Dosis"/>
                <a:cs typeface="Dosis"/>
                <a:sym typeface="Dosis"/>
              </a:rPr>
              <a:t> dan </a:t>
            </a:r>
            <a:r>
              <a:rPr lang="en-US" sz="1200" dirty="0" err="1">
                <a:latin typeface="Dosis"/>
                <a:ea typeface="Dosis"/>
                <a:cs typeface="Dosis"/>
                <a:sym typeface="Dosis"/>
              </a:rPr>
              <a:t>masukkan</a:t>
            </a:r>
            <a:r>
              <a:rPr lang="en-US" sz="1200" dirty="0">
                <a:latin typeface="Dosis"/>
                <a:ea typeface="Dosis"/>
                <a:cs typeface="Dosis"/>
                <a:sym typeface="Dosis"/>
              </a:rPr>
              <a:t> </a:t>
            </a:r>
            <a:r>
              <a:rPr lang="en-US" sz="1200" dirty="0" err="1">
                <a:latin typeface="Dosis"/>
                <a:ea typeface="Dosis"/>
                <a:cs typeface="Dosis"/>
                <a:sym typeface="Dosis"/>
              </a:rPr>
              <a:t>dari</a:t>
            </a:r>
            <a:r>
              <a:rPr lang="en-US" sz="1200" dirty="0">
                <a:latin typeface="Dosis"/>
                <a:ea typeface="Dosis"/>
                <a:cs typeface="Dosis"/>
                <a:sym typeface="Dosis"/>
              </a:rPr>
              <a:t> mentor.</a:t>
            </a:r>
            <a:endParaRPr sz="1200" i="0" u="none" strike="noStrike" cap="none" dirty="0">
              <a:solidFill>
                <a:srgbClr val="000000"/>
              </a:solidFill>
              <a:latin typeface="Dosis"/>
              <a:ea typeface="Dosis"/>
              <a:cs typeface="Dosis"/>
              <a:sym typeface="Dosis"/>
            </a:endParaRPr>
          </a:p>
        </p:txBody>
      </p:sp>
      <p:sp>
        <p:nvSpPr>
          <p:cNvPr id="2" name="Google Shape;91;g79b7674418_0_6">
            <a:extLst>
              <a:ext uri="{FF2B5EF4-FFF2-40B4-BE49-F238E27FC236}">
                <a16:creationId xmlns:a16="http://schemas.microsoft.com/office/drawing/2014/main" id="{FDBD0FB9-7F54-4999-F032-A641E8563A03}"/>
              </a:ext>
            </a:extLst>
          </p:cNvPr>
          <p:cNvSpPr txBox="1"/>
          <p:nvPr/>
        </p:nvSpPr>
        <p:spPr>
          <a:xfrm>
            <a:off x="2023000" y="76577"/>
            <a:ext cx="9940500" cy="122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Kelompok</a:t>
            </a:r>
            <a:r>
              <a:rPr lang="en-US" sz="1800" b="1" i="0" u="none" strike="noStrike" cap="none"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Dackers</a:t>
            </a:r>
            <a:r>
              <a:rPr lang="en-US" sz="1800" b="1"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Kelompok</a:t>
            </a:r>
            <a:r>
              <a:rPr lang="en-US" sz="1800" b="1" dirty="0">
                <a:solidFill>
                  <a:srgbClr val="0198A3"/>
                </a:solidFill>
                <a:latin typeface="Dosis"/>
                <a:ea typeface="Dosis"/>
                <a:cs typeface="Dosis"/>
                <a:sym typeface="Dosis"/>
              </a:rPr>
              <a:t> 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Stage: 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Mentor: </a:t>
            </a:r>
            <a:r>
              <a:rPr lang="en-US" sz="1800" b="1" dirty="0">
                <a:solidFill>
                  <a:srgbClr val="0198A3"/>
                </a:solidFill>
                <a:latin typeface="Dosis"/>
                <a:ea typeface="Dosis"/>
                <a:cs typeface="Dosis"/>
                <a:sym typeface="Dosis"/>
              </a:rPr>
              <a:t>Dino </a:t>
            </a:r>
            <a:r>
              <a:rPr lang="en-US" sz="1800" b="1" dirty="0" err="1">
                <a:solidFill>
                  <a:srgbClr val="0198A3"/>
                </a:solidFill>
                <a:latin typeface="Dosis"/>
                <a:ea typeface="Dosis"/>
                <a:cs typeface="Dosis"/>
                <a:sym typeface="Dosis"/>
              </a:rPr>
              <a:t>Febriyanto</a:t>
            </a:r>
            <a:endParaRPr sz="1800" b="1" i="0" u="none" strike="noStrike" cap="none" dirty="0">
              <a:solidFill>
                <a:srgbClr val="0198A3"/>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Pukul</a:t>
            </a:r>
            <a:r>
              <a:rPr lang="en-US" sz="1800" b="1" i="0" u="none" strike="noStrike" cap="none" dirty="0">
                <a:solidFill>
                  <a:srgbClr val="0198A3"/>
                </a:solidFill>
                <a:latin typeface="Dosis"/>
                <a:ea typeface="Dosis"/>
                <a:cs typeface="Dosis"/>
                <a:sym typeface="Dosis"/>
              </a:rPr>
              <a:t>/ </a:t>
            </a:r>
            <a:r>
              <a:rPr lang="en-US" sz="1800" b="1" i="0" u="none" strike="noStrike" cap="none" dirty="0" err="1">
                <a:solidFill>
                  <a:srgbClr val="0198A3"/>
                </a:solidFill>
                <a:latin typeface="Dosis"/>
                <a:ea typeface="Dosis"/>
                <a:cs typeface="Dosis"/>
                <a:sym typeface="Dosis"/>
              </a:rPr>
              <a:t>Tanggal</a:t>
            </a:r>
            <a:r>
              <a:rPr lang="en-US" sz="1800" b="1" i="0" u="none" strike="noStrike" cap="none" dirty="0">
                <a:solidFill>
                  <a:srgbClr val="0198A3"/>
                </a:solidFill>
                <a:latin typeface="Dosis"/>
                <a:ea typeface="Dosis"/>
                <a:cs typeface="Dosis"/>
                <a:sym typeface="Dosis"/>
              </a:rPr>
              <a:t>: </a:t>
            </a:r>
            <a:r>
              <a:rPr lang="en-US" sz="1800" b="1" dirty="0">
                <a:solidFill>
                  <a:srgbClr val="0198A3"/>
                </a:solidFill>
                <a:latin typeface="Dosis"/>
                <a:ea typeface="Dosis"/>
                <a:cs typeface="Dosis"/>
                <a:sym typeface="Dosis"/>
              </a:rPr>
              <a:t>20</a:t>
            </a:r>
            <a:r>
              <a:rPr lang="en-US" sz="1800" b="1" i="0" u="none" strike="noStrike" cap="none" dirty="0">
                <a:solidFill>
                  <a:srgbClr val="0198A3"/>
                </a:solidFill>
                <a:latin typeface="Dosis"/>
                <a:ea typeface="Dosis"/>
                <a:cs typeface="Dosis"/>
                <a:sym typeface="Dosis"/>
              </a:rPr>
              <a:t>.00</a:t>
            </a:r>
            <a:r>
              <a:rPr lang="en-US" sz="1800" b="1" dirty="0">
                <a:solidFill>
                  <a:srgbClr val="0198A3"/>
                </a:solidFill>
                <a:latin typeface="Dosis"/>
                <a:ea typeface="Dosis"/>
                <a:cs typeface="Dosis"/>
                <a:sym typeface="Dosis"/>
              </a:rPr>
              <a:t> / 20-01-2024</a:t>
            </a:r>
            <a:endParaRPr sz="1800" b="1" i="0" u="none" strike="noStrike" cap="none" dirty="0">
              <a:solidFill>
                <a:srgbClr val="0198A3"/>
              </a:solidFill>
              <a:highlight>
                <a:srgbClr val="FFFF00"/>
              </a:highlight>
              <a:latin typeface="Dosis"/>
              <a:ea typeface="Dosis"/>
              <a:cs typeface="Dosis"/>
              <a:sym typeface="Dosi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a:extLst>
            <a:ext uri="{FF2B5EF4-FFF2-40B4-BE49-F238E27FC236}">
              <a16:creationId xmlns:a16="http://schemas.microsoft.com/office/drawing/2014/main" id="{ED630913-D1B0-7A7A-D89B-D9F9CDC40940}"/>
            </a:ext>
          </a:extLst>
        </p:cNvPr>
        <p:cNvGrpSpPr/>
        <p:nvPr/>
      </p:nvGrpSpPr>
      <p:grpSpPr>
        <a:xfrm>
          <a:off x="0" y="0"/>
          <a:ext cx="0" cy="0"/>
          <a:chOff x="0" y="0"/>
          <a:chExt cx="0" cy="0"/>
        </a:xfrm>
      </p:grpSpPr>
      <p:grpSp>
        <p:nvGrpSpPr>
          <p:cNvPr id="88" name="Google Shape;88;g79b7674418_0_6">
            <a:extLst>
              <a:ext uri="{FF2B5EF4-FFF2-40B4-BE49-F238E27FC236}">
                <a16:creationId xmlns:a16="http://schemas.microsoft.com/office/drawing/2014/main" id="{F5EE35F9-279F-69EF-61F4-DF5FA8F74B4E}"/>
              </a:ext>
            </a:extLst>
          </p:cNvPr>
          <p:cNvGrpSpPr/>
          <p:nvPr/>
        </p:nvGrpSpPr>
        <p:grpSpPr>
          <a:xfrm>
            <a:off x="1234440" y="1803618"/>
            <a:ext cx="2827672" cy="3250763"/>
            <a:chOff x="726653" y="-517614"/>
            <a:chExt cx="2170621" cy="2495400"/>
          </a:xfrm>
        </p:grpSpPr>
        <p:sp>
          <p:nvSpPr>
            <p:cNvPr id="89" name="Google Shape;89;g79b7674418_0_6">
              <a:extLst>
                <a:ext uri="{FF2B5EF4-FFF2-40B4-BE49-F238E27FC236}">
                  <a16:creationId xmlns:a16="http://schemas.microsoft.com/office/drawing/2014/main" id="{B66D626F-8995-AC2E-5F85-E58D6587A1DA}"/>
                </a:ext>
              </a:extLst>
            </p:cNvPr>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g79b7674418_0_6" descr="A close up of a logo&#10;&#10;Description automatically generated">
              <a:extLst>
                <a:ext uri="{FF2B5EF4-FFF2-40B4-BE49-F238E27FC236}">
                  <a16:creationId xmlns:a16="http://schemas.microsoft.com/office/drawing/2014/main" id="{F0E56AAD-9CC0-7CEE-332F-FB663CCE92FD}"/>
                </a:ext>
              </a:extLst>
            </p:cNvPr>
            <p:cNvPicPr preferRelativeResize="0"/>
            <p:nvPr/>
          </p:nvPicPr>
          <p:blipFill rotWithShape="1">
            <a:blip r:embed="rId3">
              <a:alphaModFix/>
            </a:blip>
            <a:srcRect l="2416" t="34766" r="76119" b="32683"/>
            <a:stretch/>
          </p:blipFill>
          <p:spPr>
            <a:xfrm>
              <a:off x="726653" y="443679"/>
              <a:ext cx="2170621" cy="1369427"/>
            </a:xfrm>
            <a:prstGeom prst="rect">
              <a:avLst/>
            </a:prstGeom>
            <a:noFill/>
            <a:ln>
              <a:noFill/>
            </a:ln>
          </p:spPr>
        </p:pic>
      </p:grpSp>
      <p:sp>
        <p:nvSpPr>
          <p:cNvPr id="91" name="Google Shape;91;g79b7674418_0_6">
            <a:extLst>
              <a:ext uri="{FF2B5EF4-FFF2-40B4-BE49-F238E27FC236}">
                <a16:creationId xmlns:a16="http://schemas.microsoft.com/office/drawing/2014/main" id="{7D1F31E5-4E97-5501-639A-514D4BB6694A}"/>
              </a:ext>
            </a:extLst>
          </p:cNvPr>
          <p:cNvSpPr txBox="1"/>
          <p:nvPr/>
        </p:nvSpPr>
        <p:spPr>
          <a:xfrm>
            <a:off x="3559192" y="2718174"/>
            <a:ext cx="6215744" cy="122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9600" b="1" i="0" u="none" strike="noStrike" cap="none" dirty="0">
                <a:solidFill>
                  <a:srgbClr val="0198A3"/>
                </a:solidFill>
                <a:latin typeface="Dosis"/>
                <a:ea typeface="Dosis"/>
                <a:cs typeface="Dosis"/>
                <a:sym typeface="Dosis"/>
              </a:rPr>
              <a:t>STAGE 2</a:t>
            </a:r>
            <a:endParaRPr sz="9600" b="1" i="0" u="none" strike="noStrike" cap="none" dirty="0">
              <a:solidFill>
                <a:srgbClr val="0198A3"/>
              </a:solidFill>
              <a:highlight>
                <a:srgbClr val="FFFF00"/>
              </a:highlight>
              <a:latin typeface="Dosis"/>
              <a:ea typeface="Dosis"/>
              <a:cs typeface="Dosis"/>
              <a:sym typeface="Dosis"/>
            </a:endParaRPr>
          </a:p>
        </p:txBody>
      </p:sp>
    </p:spTree>
    <p:extLst>
      <p:ext uri="{BB962C8B-B14F-4D97-AF65-F5344CB8AC3E}">
        <p14:creationId xmlns:p14="http://schemas.microsoft.com/office/powerpoint/2010/main" val="246506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g79b7674418_0_6"/>
          <p:cNvGrpSpPr/>
          <p:nvPr/>
        </p:nvGrpSpPr>
        <p:grpSpPr>
          <a:xfrm>
            <a:off x="591850" y="-328527"/>
            <a:ext cx="1386593" cy="1594062"/>
            <a:chOff x="726653" y="-517614"/>
            <a:chExt cx="2170621" cy="2495400"/>
          </a:xfrm>
        </p:grpSpPr>
        <p:sp>
          <p:nvSpPr>
            <p:cNvPr id="89" name="Google Shape;89;g79b7674418_0_6"/>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0" name="Google Shape;90;g79b7674418_0_6" descr="A close up of a logo&#10;&#10;Description automatically generated"/>
            <p:cNvPicPr preferRelativeResize="0"/>
            <p:nvPr/>
          </p:nvPicPr>
          <p:blipFill rotWithShape="1">
            <a:blip r:embed="rId3">
              <a:alphaModFix/>
            </a:blip>
            <a:srcRect l="2416" t="34766" r="76119" b="32683"/>
            <a:stretch/>
          </p:blipFill>
          <p:spPr>
            <a:xfrm>
              <a:off x="726653" y="443679"/>
              <a:ext cx="2170621" cy="1369427"/>
            </a:xfrm>
            <a:prstGeom prst="rect">
              <a:avLst/>
            </a:prstGeom>
            <a:noFill/>
            <a:ln>
              <a:noFill/>
            </a:ln>
          </p:spPr>
        </p:pic>
      </p:grpSp>
      <p:sp>
        <p:nvSpPr>
          <p:cNvPr id="91" name="Google Shape;91;g79b7674418_0_6"/>
          <p:cNvSpPr txBox="1"/>
          <p:nvPr/>
        </p:nvSpPr>
        <p:spPr>
          <a:xfrm>
            <a:off x="2023000" y="76577"/>
            <a:ext cx="9940500" cy="122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Kelompok</a:t>
            </a:r>
            <a:r>
              <a:rPr lang="en-US" sz="1800" b="1" i="0" u="none" strike="noStrike" cap="none"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Dackers</a:t>
            </a:r>
            <a:r>
              <a:rPr lang="en-US" sz="1800" b="1"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Kelompok</a:t>
            </a:r>
            <a:r>
              <a:rPr lang="en-US" sz="1800" b="1" dirty="0">
                <a:solidFill>
                  <a:srgbClr val="0198A3"/>
                </a:solidFill>
                <a:latin typeface="Dosis"/>
                <a:ea typeface="Dosis"/>
                <a:cs typeface="Dosis"/>
                <a:sym typeface="Dosis"/>
              </a:rPr>
              <a:t> 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Stage: 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Mentor: </a:t>
            </a:r>
            <a:r>
              <a:rPr lang="en-US" sz="1800" b="1" dirty="0">
                <a:solidFill>
                  <a:srgbClr val="0198A3"/>
                </a:solidFill>
                <a:latin typeface="Dosis"/>
                <a:ea typeface="Dosis"/>
                <a:cs typeface="Dosis"/>
                <a:sym typeface="Dosis"/>
              </a:rPr>
              <a:t>Dino </a:t>
            </a:r>
            <a:r>
              <a:rPr lang="en-US" sz="1800" b="1" dirty="0" err="1">
                <a:solidFill>
                  <a:srgbClr val="0198A3"/>
                </a:solidFill>
                <a:latin typeface="Dosis"/>
                <a:ea typeface="Dosis"/>
                <a:cs typeface="Dosis"/>
                <a:sym typeface="Dosis"/>
              </a:rPr>
              <a:t>Febriyanto</a:t>
            </a:r>
            <a:endParaRPr sz="1800" b="1" i="0" u="none" strike="noStrike" cap="none" dirty="0">
              <a:solidFill>
                <a:srgbClr val="0198A3"/>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Pukul</a:t>
            </a:r>
            <a:r>
              <a:rPr lang="en-US" sz="1800" b="1" i="0" u="none" strike="noStrike" cap="none" dirty="0">
                <a:solidFill>
                  <a:srgbClr val="0198A3"/>
                </a:solidFill>
                <a:latin typeface="Dosis"/>
                <a:ea typeface="Dosis"/>
                <a:cs typeface="Dosis"/>
                <a:sym typeface="Dosis"/>
              </a:rPr>
              <a:t>/ </a:t>
            </a:r>
            <a:r>
              <a:rPr lang="en-US" sz="1800" b="1" i="0" u="none" strike="noStrike" cap="none" dirty="0" err="1">
                <a:solidFill>
                  <a:srgbClr val="0198A3"/>
                </a:solidFill>
                <a:latin typeface="Dosis"/>
                <a:ea typeface="Dosis"/>
                <a:cs typeface="Dosis"/>
                <a:sym typeface="Dosis"/>
              </a:rPr>
              <a:t>Tanggal</a:t>
            </a:r>
            <a:r>
              <a:rPr lang="en-US" sz="1800" b="1" i="0" u="none" strike="noStrike" cap="none" dirty="0">
                <a:solidFill>
                  <a:srgbClr val="0198A3"/>
                </a:solidFill>
                <a:latin typeface="Dosis"/>
                <a:ea typeface="Dosis"/>
                <a:cs typeface="Dosis"/>
                <a:sym typeface="Dosis"/>
              </a:rPr>
              <a:t>: </a:t>
            </a:r>
            <a:r>
              <a:rPr lang="en-US" sz="1800" b="1" dirty="0">
                <a:solidFill>
                  <a:srgbClr val="0198A3"/>
                </a:solidFill>
                <a:latin typeface="Dosis"/>
                <a:ea typeface="Dosis"/>
                <a:cs typeface="Dosis"/>
                <a:sym typeface="Dosis"/>
              </a:rPr>
              <a:t>20</a:t>
            </a:r>
            <a:r>
              <a:rPr lang="en-US" sz="1800" b="1" i="0" u="none" strike="noStrike" cap="none" dirty="0">
                <a:solidFill>
                  <a:srgbClr val="0198A3"/>
                </a:solidFill>
                <a:latin typeface="Dosis"/>
                <a:ea typeface="Dosis"/>
                <a:cs typeface="Dosis"/>
                <a:sym typeface="Dosis"/>
              </a:rPr>
              <a:t>.00</a:t>
            </a:r>
            <a:r>
              <a:rPr lang="en-US" sz="1800" b="1" dirty="0">
                <a:solidFill>
                  <a:srgbClr val="0198A3"/>
                </a:solidFill>
                <a:latin typeface="Dosis"/>
                <a:ea typeface="Dosis"/>
                <a:cs typeface="Dosis"/>
                <a:sym typeface="Dosis"/>
              </a:rPr>
              <a:t> / 03-02-2024</a:t>
            </a:r>
            <a:endParaRPr sz="1800" b="1" i="0" u="none" strike="noStrike" cap="none" dirty="0">
              <a:solidFill>
                <a:srgbClr val="0198A3"/>
              </a:solidFill>
              <a:highlight>
                <a:srgbClr val="FFFF00"/>
              </a:highlight>
              <a:latin typeface="Dosis"/>
              <a:ea typeface="Dosis"/>
              <a:cs typeface="Dosis"/>
              <a:sym typeface="Dosis"/>
            </a:endParaRPr>
          </a:p>
        </p:txBody>
      </p:sp>
      <p:sp>
        <p:nvSpPr>
          <p:cNvPr id="92" name="Google Shape;92;g79b7674418_0_6"/>
          <p:cNvSpPr/>
          <p:nvPr/>
        </p:nvSpPr>
        <p:spPr>
          <a:xfrm>
            <a:off x="228600" y="1385274"/>
            <a:ext cx="11768400" cy="3186725"/>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g79b7674418_0_6"/>
          <p:cNvSpPr txBox="1"/>
          <p:nvPr/>
        </p:nvSpPr>
        <p:spPr>
          <a:xfrm>
            <a:off x="211700" y="1385274"/>
            <a:ext cx="11734800" cy="1073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Pembagian</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tugas</a:t>
            </a:r>
            <a:r>
              <a:rPr lang="en-US" sz="1200" b="1" i="0" u="none" strike="noStrike" cap="none" dirty="0">
                <a:solidFill>
                  <a:schemeClr val="dk1"/>
                </a:solidFill>
                <a:latin typeface="Dosis"/>
                <a:ea typeface="Dosis"/>
                <a:cs typeface="Dosis"/>
                <a:sym typeface="Dosis"/>
              </a:rPr>
              <a:t> di stage </a:t>
            </a:r>
            <a:r>
              <a:rPr lang="en-US" sz="1200" b="1" i="0" u="none" strike="noStrike" cap="none" dirty="0" err="1">
                <a:solidFill>
                  <a:schemeClr val="dk1"/>
                </a:solidFill>
                <a:latin typeface="Dosis"/>
                <a:ea typeface="Dosis"/>
                <a:cs typeface="Dosis"/>
                <a:sym typeface="Dosis"/>
              </a:rPr>
              <a:t>ini</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Dosis"/>
                <a:ea typeface="Dosis"/>
                <a:cs typeface="Dosis"/>
                <a:sym typeface="Dosis"/>
              </a:rPr>
              <a:t>Pada stage 2 </a:t>
            </a:r>
            <a:r>
              <a:rPr lang="en-US" sz="1200" dirty="0" err="1">
                <a:solidFill>
                  <a:schemeClr val="dk1"/>
                </a:solidFill>
                <a:latin typeface="Dosis"/>
                <a:ea typeface="Dosis"/>
                <a:cs typeface="Dosis"/>
                <a:sym typeface="Dosis"/>
              </a:rPr>
              <a:t>ini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kerjaan</a:t>
            </a:r>
            <a:r>
              <a:rPr lang="en-US" sz="1200" dirty="0">
                <a:solidFill>
                  <a:schemeClr val="dk1"/>
                </a:solidFill>
                <a:latin typeface="Dosis"/>
                <a:ea typeface="Dosis"/>
                <a:cs typeface="Dosis"/>
                <a:sym typeface="Dosis"/>
              </a:rPr>
              <a:t> yang </a:t>
            </a:r>
            <a:r>
              <a:rPr lang="en-US" sz="1200" dirty="0" err="1">
                <a:solidFill>
                  <a:schemeClr val="dk1"/>
                </a:solidFill>
                <a:latin typeface="Dosis"/>
                <a:ea typeface="Dosis"/>
                <a:cs typeface="Dosis"/>
                <a:sym typeface="Dosis"/>
              </a:rPr>
              <a:t>dilakukan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tidak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begitu</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banyak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karena</a:t>
            </a:r>
            <a:r>
              <a:rPr lang="en-US" sz="1200" dirty="0">
                <a:solidFill>
                  <a:schemeClr val="dk1"/>
                </a:solidFill>
                <a:latin typeface="Dosis"/>
                <a:ea typeface="Dosis"/>
                <a:cs typeface="Dosis"/>
                <a:sym typeface="Dosis"/>
              </a:rPr>
              <a:t> dataset </a:t>
            </a:r>
            <a:r>
              <a:rPr lang="en-US" sz="1200" dirty="0" err="1">
                <a:solidFill>
                  <a:schemeClr val="dk1"/>
                </a:solidFill>
                <a:latin typeface="Dosis"/>
                <a:ea typeface="Dosis"/>
                <a:cs typeface="Dosis"/>
                <a:sym typeface="Dosis"/>
              </a:rPr>
              <a:t>tidak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memiliki</a:t>
            </a:r>
            <a:r>
              <a:rPr lang="en-US" sz="1200" dirty="0">
                <a:solidFill>
                  <a:schemeClr val="dk1"/>
                </a:solidFill>
                <a:latin typeface="Dosis"/>
                <a:ea typeface="Dosis"/>
                <a:cs typeface="Dosis"/>
                <a:sym typeface="Dosis"/>
              </a:rPr>
              <a:t> missing, duplicated, </a:t>
            </a:r>
            <a:r>
              <a:rPr lang="en-US" sz="1200" dirty="0" err="1">
                <a:solidFill>
                  <a:schemeClr val="dk1"/>
                </a:solidFill>
                <a:latin typeface="Dosis"/>
                <a:ea typeface="Dosis"/>
                <a:cs typeface="Dosis"/>
                <a:sym typeface="Dosis"/>
              </a:rPr>
              <a:t>atau</a:t>
            </a:r>
            <a:r>
              <a:rPr lang="en-US" sz="1200" dirty="0">
                <a:solidFill>
                  <a:schemeClr val="dk1"/>
                </a:solidFill>
                <a:latin typeface="Dosis"/>
                <a:ea typeface="Dosis"/>
                <a:cs typeface="Dosis"/>
                <a:sym typeface="Dosis"/>
              </a:rPr>
              <a:t> outliers values.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data cleaning pun </a:t>
            </a:r>
            <a:r>
              <a:rPr lang="en-US" sz="1200" dirty="0" err="1">
                <a:solidFill>
                  <a:schemeClr val="dk1"/>
                </a:solidFill>
                <a:latin typeface="Dosis"/>
                <a:ea typeface="Dosis"/>
                <a:cs typeface="Dosis"/>
                <a:sym typeface="Dosis"/>
              </a:rPr>
              <a:t>hanya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sedikit</a:t>
            </a:r>
            <a:r>
              <a:rPr lang="en-US" sz="1200" dirty="0">
                <a:solidFill>
                  <a:schemeClr val="dk1"/>
                </a:solidFill>
                <a:latin typeface="Dosis"/>
                <a:ea typeface="Dosis"/>
                <a:cs typeface="Dosis"/>
                <a:sym typeface="Dosis"/>
              </a:rPr>
              <a:t> dan </a:t>
            </a:r>
            <a:r>
              <a:rPr lang="en-US" sz="1200" dirty="0" err="1">
                <a:solidFill>
                  <a:schemeClr val="dk1"/>
                </a:solidFill>
                <a:latin typeface="Dosis"/>
                <a:ea typeface="Dosis"/>
                <a:cs typeface="Dosis"/>
                <a:sym typeface="Dosis"/>
              </a:rPr>
              <a:t>tidak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signifikan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karena</a:t>
            </a:r>
            <a:r>
              <a:rPr lang="en-US" sz="1200" dirty="0">
                <a:solidFill>
                  <a:schemeClr val="dk1"/>
                </a:solidFill>
                <a:latin typeface="Dosis"/>
                <a:ea typeface="Dosis"/>
                <a:cs typeface="Dosis"/>
                <a:sym typeface="Dosis"/>
              </a:rPr>
              <a:t> dataset </a:t>
            </a:r>
            <a:r>
              <a:rPr lang="en-US" sz="1200" dirty="0" err="1">
                <a:solidFill>
                  <a:schemeClr val="dk1"/>
                </a:solidFill>
                <a:latin typeface="Dosis"/>
                <a:ea typeface="Dosis"/>
                <a:cs typeface="Dosis"/>
                <a:sym typeface="Dosis"/>
              </a:rPr>
              <a:t>secara</a:t>
            </a:r>
            <a:r>
              <a:rPr lang="en-US" sz="1200" dirty="0">
                <a:solidFill>
                  <a:schemeClr val="dk1"/>
                </a:solidFill>
                <a:latin typeface="Dosis"/>
                <a:ea typeface="Dosis"/>
                <a:cs typeface="Dosis"/>
                <a:sym typeface="Dosis"/>
              </a:rPr>
              <a:t> garis </a:t>
            </a:r>
            <a:r>
              <a:rPr lang="en-US" sz="1200" dirty="0" err="1">
                <a:solidFill>
                  <a:schemeClr val="dk1"/>
                </a:solidFill>
                <a:latin typeface="Dosis"/>
                <a:ea typeface="Dosis"/>
                <a:cs typeface="Dosis"/>
                <a:sym typeface="Dosis"/>
              </a:rPr>
              <a:t>besar</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telah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bersih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Kerjaan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utama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adalah</a:t>
            </a:r>
            <a:r>
              <a:rPr lang="en-US" sz="1200" dirty="0">
                <a:solidFill>
                  <a:schemeClr val="dk1"/>
                </a:solidFill>
                <a:latin typeface="Dosis"/>
                <a:ea typeface="Dosis"/>
                <a:cs typeface="Dosis"/>
                <a:sym typeface="Dosis"/>
              </a:rPr>
              <a:t> pada feature extraction yang </a:t>
            </a:r>
            <a:r>
              <a:rPr lang="en-US" sz="1200" dirty="0" err="1">
                <a:solidFill>
                  <a:schemeClr val="dk1"/>
                </a:solidFill>
                <a:latin typeface="Dosis"/>
                <a:ea typeface="Dosis"/>
                <a:cs typeface="Dosis"/>
                <a:sym typeface="Dosis"/>
              </a:rPr>
              <a:t>ini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dilakukan</a:t>
            </a:r>
            <a:r>
              <a:rPr lang="en-US" sz="1200" dirty="0">
                <a:solidFill>
                  <a:schemeClr val="dk1"/>
                </a:solidFill>
                <a:latin typeface="Dosis"/>
                <a:ea typeface="Dosis"/>
                <a:cs typeface="Dosis"/>
                <a:sym typeface="Dosis"/>
              </a:rPr>
              <a:t> oleh masing-masing </a:t>
            </a:r>
            <a:r>
              <a:rPr lang="en-US" sz="1200" dirty="0" err="1">
                <a:solidFill>
                  <a:schemeClr val="dk1"/>
                </a:solidFill>
                <a:latin typeface="Dosis"/>
                <a:ea typeface="Dosis"/>
                <a:cs typeface="Dosis"/>
                <a:sym typeface="Dosis"/>
              </a:rPr>
              <a:t>anggota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dimana</a:t>
            </a:r>
            <a:r>
              <a:rPr lang="en-US" sz="1200" dirty="0">
                <a:solidFill>
                  <a:schemeClr val="dk1"/>
                </a:solidFill>
                <a:latin typeface="Dosis"/>
                <a:ea typeface="Dosis"/>
                <a:cs typeface="Dosis"/>
                <a:sym typeface="Dosis"/>
              </a:rPr>
              <a:t> masing-masing </a:t>
            </a:r>
            <a:r>
              <a:rPr lang="en-US" sz="1200" dirty="0" err="1">
                <a:solidFill>
                  <a:schemeClr val="dk1"/>
                </a:solidFill>
                <a:latin typeface="Dosis"/>
                <a:ea typeface="Dosis"/>
                <a:cs typeface="Dosis"/>
                <a:sym typeface="Dosis"/>
              </a:rPr>
              <a:t>mengerjakan</a:t>
            </a:r>
            <a:r>
              <a:rPr lang="en-US" sz="1200" dirty="0">
                <a:solidFill>
                  <a:schemeClr val="dk1"/>
                </a:solidFill>
                <a:latin typeface="Dosis"/>
                <a:ea typeface="Dosis"/>
                <a:cs typeface="Dosis"/>
                <a:sym typeface="Dosis"/>
              </a:rPr>
              <a:t> feature </a:t>
            </a:r>
            <a:r>
              <a:rPr lang="en-US" sz="1200" dirty="0" err="1">
                <a:solidFill>
                  <a:schemeClr val="dk1"/>
                </a:solidFill>
                <a:latin typeface="Dosis"/>
                <a:ea typeface="Dosis"/>
                <a:cs typeface="Dosis"/>
                <a:sym typeface="Dosis"/>
              </a:rPr>
              <a:t>baru</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versi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mereka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sendiri</a:t>
            </a:r>
            <a:r>
              <a:rPr lang="en-US" sz="1200" dirty="0">
                <a:solidFill>
                  <a:schemeClr val="dk1"/>
                </a:solidFill>
                <a:latin typeface="Dosis"/>
                <a:ea typeface="Dosis"/>
                <a:cs typeface="Dosis"/>
                <a:sym typeface="Dosis"/>
              </a:rPr>
              <a:t> (juga </a:t>
            </a:r>
            <a:r>
              <a:rPr lang="en-US" sz="1200" dirty="0" err="1">
                <a:solidFill>
                  <a:schemeClr val="dk1"/>
                </a:solidFill>
                <a:latin typeface="Dosis"/>
                <a:ea typeface="Dosis"/>
                <a:cs typeface="Dosis"/>
                <a:sym typeface="Dosis"/>
              </a:rPr>
              <a:t>dengan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metode</a:t>
            </a:r>
            <a:r>
              <a:rPr lang="en-US" sz="1200" dirty="0">
                <a:solidFill>
                  <a:schemeClr val="dk1"/>
                </a:solidFill>
                <a:latin typeface="Dosis"/>
                <a:ea typeface="Dosis"/>
                <a:cs typeface="Dosis"/>
                <a:sym typeface="Dosis"/>
              </a:rPr>
              <a:t> encoding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kasus</a:t>
            </a:r>
            <a:r>
              <a:rPr lang="en-US" sz="1200" dirty="0">
                <a:solidFill>
                  <a:schemeClr val="dk1"/>
                </a:solidFill>
                <a:latin typeface="Dosis"/>
                <a:ea typeface="Dosis"/>
                <a:cs typeface="Dosis"/>
                <a:sym typeface="Dosis"/>
              </a:rPr>
              <a:t> feature </a:t>
            </a:r>
            <a:r>
              <a:rPr lang="en-US" sz="1200" dirty="0" err="1">
                <a:solidFill>
                  <a:schemeClr val="dk1"/>
                </a:solidFill>
                <a:latin typeface="Dosis"/>
                <a:ea typeface="Dosis"/>
                <a:cs typeface="Dosis"/>
                <a:sym typeface="Dosis"/>
              </a:rPr>
              <a:t>baru</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mereka</a:t>
            </a:r>
            <a:r>
              <a:rPr lang="en-US" sz="1200" dirty="0">
                <a:solidFill>
                  <a:schemeClr val="dk1"/>
                </a:solidFill>
                <a:latin typeface="Dosis"/>
                <a:ea typeface="Dosis"/>
                <a:cs typeface="Dosis"/>
                <a:sym typeface="Dosis"/>
              </a:rPr>
              <a:t>) dan </a:t>
            </a:r>
            <a:r>
              <a:rPr lang="en-US" sz="1200" dirty="0" err="1">
                <a:solidFill>
                  <a:schemeClr val="dk1"/>
                </a:solidFill>
                <a:latin typeface="Dosis"/>
                <a:ea typeface="Dosis"/>
                <a:cs typeface="Dosis"/>
                <a:sym typeface="Dosis"/>
              </a:rPr>
              <a:t>akan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dilakukan</a:t>
            </a:r>
            <a:r>
              <a:rPr lang="en-US" sz="1200" dirty="0">
                <a:solidFill>
                  <a:schemeClr val="dk1"/>
                </a:solidFill>
                <a:latin typeface="Dosis"/>
                <a:ea typeface="Dosis"/>
                <a:cs typeface="Dosis"/>
                <a:sym typeface="Dosis"/>
              </a:rPr>
              <a:t> merging code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digabungkan</a:t>
            </a:r>
            <a:r>
              <a:rPr lang="en-US" sz="1200" dirty="0">
                <a:solidFill>
                  <a:schemeClr val="dk1"/>
                </a:solidFill>
                <a:latin typeface="Dosis"/>
                <a:ea typeface="Dosis"/>
                <a:cs typeface="Dosis"/>
                <a:sym typeface="Dosis"/>
              </a:rPr>
              <a:t> feature-feature </a:t>
            </a:r>
            <a:r>
              <a:rPr lang="en-US" sz="1200" dirty="0" err="1">
                <a:solidFill>
                  <a:schemeClr val="dk1"/>
                </a:solidFill>
                <a:latin typeface="Dosis"/>
                <a:ea typeface="Dosis"/>
                <a:cs typeface="Dosis"/>
                <a:sym typeface="Dosis"/>
              </a:rPr>
              <a:t>baru</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tadi</a:t>
            </a:r>
            <a:r>
              <a:rPr lang="en-US" sz="1200" dirty="0">
                <a:solidFill>
                  <a:schemeClr val="dk1"/>
                </a:solidFill>
                <a:latin typeface="Dosis"/>
                <a:ea typeface="Dosis"/>
                <a:cs typeface="Dosis"/>
                <a:sym typeface="Dosis"/>
              </a:rPr>
              <a:t>.</a:t>
            </a:r>
          </a:p>
          <a:p>
            <a:pPr marL="0" marR="0" lvl="0" indent="0" algn="l" rtl="0">
              <a:lnSpc>
                <a:spcPct val="115000"/>
              </a:lnSpc>
              <a:spcBef>
                <a:spcPts val="0"/>
              </a:spcBef>
              <a:spcAft>
                <a:spcPts val="0"/>
              </a:spcAft>
              <a:buClr>
                <a:schemeClr val="dk1"/>
              </a:buClr>
              <a:buSzPts val="1100"/>
              <a:buFont typeface="Arial"/>
              <a:buNone/>
            </a:pPr>
            <a:endParaRPr lang="en-US"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dirty="0" err="1">
                <a:solidFill>
                  <a:schemeClr val="dk1"/>
                </a:solidFill>
                <a:latin typeface="Dosis"/>
                <a:ea typeface="Dosis"/>
                <a:cs typeface="Dosis"/>
                <a:sym typeface="Dosis"/>
              </a:rPr>
              <a:t>Sehingga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selain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kontribusi</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codingan</a:t>
            </a:r>
            <a:r>
              <a:rPr lang="en-US" sz="1200" dirty="0">
                <a:solidFill>
                  <a:schemeClr val="dk1"/>
                </a:solidFill>
                <a:latin typeface="Dosis"/>
                <a:ea typeface="Dosis"/>
                <a:cs typeface="Dosis"/>
                <a:sym typeface="Dosis"/>
              </a:rPr>
              <a:t> stage 2, masing-masing </a:t>
            </a:r>
            <a:r>
              <a:rPr lang="en-US" sz="1200" dirty="0" err="1">
                <a:solidFill>
                  <a:schemeClr val="dk1"/>
                </a:solidFill>
                <a:latin typeface="Dosis"/>
                <a:ea typeface="Dosis"/>
                <a:cs typeface="Dosis"/>
                <a:sym typeface="Dosis"/>
              </a:rPr>
              <a:t>anggota</a:t>
            </a:r>
            <a:r>
              <a:rPr lang="en-US" sz="1200" dirty="0">
                <a:solidFill>
                  <a:schemeClr val="dk1"/>
                </a:solidFill>
                <a:latin typeface="Dosis"/>
                <a:ea typeface="Dosis"/>
                <a:cs typeface="Dosis"/>
                <a:sym typeface="Dosis"/>
              </a:rPr>
              <a:t> juga </a:t>
            </a:r>
            <a:r>
              <a:rPr lang="en-US" sz="1200" dirty="0" err="1">
                <a:solidFill>
                  <a:schemeClr val="dk1"/>
                </a:solidFill>
                <a:latin typeface="Dosis"/>
                <a:ea typeface="Dosis"/>
                <a:cs typeface="Dosis"/>
                <a:sym typeface="Dosis"/>
              </a:rPr>
              <a:t>melakukan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hal</a:t>
            </a:r>
            <a:r>
              <a:rPr lang="en-US" sz="1200" dirty="0">
                <a:solidFill>
                  <a:schemeClr val="dk1"/>
                </a:solidFill>
                <a:latin typeface="Dosis"/>
                <a:ea typeface="Dosis"/>
                <a:cs typeface="Dosis"/>
                <a:sym typeface="Dosis"/>
              </a:rPr>
              <a:t> di </a:t>
            </a:r>
            <a:r>
              <a:rPr lang="en-US" sz="1200" dirty="0" err="1">
                <a:solidFill>
                  <a:schemeClr val="dk1"/>
                </a:solidFill>
                <a:latin typeface="Dosis"/>
                <a:ea typeface="Dosis"/>
                <a:cs typeface="Dosis"/>
                <a:sym typeface="Dosis"/>
              </a:rPr>
              <a:t>bawah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ini</a:t>
            </a:r>
            <a:r>
              <a:rPr lang="en-US" sz="1200" dirty="0">
                <a:solidFill>
                  <a:schemeClr val="dk1"/>
                </a:solidFill>
                <a:latin typeface="Dosis"/>
                <a:ea typeface="Dosis"/>
                <a:cs typeface="Dosis"/>
                <a:sym typeface="Dosis"/>
              </a:rPr>
              <a:t>.</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Dosis"/>
                <a:ea typeface="Dosis"/>
                <a:cs typeface="Dosis"/>
                <a:sym typeface="Dosis"/>
              </a:rPr>
              <a:t>Cikal : </a:t>
            </a:r>
            <a:r>
              <a:rPr lang="en-US" sz="1200" b="0" i="0" u="none" strike="noStrike" cap="none" dirty="0" err="1">
                <a:solidFill>
                  <a:schemeClr val="dk1"/>
                </a:solidFill>
                <a:latin typeface="Dosis"/>
                <a:ea typeface="Dosis"/>
                <a:cs typeface="Dosis"/>
                <a:sym typeface="Dosis"/>
              </a:rPr>
              <a:t>melakukan</a:t>
            </a:r>
            <a:r>
              <a:rPr lang="en-US" sz="1200" b="0" i="0" u="none" strike="noStrike" cap="none" dirty="0">
                <a:solidFill>
                  <a:schemeClr val="dk1"/>
                </a:solidFill>
                <a:latin typeface="Dosis"/>
                <a:ea typeface="Dosis"/>
                <a:cs typeface="Dosis"/>
                <a:sym typeface="Dosis"/>
              </a:rPr>
              <a:t> </a:t>
            </a:r>
            <a:r>
              <a:rPr lang="en-US" sz="1200" b="0" i="0" u="none" strike="noStrike" cap="none" dirty="0" err="1">
                <a:solidFill>
                  <a:schemeClr val="dk1"/>
                </a:solidFill>
                <a:latin typeface="Dosis"/>
                <a:ea typeface="Dosis"/>
                <a:cs typeface="Dosis"/>
                <a:sym typeface="Dosis"/>
              </a:rPr>
              <a:t>tugas</a:t>
            </a:r>
            <a:r>
              <a:rPr lang="en-US" sz="1200" dirty="0" err="1">
                <a:solidFill>
                  <a:schemeClr val="dk1"/>
                </a:solidFill>
                <a:latin typeface="Dosis"/>
                <a:ea typeface="Dosis"/>
                <a:cs typeface="Dosis"/>
                <a:sym typeface="Dosis"/>
              </a:rPr>
              <a:t>-tugas</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sebagai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ketua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kelompok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err="1">
                <a:solidFill>
                  <a:schemeClr val="dk1"/>
                </a:solidFill>
                <a:latin typeface="Dosis"/>
                <a:ea typeface="Dosis"/>
                <a:cs typeface="Dosis"/>
                <a:sym typeface="Dosis"/>
              </a:rPr>
              <a:t>Ri</a:t>
            </a:r>
            <a:r>
              <a:rPr lang="en-US" sz="1200" dirty="0" err="1">
                <a:solidFill>
                  <a:schemeClr val="dk1"/>
                </a:solidFill>
                <a:latin typeface="Dosis"/>
                <a:ea typeface="Dosis"/>
                <a:cs typeface="Dosis"/>
                <a:sym typeface="Dosis"/>
              </a:rPr>
              <a:t>fan</a:t>
            </a:r>
            <a:r>
              <a:rPr lang="en-US" sz="1200" dirty="0">
                <a:solidFill>
                  <a:schemeClr val="dk1"/>
                </a:solidFill>
                <a:latin typeface="Dosis"/>
                <a:ea typeface="Dosis"/>
                <a:cs typeface="Dosis"/>
                <a:sym typeface="Dosis"/>
              </a:rPr>
              <a:t>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b="0" i="0" u="none" strike="noStrike" cap="none" dirty="0">
                <a:solidFill>
                  <a:schemeClr val="dk1"/>
                </a:solidFill>
                <a:latin typeface="Dosis"/>
                <a:ea typeface="Dosis"/>
                <a:cs typeface="Dosis"/>
                <a:sym typeface="Dosis"/>
              </a:rPr>
              <a:t>Ibrahim : </a:t>
            </a:r>
            <a:r>
              <a:rPr lang="en-US" sz="1200" b="0" i="0" u="none" strike="noStrike" cap="none" dirty="0" err="1">
                <a:solidFill>
                  <a:schemeClr val="dk1"/>
                </a:solidFill>
                <a:latin typeface="Dosis"/>
                <a:ea typeface="Dosis"/>
                <a:cs typeface="Dosis"/>
                <a:sym typeface="Dosis"/>
              </a:rPr>
              <a:t>memberikan</a:t>
            </a:r>
            <a:r>
              <a:rPr lang="en-US" sz="1200" b="0" i="0" u="none" strike="noStrike" cap="none" dirty="0">
                <a:solidFill>
                  <a:schemeClr val="dk1"/>
                </a:solidFill>
                <a:latin typeface="Dosis"/>
                <a:ea typeface="Dosis"/>
                <a:cs typeface="Dosis"/>
                <a:sym typeface="Dosis"/>
              </a:rPr>
              <a:t> ide dan </a:t>
            </a:r>
            <a:r>
              <a:rPr lang="en-US" sz="1200" b="0" i="0" u="none" strike="noStrike" cap="none" dirty="0" err="1">
                <a:solidFill>
                  <a:schemeClr val="dk1"/>
                </a:solidFill>
                <a:latin typeface="Dosis"/>
                <a:ea typeface="Dosis"/>
                <a:cs typeface="Dosis"/>
                <a:sym typeface="Dosis"/>
              </a:rPr>
              <a:t>masukan</a:t>
            </a:r>
            <a:r>
              <a:rPr lang="en-US" sz="1200" b="0" i="0" u="none" strike="noStrike" cap="none"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b="0"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Maria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Revita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masukkan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terbanyak</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err="1">
                <a:solidFill>
                  <a:schemeClr val="dk1"/>
                </a:solidFill>
                <a:latin typeface="Dosis"/>
                <a:ea typeface="Dosis"/>
                <a:cs typeface="Dosis"/>
                <a:sym typeface="Dosis"/>
              </a:rPr>
              <a:t>Nugraha</a:t>
            </a:r>
            <a:r>
              <a:rPr lang="en-US" sz="1200" dirty="0">
                <a:solidFill>
                  <a:schemeClr val="dk1"/>
                </a:solidFill>
                <a:latin typeface="Dosis"/>
                <a:ea typeface="Dosis"/>
                <a:cs typeface="Dosis"/>
                <a:sym typeface="Dosis"/>
              </a:rPr>
              <a:t>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latin typeface="Dosis"/>
                <a:ea typeface="Dosis"/>
                <a:cs typeface="Dosis"/>
                <a:sym typeface="Dosis"/>
              </a:rPr>
              <a:t>Ali : </a:t>
            </a:r>
            <a:r>
              <a:rPr lang="en-US" sz="1200" dirty="0" err="1">
                <a:solidFill>
                  <a:schemeClr val="dk1"/>
                </a:solidFill>
                <a:latin typeface="Dosis"/>
                <a:ea typeface="Dosis"/>
                <a:cs typeface="Dosis"/>
                <a:sym typeface="Dosis"/>
              </a:rPr>
              <a:t>memberikan</a:t>
            </a:r>
            <a:r>
              <a:rPr lang="en-US" sz="1200" dirty="0">
                <a:solidFill>
                  <a:schemeClr val="dk1"/>
                </a:solidFill>
                <a:latin typeface="Dosis"/>
                <a:ea typeface="Dosis"/>
                <a:cs typeface="Dosis"/>
                <a:sym typeface="Dosis"/>
              </a:rPr>
              <a:t> ide dan </a:t>
            </a:r>
            <a:r>
              <a:rPr lang="en-US" sz="1200" dirty="0" err="1">
                <a:solidFill>
                  <a:schemeClr val="dk1"/>
                </a:solidFill>
                <a:latin typeface="Dosis"/>
                <a:ea typeface="Dosis"/>
                <a:cs typeface="Dosis"/>
                <a:sym typeface="Dosis"/>
              </a:rPr>
              <a:t>masukan</a:t>
            </a:r>
            <a:r>
              <a:rPr lang="en-US" sz="1200" dirty="0">
                <a:solidFill>
                  <a:schemeClr val="dk1"/>
                </a:solidFill>
                <a:latin typeface="Dosis"/>
                <a:ea typeface="Dosis"/>
                <a:cs typeface="Dosis"/>
                <a:sym typeface="Dosis"/>
              </a:rPr>
              <a:t> pada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internal dan mentoring</a:t>
            </a:r>
            <a:endParaRPr sz="1200" dirty="0">
              <a:solidFill>
                <a:schemeClr val="dk1"/>
              </a:solidFill>
              <a:latin typeface="Dosis"/>
              <a:ea typeface="Dosis"/>
              <a:cs typeface="Dosis"/>
              <a:sym typeface="Dosis"/>
            </a:endParaRPr>
          </a:p>
        </p:txBody>
      </p:sp>
      <p:sp>
        <p:nvSpPr>
          <p:cNvPr id="94" name="Google Shape;94;g79b7674418_0_6"/>
          <p:cNvSpPr/>
          <p:nvPr/>
        </p:nvSpPr>
        <p:spPr>
          <a:xfrm>
            <a:off x="228600" y="5032253"/>
            <a:ext cx="11768400" cy="15402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g79b7674418_0_6"/>
          <p:cNvSpPr txBox="1"/>
          <p:nvPr/>
        </p:nvSpPr>
        <p:spPr>
          <a:xfrm>
            <a:off x="245400" y="5052578"/>
            <a:ext cx="11734800" cy="1461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Poin</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pembahasan</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Dosis"/>
                <a:ea typeface="Dosis"/>
                <a:cs typeface="Dosis"/>
                <a:sym typeface="Dosis"/>
              </a:rPr>
              <a:t>Dari </a:t>
            </a:r>
            <a:r>
              <a:rPr lang="en-US" sz="1200" dirty="0" err="1">
                <a:solidFill>
                  <a:schemeClr val="dk1"/>
                </a:solidFill>
                <a:latin typeface="Dosis"/>
                <a:ea typeface="Dosis"/>
                <a:cs typeface="Dosis"/>
                <a:sym typeface="Dosis"/>
              </a:rPr>
              <a:t>hasil</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diskusi</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sebelum</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kelompok</a:t>
            </a:r>
            <a:r>
              <a:rPr lang="en-US" sz="1200" dirty="0">
                <a:solidFill>
                  <a:schemeClr val="dk1"/>
                </a:solidFill>
                <a:latin typeface="Dosis"/>
                <a:ea typeface="Dosis"/>
                <a:cs typeface="Dosis"/>
                <a:sym typeface="Dosis"/>
              </a:rPr>
              <a:t> kami </a:t>
            </a:r>
            <a:r>
              <a:rPr lang="en-US" sz="1200" dirty="0" err="1">
                <a:solidFill>
                  <a:schemeClr val="dk1"/>
                </a:solidFill>
                <a:latin typeface="Dosis"/>
                <a:ea typeface="Dosis"/>
                <a:cs typeface="Dosis"/>
                <a:sym typeface="Dosis"/>
              </a:rPr>
              <a:t>sebelum</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melakukan</a:t>
            </a:r>
            <a:r>
              <a:rPr lang="en-US" sz="1200" dirty="0">
                <a:solidFill>
                  <a:schemeClr val="dk1"/>
                </a:solidFill>
                <a:latin typeface="Dosis"/>
                <a:ea typeface="Dosis"/>
                <a:cs typeface="Dosis"/>
                <a:sym typeface="Dosis"/>
              </a:rPr>
              <a:t> mentoring, </a:t>
            </a:r>
            <a:r>
              <a:rPr lang="en-US" sz="1200" dirty="0" err="1">
                <a:solidFill>
                  <a:schemeClr val="dk1"/>
                </a:solidFill>
                <a:latin typeface="Dosis"/>
                <a:ea typeface="Dosis"/>
                <a:cs typeface="Dosis"/>
                <a:sym typeface="Dosis"/>
              </a:rPr>
              <a:t>ada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beberapa</a:t>
            </a:r>
            <a:r>
              <a:rPr lang="en-US" sz="1200" dirty="0">
                <a:solidFill>
                  <a:schemeClr val="dk1"/>
                </a:solidFill>
                <a:latin typeface="Dosis"/>
                <a:ea typeface="Dosis"/>
                <a:cs typeface="Dosis"/>
                <a:sym typeface="Dosis"/>
              </a:rPr>
              <a:t> yang </a:t>
            </a:r>
            <a:r>
              <a:rPr lang="en-US" sz="1200" dirty="0" err="1">
                <a:solidFill>
                  <a:schemeClr val="dk1"/>
                </a:solidFill>
                <a:latin typeface="Dosis"/>
                <a:ea typeface="Dosis"/>
                <a:cs typeface="Dosis"/>
                <a:sym typeface="Dosis"/>
              </a:rPr>
              <a:t>dirasa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masih</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kurang</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yakin</a:t>
            </a:r>
            <a:r>
              <a:rPr lang="en-US" sz="1200" dirty="0">
                <a:solidFill>
                  <a:schemeClr val="dk1"/>
                </a:solidFill>
                <a:latin typeface="Dosis"/>
                <a:ea typeface="Dosis"/>
                <a:cs typeface="Dosis"/>
                <a:sym typeface="Dosis"/>
              </a:rPr>
              <a:t> dan </a:t>
            </a:r>
            <a:r>
              <a:rPr lang="en-US" sz="1200" dirty="0" err="1">
                <a:solidFill>
                  <a:schemeClr val="dk1"/>
                </a:solidFill>
                <a:latin typeface="Dosis"/>
                <a:ea typeface="Dosis"/>
                <a:cs typeface="Dosis"/>
                <a:sym typeface="Dosis"/>
              </a:rPr>
              <a:t>rencananya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ingin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dibahas</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antara</a:t>
            </a:r>
            <a:r>
              <a:rPr lang="en-US" sz="1200" dirty="0">
                <a:solidFill>
                  <a:schemeClr val="dk1"/>
                </a:solidFill>
                <a:latin typeface="Dosis"/>
                <a:ea typeface="Dosis"/>
                <a:cs typeface="Dosis"/>
                <a:sym typeface="Dosis"/>
              </a:rPr>
              <a:t> lain :</a:t>
            </a:r>
            <a:endParaRPr sz="1200"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Dosis"/>
              <a:buChar char="●"/>
            </a:pPr>
            <a:r>
              <a:rPr lang="en-US" sz="1200" b="0" i="0" u="none" strike="noStrike" cap="none" dirty="0" err="1">
                <a:solidFill>
                  <a:schemeClr val="dk1"/>
                </a:solidFill>
                <a:latin typeface="Dosis"/>
                <a:ea typeface="Dosis"/>
                <a:cs typeface="Dosis"/>
                <a:sym typeface="Dosis"/>
              </a:rPr>
              <a:t>Penentuan</a:t>
            </a:r>
            <a:r>
              <a:rPr lang="en-US" sz="1200" b="0" i="0" u="none" strike="noStrike" cap="none" dirty="0">
                <a:solidFill>
                  <a:schemeClr val="dk1"/>
                </a:solidFill>
                <a:latin typeface="Dosis"/>
                <a:ea typeface="Dosis"/>
                <a:cs typeface="Dosis"/>
                <a:sym typeface="Dosis"/>
              </a:rPr>
              <a:t> feature-feature </a:t>
            </a:r>
            <a:r>
              <a:rPr lang="en-US" sz="1200" b="0" i="0" u="none" strike="noStrike" cap="none" dirty="0" err="1">
                <a:solidFill>
                  <a:schemeClr val="dk1"/>
                </a:solidFill>
                <a:latin typeface="Dosis"/>
                <a:ea typeface="Dosis"/>
                <a:cs typeface="Dosis"/>
                <a:sym typeface="Dosis"/>
              </a:rPr>
              <a:t>apa</a:t>
            </a:r>
            <a:r>
              <a:rPr lang="en-US" sz="1200" b="0" i="0" u="none" strike="noStrike" cap="none" dirty="0">
                <a:solidFill>
                  <a:schemeClr val="dk1"/>
                </a:solidFill>
                <a:latin typeface="Dosis"/>
                <a:ea typeface="Dosis"/>
                <a:cs typeface="Dosis"/>
                <a:sym typeface="Dosis"/>
              </a:rPr>
              <a:t> </a:t>
            </a:r>
            <a:r>
              <a:rPr lang="en-US" sz="1200" b="0" i="0" u="none" strike="noStrike" cap="none" dirty="0" err="1">
                <a:solidFill>
                  <a:schemeClr val="dk1"/>
                </a:solidFill>
                <a:latin typeface="Dosis"/>
                <a:ea typeface="Dosis"/>
                <a:cs typeface="Dosis"/>
                <a:sym typeface="Dosis"/>
              </a:rPr>
              <a:t>saja</a:t>
            </a:r>
            <a:r>
              <a:rPr lang="en-US" sz="1200" b="0" i="0" u="none" strike="noStrike" cap="none" dirty="0">
                <a:solidFill>
                  <a:schemeClr val="dk1"/>
                </a:solidFill>
                <a:latin typeface="Dosis"/>
                <a:ea typeface="Dosis"/>
                <a:cs typeface="Dosis"/>
                <a:sym typeface="Dosis"/>
              </a:rPr>
              <a:t> yang </a:t>
            </a:r>
            <a:r>
              <a:rPr lang="en-US" sz="1200" b="0" i="0" u="none" strike="noStrike" cap="none" dirty="0" err="1">
                <a:solidFill>
                  <a:schemeClr val="dk1"/>
                </a:solidFill>
                <a:latin typeface="Dosis"/>
                <a:ea typeface="Dosis"/>
                <a:cs typeface="Dosis"/>
                <a:sym typeface="Dosis"/>
              </a:rPr>
              <a:t>relevan</a:t>
            </a:r>
            <a:r>
              <a:rPr lang="en-US" sz="1200" b="0" i="0" u="none" strike="noStrike" cap="none" dirty="0">
                <a:solidFill>
                  <a:schemeClr val="dk1"/>
                </a:solidFill>
                <a:latin typeface="Dosis"/>
                <a:ea typeface="Dosis"/>
                <a:cs typeface="Dosis"/>
                <a:sym typeface="Dosis"/>
              </a:rPr>
              <a:t> dan </a:t>
            </a:r>
            <a:r>
              <a:rPr lang="en-US" sz="1200" b="0" i="0" u="none" strike="noStrike" cap="none" dirty="0" err="1">
                <a:solidFill>
                  <a:schemeClr val="dk1"/>
                </a:solidFill>
                <a:latin typeface="Dosis"/>
                <a:ea typeface="Dosis"/>
                <a:cs typeface="Dosis"/>
                <a:sym typeface="Dosis"/>
              </a:rPr>
              <a:t>metode</a:t>
            </a:r>
            <a:r>
              <a:rPr lang="en-US" sz="1200" b="0" i="0" u="none" strike="noStrike" cap="none" dirty="0">
                <a:solidFill>
                  <a:schemeClr val="dk1"/>
                </a:solidFill>
                <a:latin typeface="Dosis"/>
                <a:ea typeface="Dosis"/>
                <a:cs typeface="Dosis"/>
                <a:sym typeface="Dosis"/>
              </a:rPr>
              <a:t> </a:t>
            </a:r>
            <a:r>
              <a:rPr lang="en-US" sz="1200" b="0" i="0" u="none" strike="noStrike" cap="none" dirty="0" err="1">
                <a:solidFill>
                  <a:schemeClr val="dk1"/>
                </a:solidFill>
                <a:latin typeface="Dosis"/>
                <a:ea typeface="Dosis"/>
                <a:cs typeface="Dosis"/>
                <a:sym typeface="Dosis"/>
              </a:rPr>
              <a:t>pemilihan</a:t>
            </a:r>
            <a:r>
              <a:rPr lang="en-US" sz="1200" b="0" i="0" u="none" strike="noStrike" cap="none" dirty="0">
                <a:solidFill>
                  <a:schemeClr val="dk1"/>
                </a:solidFill>
                <a:latin typeface="Dosis"/>
                <a:ea typeface="Dosis"/>
                <a:cs typeface="Dosis"/>
                <a:sym typeface="Dosis"/>
              </a:rPr>
              <a:t> feature </a:t>
            </a:r>
            <a:r>
              <a:rPr lang="en-US" sz="1200" b="0" i="0" u="none" strike="noStrike" cap="none" dirty="0" err="1">
                <a:solidFill>
                  <a:schemeClr val="dk1"/>
                </a:solidFill>
                <a:latin typeface="Dosis"/>
                <a:ea typeface="Dosis"/>
                <a:cs typeface="Dosis"/>
                <a:sym typeface="Dosis"/>
              </a:rPr>
              <a:t>tersebut</a:t>
            </a:r>
            <a:r>
              <a:rPr lang="en-US" sz="1200" b="0" i="0" u="none" strike="noStrike" cap="none" dirty="0">
                <a:solidFill>
                  <a:schemeClr val="dk1"/>
                </a:solidFill>
                <a:latin typeface="Dosis"/>
                <a:ea typeface="Dosis"/>
                <a:cs typeface="Dosis"/>
                <a:sym typeface="Dosis"/>
              </a:rPr>
              <a:t> (</a:t>
            </a:r>
            <a:r>
              <a:rPr lang="en-US" sz="1200" b="0" i="0" u="none" strike="noStrike" cap="none" dirty="0" err="1">
                <a:solidFill>
                  <a:schemeClr val="dk1"/>
                </a:solidFill>
                <a:latin typeface="Dosis"/>
                <a:ea typeface="Dosis"/>
                <a:cs typeface="Dosis"/>
                <a:sym typeface="Dosis"/>
              </a:rPr>
              <a:t>df.corr</a:t>
            </a:r>
            <a:r>
              <a:rPr lang="en-US" sz="1200" b="0" i="0" u="none" strike="noStrike" cap="none" dirty="0">
                <a:solidFill>
                  <a:schemeClr val="dk1"/>
                </a:solidFill>
                <a:latin typeface="Dosis"/>
                <a:ea typeface="Dosis"/>
                <a:cs typeface="Dosis"/>
                <a:sym typeface="Dosis"/>
              </a:rPr>
              <a:t>() dan </a:t>
            </a:r>
            <a:r>
              <a:rPr lang="en-US" sz="1200" b="0" i="0" u="none" strike="noStrike" cap="none" dirty="0" err="1">
                <a:solidFill>
                  <a:schemeClr val="dk1"/>
                </a:solidFill>
                <a:latin typeface="Dosis"/>
                <a:ea typeface="Dosis"/>
                <a:cs typeface="Dosis"/>
                <a:sym typeface="Dosis"/>
              </a:rPr>
              <a:t>SelectKBest</a:t>
            </a:r>
            <a:r>
              <a:rPr lang="en-US" sz="1200" b="0" i="0" u="none" strike="noStrike" cap="none" dirty="0">
                <a:solidFill>
                  <a:schemeClr val="dk1"/>
                </a:solidFill>
                <a:latin typeface="Dosis"/>
                <a:ea typeface="Dosis"/>
                <a:cs typeface="Dosis"/>
                <a:sym typeface="Dosis"/>
              </a:rPr>
              <a:t>)</a:t>
            </a:r>
          </a:p>
          <a:p>
            <a:pPr marL="457200" marR="0" lvl="0" indent="-304800" algn="l" rtl="0">
              <a:lnSpc>
                <a:spcPct val="115000"/>
              </a:lnSpc>
              <a:spcBef>
                <a:spcPts val="0"/>
              </a:spcBef>
              <a:spcAft>
                <a:spcPts val="0"/>
              </a:spcAft>
              <a:buClr>
                <a:schemeClr val="dk1"/>
              </a:buClr>
              <a:buSzPts val="1200"/>
              <a:buFont typeface="Dosis"/>
              <a:buChar char="●"/>
            </a:pPr>
            <a:r>
              <a:rPr lang="en-US" sz="1200" dirty="0" err="1">
                <a:solidFill>
                  <a:schemeClr val="dk1"/>
                </a:solidFill>
                <a:latin typeface="Dosis"/>
                <a:ea typeface="Dosis"/>
                <a:cs typeface="Dosis"/>
                <a:sym typeface="Dosis"/>
              </a:rPr>
              <a:t>Penentuan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metode</a:t>
            </a:r>
            <a:r>
              <a:rPr lang="en-US" sz="1200" dirty="0">
                <a:solidFill>
                  <a:schemeClr val="dk1"/>
                </a:solidFill>
                <a:latin typeface="Dosis"/>
                <a:ea typeface="Dosis"/>
                <a:cs typeface="Dosis"/>
                <a:sym typeface="Dosis"/>
              </a:rPr>
              <a:t> encoding yang </a:t>
            </a:r>
            <a:r>
              <a:rPr lang="en-US" sz="1200" dirty="0" err="1">
                <a:solidFill>
                  <a:schemeClr val="dk1"/>
                </a:solidFill>
                <a:latin typeface="Dosis"/>
                <a:ea typeface="Dosis"/>
                <a:cs typeface="Dosis"/>
                <a:sym typeface="Dosis"/>
              </a:rPr>
              <a:t>tepat</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untuk</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beberapa</a:t>
            </a:r>
            <a:r>
              <a:rPr lang="en-US" sz="1200" dirty="0">
                <a:solidFill>
                  <a:schemeClr val="dk1"/>
                </a:solidFill>
                <a:latin typeface="Dosis"/>
                <a:ea typeface="Dosis"/>
                <a:cs typeface="Dosis"/>
                <a:sym typeface="Dosis"/>
              </a:rPr>
              <a:t> feature</a:t>
            </a:r>
            <a:endParaRPr sz="1200" b="0" i="0" u="none" strike="noStrike" cap="none" dirty="0">
              <a:solidFill>
                <a:schemeClr val="dk1"/>
              </a:solidFill>
              <a:latin typeface="Dosis"/>
              <a:ea typeface="Dosis"/>
              <a:cs typeface="Dosis"/>
              <a:sym typeface="Dosis"/>
            </a:endParaRPr>
          </a:p>
          <a:p>
            <a:pPr marL="457200" marR="0" lvl="0" indent="-304800" algn="l" rtl="0">
              <a:lnSpc>
                <a:spcPct val="115000"/>
              </a:lnSpc>
              <a:spcBef>
                <a:spcPts val="0"/>
              </a:spcBef>
              <a:spcAft>
                <a:spcPts val="0"/>
              </a:spcAft>
              <a:buClr>
                <a:schemeClr val="dk1"/>
              </a:buClr>
              <a:buSzPts val="1200"/>
              <a:buFont typeface="Dosis"/>
              <a:buChar char="●"/>
            </a:pPr>
            <a:r>
              <a:rPr lang="en-US" sz="1200" b="0" i="0" u="none" strike="noStrike" cap="none" dirty="0" err="1">
                <a:solidFill>
                  <a:schemeClr val="dk1"/>
                </a:solidFill>
                <a:latin typeface="Dosis"/>
                <a:ea typeface="Dosis"/>
                <a:cs typeface="Dosis"/>
                <a:sym typeface="Dosis"/>
              </a:rPr>
              <a:t>Revisi</a:t>
            </a:r>
            <a:r>
              <a:rPr lang="en-US" sz="1200" b="0" i="0" u="none" strike="noStrike" cap="none" dirty="0">
                <a:solidFill>
                  <a:schemeClr val="dk1"/>
                </a:solidFill>
                <a:latin typeface="Dosis"/>
                <a:ea typeface="Dosis"/>
                <a:cs typeface="Dosis"/>
                <a:sym typeface="Dosis"/>
              </a:rPr>
              <a:t> </a:t>
            </a:r>
            <a:r>
              <a:rPr lang="en-US" sz="1200" b="0" i="0" u="none" strike="noStrike" cap="none" dirty="0" err="1">
                <a:solidFill>
                  <a:schemeClr val="dk1"/>
                </a:solidFill>
                <a:latin typeface="Dosis"/>
                <a:ea typeface="Dosis"/>
                <a:cs typeface="Dosis"/>
                <a:sym typeface="Dosis"/>
              </a:rPr>
              <a:t>sedi</a:t>
            </a:r>
            <a:r>
              <a:rPr lang="en-US" sz="1200" dirty="0" err="1">
                <a:solidFill>
                  <a:schemeClr val="dk1"/>
                </a:solidFill>
                <a:latin typeface="Dosis"/>
                <a:ea typeface="Dosis"/>
                <a:cs typeface="Dosis"/>
                <a:sym typeface="Dosis"/>
              </a:rPr>
              <a:t>kit</a:t>
            </a:r>
            <a:r>
              <a:rPr lang="en-US" sz="1200" dirty="0">
                <a:solidFill>
                  <a:schemeClr val="dk1"/>
                </a:solidFill>
                <a:latin typeface="Dosis"/>
                <a:ea typeface="Dosis"/>
                <a:cs typeface="Dosis"/>
                <a:sym typeface="Dosis"/>
              </a:rPr>
              <a:t> pada </a:t>
            </a:r>
            <a:r>
              <a:rPr lang="en-US" sz="1200" b="0" i="0" u="none" strike="noStrike" cap="none" dirty="0" err="1">
                <a:solidFill>
                  <a:schemeClr val="dk1"/>
                </a:solidFill>
                <a:latin typeface="Dosis"/>
                <a:ea typeface="Dosis"/>
                <a:cs typeface="Dosis"/>
                <a:sym typeface="Dosis"/>
              </a:rPr>
              <a:t>beb</a:t>
            </a:r>
            <a:r>
              <a:rPr lang="en-US" sz="1200" dirty="0" err="1">
                <a:solidFill>
                  <a:schemeClr val="dk1"/>
                </a:solidFill>
                <a:latin typeface="Dosis"/>
                <a:ea typeface="Dosis"/>
                <a:cs typeface="Dosis"/>
                <a:sym typeface="Dosis"/>
              </a:rPr>
              <a:t>erapa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bagian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codingan</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secara</a:t>
            </a:r>
            <a:r>
              <a:rPr lang="en-US" sz="1200" dirty="0">
                <a:solidFill>
                  <a:schemeClr val="dk1"/>
                </a:solidFill>
                <a:latin typeface="Dosis"/>
                <a:ea typeface="Dosis"/>
                <a:cs typeface="Dosis"/>
                <a:sym typeface="Dosis"/>
              </a:rPr>
              <a:t> </a:t>
            </a:r>
            <a:r>
              <a:rPr lang="en-US" sz="1200" dirty="0" err="1">
                <a:solidFill>
                  <a:schemeClr val="dk1"/>
                </a:solidFill>
                <a:latin typeface="Dosis"/>
                <a:ea typeface="Dosis"/>
                <a:cs typeface="Dosis"/>
                <a:sym typeface="Dosis"/>
              </a:rPr>
              <a:t>keseluruhan</a:t>
            </a:r>
            <a:endParaRPr sz="1500" b="1" i="0" u="none" strike="noStrike" cap="none" dirty="0">
              <a:solidFill>
                <a:srgbClr val="00000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g2652c6d9154_0_1"/>
          <p:cNvGrpSpPr/>
          <p:nvPr/>
        </p:nvGrpSpPr>
        <p:grpSpPr>
          <a:xfrm>
            <a:off x="591850" y="-328527"/>
            <a:ext cx="1386593" cy="1594062"/>
            <a:chOff x="726653" y="-517614"/>
            <a:chExt cx="2170621" cy="2495400"/>
          </a:xfrm>
        </p:grpSpPr>
        <p:sp>
          <p:nvSpPr>
            <p:cNvPr id="101" name="Google Shape;101;g2652c6d9154_0_1"/>
            <p:cNvSpPr/>
            <p:nvPr/>
          </p:nvSpPr>
          <p:spPr>
            <a:xfrm>
              <a:off x="796588" y="-517614"/>
              <a:ext cx="2030700" cy="2495400"/>
            </a:xfrm>
            <a:prstGeom prst="roundRect">
              <a:avLst>
                <a:gd name="adj" fmla="val 8585"/>
              </a:avLst>
            </a:prstGeom>
            <a:solidFill>
              <a:srgbClr val="00A7B4"/>
            </a:solidFill>
            <a:ln>
              <a:noFill/>
            </a:ln>
            <a:effectLst>
              <a:outerShdw blurRad="1524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2" name="Google Shape;102;g2652c6d9154_0_1" descr="A close up of a logo&#10;&#10;Description automatically generated"/>
            <p:cNvPicPr preferRelativeResize="0"/>
            <p:nvPr/>
          </p:nvPicPr>
          <p:blipFill rotWithShape="1">
            <a:blip r:embed="rId3">
              <a:alphaModFix/>
            </a:blip>
            <a:srcRect l="2416" t="34764" r="76117" b="32684"/>
            <a:stretch/>
          </p:blipFill>
          <p:spPr>
            <a:xfrm>
              <a:off x="726653" y="443679"/>
              <a:ext cx="2170621" cy="1369427"/>
            </a:xfrm>
            <a:prstGeom prst="rect">
              <a:avLst/>
            </a:prstGeom>
            <a:noFill/>
            <a:ln>
              <a:noFill/>
            </a:ln>
          </p:spPr>
        </p:pic>
      </p:grpSp>
      <p:sp>
        <p:nvSpPr>
          <p:cNvPr id="104" name="Google Shape;104;g2652c6d9154_0_1"/>
          <p:cNvSpPr/>
          <p:nvPr/>
        </p:nvSpPr>
        <p:spPr>
          <a:xfrm>
            <a:off x="228600" y="1568475"/>
            <a:ext cx="11768400" cy="15942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g2652c6d9154_0_1"/>
          <p:cNvSpPr txBox="1"/>
          <p:nvPr/>
        </p:nvSpPr>
        <p:spPr>
          <a:xfrm>
            <a:off x="245400" y="1568475"/>
            <a:ext cx="11734800" cy="15447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a:solidFill>
                  <a:schemeClr val="dk1"/>
                </a:solidFill>
                <a:latin typeface="Dosis"/>
                <a:ea typeface="Dosis"/>
                <a:cs typeface="Dosis"/>
                <a:sym typeface="Dosis"/>
              </a:rPr>
              <a:t>Hasil </a:t>
            </a:r>
            <a:r>
              <a:rPr lang="en-US" sz="1200" b="1" i="0" u="none" strike="noStrike" cap="none" dirty="0" err="1">
                <a:solidFill>
                  <a:schemeClr val="dk1"/>
                </a:solidFill>
                <a:latin typeface="Dosis"/>
                <a:ea typeface="Dosis"/>
                <a:cs typeface="Dosis"/>
                <a:sym typeface="Dosis"/>
              </a:rPr>
              <a:t>Diskusi</a:t>
            </a:r>
            <a:r>
              <a:rPr lang="en-US" sz="1200" b="1" i="0" u="none" strike="noStrike" cap="none" dirty="0">
                <a:solidFill>
                  <a:schemeClr val="dk1"/>
                </a:solidFill>
                <a:latin typeface="Dosis"/>
                <a:ea typeface="Dosis"/>
                <a:cs typeface="Dosis"/>
                <a:sym typeface="Dosis"/>
              </a:rPr>
              <a:t>: </a:t>
            </a:r>
            <a:endParaRPr sz="1200" b="1" i="0" u="none" strike="noStrike" cap="none" dirty="0">
              <a:solidFill>
                <a:schemeClr val="dk1"/>
              </a:solidFill>
              <a:latin typeface="Dosis"/>
              <a:ea typeface="Dosis"/>
              <a:cs typeface="Dosis"/>
              <a:sym typeface="Dosis"/>
            </a:endParaRPr>
          </a:p>
          <a:p>
            <a:pPr marL="0" marR="0" lvl="0" indent="0" algn="l" rtl="0">
              <a:lnSpc>
                <a:spcPct val="115000"/>
              </a:lnSpc>
              <a:spcBef>
                <a:spcPts val="0"/>
              </a:spcBef>
              <a:spcAft>
                <a:spcPts val="0"/>
              </a:spcAft>
              <a:buClr>
                <a:schemeClr val="dk1"/>
              </a:buClr>
              <a:buSzPts val="1100"/>
              <a:buFont typeface="Arial"/>
              <a:buNone/>
            </a:pPr>
            <a:endParaRPr sz="1200" b="1" dirty="0">
              <a:solidFill>
                <a:schemeClr val="dk1"/>
              </a:solidFill>
              <a:latin typeface="Dosis"/>
              <a:ea typeface="Dosis"/>
              <a:cs typeface="Dosis"/>
              <a:sym typeface="Dosis"/>
            </a:endParaRP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a:latin typeface="Dosis"/>
                <a:ea typeface="Dosis"/>
                <a:cs typeface="Dosis"/>
                <a:sym typeface="Dosis"/>
              </a:rPr>
              <a:t>Feature selection </a:t>
            </a:r>
            <a:r>
              <a:rPr lang="en-US" sz="1200" dirty="0" err="1">
                <a:latin typeface="Dosis"/>
                <a:ea typeface="Dosis"/>
                <a:cs typeface="Dosis"/>
                <a:sym typeface="Dosis"/>
              </a:rPr>
              <a:t>perlu</a:t>
            </a:r>
            <a:r>
              <a:rPr lang="en-US" sz="1200" dirty="0">
                <a:latin typeface="Dosis"/>
                <a:ea typeface="Dosis"/>
                <a:cs typeface="Dosis"/>
                <a:sym typeface="Dosis"/>
              </a:rPr>
              <a:t> </a:t>
            </a:r>
            <a:r>
              <a:rPr lang="en-US" sz="1200" dirty="0" err="1">
                <a:latin typeface="Dosis"/>
                <a:ea typeface="Dosis"/>
                <a:cs typeface="Dosis"/>
                <a:sym typeface="Dosis"/>
              </a:rPr>
              <a:t>melihat</a:t>
            </a:r>
            <a:r>
              <a:rPr lang="en-US" sz="1200" dirty="0">
                <a:latin typeface="Dosis"/>
                <a:ea typeface="Dosis"/>
                <a:cs typeface="Dosis"/>
                <a:sym typeface="Dosis"/>
              </a:rPr>
              <a:t> pada </a:t>
            </a:r>
            <a:r>
              <a:rPr lang="en-US" sz="1200" dirty="0" err="1">
                <a:latin typeface="Dosis"/>
                <a:ea typeface="Dosis"/>
                <a:cs typeface="Dosis"/>
                <a:sym typeface="Dosis"/>
              </a:rPr>
              <a:t>hasil</a:t>
            </a:r>
            <a:r>
              <a:rPr lang="en-US" sz="1200" dirty="0">
                <a:latin typeface="Dosis"/>
                <a:ea typeface="Dosis"/>
                <a:cs typeface="Dosis"/>
                <a:sym typeface="Dosis"/>
              </a:rPr>
              <a:t> </a:t>
            </a:r>
            <a:r>
              <a:rPr lang="en-US" sz="1200" dirty="0" err="1">
                <a:latin typeface="Dosis"/>
                <a:ea typeface="Dosis"/>
                <a:cs typeface="Dosis"/>
                <a:sym typeface="Dosis"/>
              </a:rPr>
              <a:t>dari</a:t>
            </a:r>
            <a:r>
              <a:rPr lang="en-US" sz="1200" dirty="0">
                <a:latin typeface="Dosis"/>
                <a:ea typeface="Dosis"/>
                <a:cs typeface="Dosis"/>
                <a:sym typeface="Dosis"/>
              </a:rPr>
              <a:t> </a:t>
            </a:r>
            <a:r>
              <a:rPr lang="en-US" sz="1200" dirty="0" err="1">
                <a:latin typeface="Dosis"/>
                <a:ea typeface="Dosis"/>
                <a:cs typeface="Dosis"/>
                <a:sym typeface="Dosis"/>
              </a:rPr>
              <a:t>SelectKBest</a:t>
            </a:r>
            <a:r>
              <a:rPr lang="en-US" sz="1200" dirty="0">
                <a:latin typeface="Dosis"/>
                <a:ea typeface="Dosis"/>
                <a:cs typeface="Dosis"/>
                <a:sym typeface="Dosis"/>
              </a:rPr>
              <a:t> </a:t>
            </a:r>
            <a:r>
              <a:rPr lang="en-US" sz="1200" dirty="0" err="1">
                <a:latin typeface="Dosis"/>
                <a:ea typeface="Dosis"/>
                <a:cs typeface="Dosis"/>
                <a:sym typeface="Dosis"/>
              </a:rPr>
              <a:t>nilai</a:t>
            </a:r>
            <a:r>
              <a:rPr lang="en-US" sz="1200" dirty="0">
                <a:latin typeface="Dosis"/>
                <a:ea typeface="Dosis"/>
                <a:cs typeface="Dosis"/>
                <a:sym typeface="Dosis"/>
              </a:rPr>
              <a:t> feature importance </a:t>
            </a:r>
            <a:r>
              <a:rPr lang="en-US" sz="1200" dirty="0" err="1">
                <a:latin typeface="Dosis"/>
                <a:ea typeface="Dosis"/>
                <a:cs typeface="Dosis"/>
                <a:sym typeface="Dosis"/>
              </a:rPr>
              <a:t>ke</a:t>
            </a:r>
            <a:r>
              <a:rPr lang="en-US" sz="1200" dirty="0">
                <a:latin typeface="Dosis"/>
                <a:ea typeface="Dosis"/>
                <a:cs typeface="Dosis"/>
                <a:sym typeface="Dosis"/>
              </a:rPr>
              <a:t> </a:t>
            </a:r>
            <a:r>
              <a:rPr lang="en-US" sz="1200" dirty="0" err="1">
                <a:latin typeface="Dosis"/>
                <a:ea typeface="Dosis"/>
                <a:cs typeface="Dosis"/>
                <a:sym typeface="Dosis"/>
              </a:rPr>
              <a:t>targetnya</a:t>
            </a:r>
            <a:r>
              <a:rPr lang="en-US" sz="1200" dirty="0">
                <a:latin typeface="Dosis"/>
                <a:ea typeface="Dosis"/>
                <a:cs typeface="Dosis"/>
                <a:sym typeface="Dosis"/>
              </a:rPr>
              <a:t>, </a:t>
            </a:r>
            <a:r>
              <a:rPr lang="en-US" sz="1200" dirty="0" err="1">
                <a:latin typeface="Dosis"/>
                <a:ea typeface="Dosis"/>
                <a:cs typeface="Dosis"/>
                <a:sym typeface="Dosis"/>
              </a:rPr>
              <a:t>namun</a:t>
            </a:r>
            <a:r>
              <a:rPr lang="en-US" sz="1200" dirty="0">
                <a:latin typeface="Dosis"/>
                <a:ea typeface="Dosis"/>
                <a:cs typeface="Dosis"/>
                <a:sym typeface="Dosis"/>
              </a:rPr>
              <a:t> </a:t>
            </a:r>
            <a:r>
              <a:rPr lang="en-US" sz="1200" dirty="0" err="1">
                <a:latin typeface="Dosis"/>
                <a:ea typeface="Dosis"/>
                <a:cs typeface="Dosis"/>
                <a:sym typeface="Dosis"/>
              </a:rPr>
              <a:t>hal</a:t>
            </a:r>
            <a:r>
              <a:rPr lang="en-US" sz="1200" dirty="0">
                <a:latin typeface="Dosis"/>
                <a:ea typeface="Dosis"/>
                <a:cs typeface="Dosis"/>
                <a:sym typeface="Dosis"/>
              </a:rPr>
              <a:t> </a:t>
            </a:r>
            <a:r>
              <a:rPr lang="en-US" sz="1200" dirty="0" err="1">
                <a:latin typeface="Dosis"/>
                <a:ea typeface="Dosis"/>
                <a:cs typeface="Dosis"/>
                <a:sym typeface="Dosis"/>
              </a:rPr>
              <a:t>ini</a:t>
            </a:r>
            <a:r>
              <a:rPr lang="en-US" sz="1200" dirty="0">
                <a:latin typeface="Dosis"/>
                <a:ea typeface="Dosis"/>
                <a:cs typeface="Dosis"/>
                <a:sym typeface="Dosis"/>
              </a:rPr>
              <a:t> pun </a:t>
            </a:r>
            <a:r>
              <a:rPr lang="en-US" sz="1200" dirty="0" err="1">
                <a:latin typeface="Dosis"/>
                <a:ea typeface="Dosis"/>
                <a:cs typeface="Dosis"/>
                <a:sym typeface="Dosis"/>
              </a:rPr>
              <a:t>perlu</a:t>
            </a:r>
            <a:r>
              <a:rPr lang="en-US" sz="1200" dirty="0">
                <a:latin typeface="Dosis"/>
                <a:ea typeface="Dosis"/>
                <a:cs typeface="Dosis"/>
                <a:sym typeface="Dosis"/>
              </a:rPr>
              <a:t> </a:t>
            </a:r>
            <a:r>
              <a:rPr lang="en-US" sz="1200" dirty="0" err="1">
                <a:latin typeface="Dosis"/>
                <a:ea typeface="Dosis"/>
                <a:cs typeface="Dosis"/>
                <a:sym typeface="Dosis"/>
              </a:rPr>
              <a:t>dicoba-coba</a:t>
            </a:r>
            <a:r>
              <a:rPr lang="en-US" sz="1200" dirty="0">
                <a:latin typeface="Dosis"/>
                <a:ea typeface="Dosis"/>
                <a:cs typeface="Dosis"/>
                <a:sym typeface="Dosis"/>
              </a:rPr>
              <a:t> </a:t>
            </a:r>
            <a:r>
              <a:rPr lang="en-US" sz="1200" dirty="0" err="1">
                <a:latin typeface="Dosis"/>
                <a:ea typeface="Dosis"/>
                <a:cs typeface="Dosis"/>
                <a:sym typeface="Dosis"/>
              </a:rPr>
              <a:t>lagi</a:t>
            </a:r>
            <a:r>
              <a:rPr lang="en-US" sz="1200" dirty="0">
                <a:latin typeface="Dosis"/>
                <a:ea typeface="Dosis"/>
                <a:cs typeface="Dosis"/>
                <a:sym typeface="Dosis"/>
              </a:rPr>
              <a:t> </a:t>
            </a:r>
            <a:r>
              <a:rPr lang="en-US" sz="1200" dirty="0" err="1">
                <a:latin typeface="Dosis"/>
                <a:ea typeface="Dosis"/>
                <a:cs typeface="Dosis"/>
                <a:sym typeface="Dosis"/>
              </a:rPr>
              <a:t>saat</a:t>
            </a:r>
            <a:r>
              <a:rPr lang="en-US" sz="1200" dirty="0">
                <a:latin typeface="Dosis"/>
                <a:ea typeface="Dosis"/>
                <a:cs typeface="Dosis"/>
                <a:sym typeface="Dosis"/>
              </a:rPr>
              <a:t> </a:t>
            </a:r>
            <a:r>
              <a:rPr lang="en-US" sz="1200" dirty="0" err="1">
                <a:latin typeface="Dosis"/>
                <a:ea typeface="Dosis"/>
                <a:cs typeface="Dosis"/>
                <a:sym typeface="Dosis"/>
              </a:rPr>
              <a:t>tahap</a:t>
            </a:r>
            <a:r>
              <a:rPr lang="en-US" sz="1200" dirty="0">
                <a:latin typeface="Dosis"/>
                <a:ea typeface="Dosis"/>
                <a:cs typeface="Dosis"/>
                <a:sym typeface="Dosis"/>
              </a:rPr>
              <a:t> modeling </a:t>
            </a:r>
            <a:r>
              <a:rPr lang="en-US" sz="1200" dirty="0" err="1">
                <a:latin typeface="Dosis"/>
                <a:ea typeface="Dosis"/>
                <a:cs typeface="Dosis"/>
                <a:sym typeface="Dosis"/>
              </a:rPr>
              <a:t>dengan</a:t>
            </a:r>
            <a:r>
              <a:rPr lang="en-US" sz="1200" dirty="0">
                <a:latin typeface="Dosis"/>
                <a:ea typeface="Dosis"/>
                <a:cs typeface="Dosis"/>
                <a:sym typeface="Dosis"/>
              </a:rPr>
              <a:t> </a:t>
            </a:r>
            <a:r>
              <a:rPr lang="en-US" sz="1200" dirty="0" err="1">
                <a:latin typeface="Dosis"/>
                <a:ea typeface="Dosis"/>
                <a:cs typeface="Dosis"/>
                <a:sym typeface="Dosis"/>
              </a:rPr>
              <a:t>melihat</a:t>
            </a:r>
            <a:r>
              <a:rPr lang="en-US" sz="1200" dirty="0">
                <a:latin typeface="Dosis"/>
                <a:ea typeface="Dosis"/>
                <a:cs typeface="Dosis"/>
                <a:sym typeface="Dosis"/>
              </a:rPr>
              <a:t> </a:t>
            </a:r>
            <a:r>
              <a:rPr lang="en-US" sz="1200" dirty="0" err="1">
                <a:latin typeface="Dosis"/>
                <a:ea typeface="Dosis"/>
                <a:cs typeface="Dosis"/>
                <a:sym typeface="Dosis"/>
              </a:rPr>
              <a:t>performanya</a:t>
            </a:r>
            <a:endParaRPr lang="en-US" sz="1200" dirty="0">
              <a:latin typeface="Dosis"/>
              <a:ea typeface="Dosis"/>
              <a:cs typeface="Dosis"/>
              <a:sym typeface="Dosis"/>
            </a:endParaRP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err="1">
                <a:latin typeface="Dosis"/>
                <a:ea typeface="Dosis"/>
                <a:cs typeface="Dosis"/>
                <a:sym typeface="Dosis"/>
              </a:rPr>
              <a:t>Untuk</a:t>
            </a:r>
            <a:r>
              <a:rPr lang="en-US" sz="1200" dirty="0">
                <a:latin typeface="Dosis"/>
                <a:ea typeface="Dosis"/>
                <a:cs typeface="Dosis"/>
                <a:sym typeface="Dosis"/>
              </a:rPr>
              <a:t> scaling </a:t>
            </a:r>
            <a:r>
              <a:rPr lang="en-US" sz="1200" dirty="0" err="1">
                <a:latin typeface="Dosis"/>
                <a:ea typeface="Dosis"/>
                <a:cs typeface="Dosis"/>
                <a:sym typeface="Dosis"/>
              </a:rPr>
              <a:t>perlu</a:t>
            </a:r>
            <a:r>
              <a:rPr lang="en-US" sz="1200" dirty="0">
                <a:latin typeface="Dosis"/>
                <a:ea typeface="Dosis"/>
                <a:cs typeface="Dosis"/>
                <a:sym typeface="Dosis"/>
              </a:rPr>
              <a:t> </a:t>
            </a:r>
            <a:r>
              <a:rPr lang="en-US" sz="1200" dirty="0" err="1">
                <a:latin typeface="Dosis"/>
                <a:ea typeface="Dosis"/>
                <a:cs typeface="Dosis"/>
                <a:sym typeface="Dosis"/>
              </a:rPr>
              <a:t>dilakukan</a:t>
            </a:r>
            <a:r>
              <a:rPr lang="en-US" sz="1200" dirty="0">
                <a:latin typeface="Dosis"/>
                <a:ea typeface="Dosis"/>
                <a:cs typeface="Dosis"/>
                <a:sym typeface="Dosis"/>
              </a:rPr>
              <a:t> pada feature yang numeric </a:t>
            </a:r>
            <a:r>
              <a:rPr lang="en-US" sz="1200" dirty="0" err="1">
                <a:latin typeface="Dosis"/>
                <a:ea typeface="Dosis"/>
                <a:cs typeface="Dosis"/>
                <a:sym typeface="Dosis"/>
              </a:rPr>
              <a:t>saja</a:t>
            </a:r>
            <a:r>
              <a:rPr lang="en-US" sz="1200" dirty="0">
                <a:latin typeface="Dosis"/>
                <a:ea typeface="Dosis"/>
                <a:cs typeface="Dosis"/>
                <a:sym typeface="Dosis"/>
              </a:rPr>
              <a:t> (income, age, dan lain-lain)</a:t>
            </a:r>
          </a:p>
          <a:p>
            <a:pPr marL="228600" marR="0" lvl="0" indent="-228600" algn="l" rtl="0">
              <a:lnSpc>
                <a:spcPct val="100000"/>
              </a:lnSpc>
              <a:spcBef>
                <a:spcPts val="0"/>
              </a:spcBef>
              <a:spcAft>
                <a:spcPts val="0"/>
              </a:spcAft>
              <a:buClr>
                <a:srgbClr val="000000"/>
              </a:buClr>
              <a:buSzPts val="1100"/>
              <a:buFont typeface="Arial"/>
              <a:buAutoNum type="arabicPeriod"/>
            </a:pPr>
            <a:r>
              <a:rPr lang="en-US" sz="1200" dirty="0" err="1">
                <a:latin typeface="Dosis"/>
                <a:ea typeface="Dosis"/>
                <a:cs typeface="Dosis"/>
                <a:sym typeface="Dosis"/>
              </a:rPr>
              <a:t>Metode</a:t>
            </a:r>
            <a:r>
              <a:rPr lang="en-US" sz="1200" dirty="0">
                <a:latin typeface="Dosis"/>
                <a:ea typeface="Dosis"/>
                <a:cs typeface="Dosis"/>
                <a:sym typeface="Dosis"/>
              </a:rPr>
              <a:t> encoding one-hot </a:t>
            </a:r>
            <a:r>
              <a:rPr lang="en-US" sz="1200" dirty="0" err="1">
                <a:latin typeface="Dosis"/>
                <a:ea typeface="Dosis"/>
                <a:cs typeface="Dosis"/>
                <a:sym typeface="Dosis"/>
              </a:rPr>
              <a:t>perlu</a:t>
            </a:r>
            <a:r>
              <a:rPr lang="en-US" sz="1200" dirty="0">
                <a:latin typeface="Dosis"/>
                <a:ea typeface="Dosis"/>
                <a:cs typeface="Dosis"/>
                <a:sym typeface="Dosis"/>
              </a:rPr>
              <a:t> </a:t>
            </a:r>
            <a:r>
              <a:rPr lang="en-US" sz="1200" dirty="0" err="1">
                <a:latin typeface="Dosis"/>
                <a:ea typeface="Dosis"/>
                <a:cs typeface="Dosis"/>
                <a:sym typeface="Dosis"/>
              </a:rPr>
              <a:t>dilakukan</a:t>
            </a:r>
            <a:r>
              <a:rPr lang="en-US" sz="1200" dirty="0">
                <a:latin typeface="Dosis"/>
                <a:ea typeface="Dosis"/>
                <a:cs typeface="Dosis"/>
                <a:sym typeface="Dosis"/>
              </a:rPr>
              <a:t> </a:t>
            </a:r>
            <a:r>
              <a:rPr lang="en-US" sz="1200" dirty="0" err="1">
                <a:latin typeface="Dosis"/>
                <a:ea typeface="Dosis"/>
                <a:cs typeface="Dosis"/>
                <a:sym typeface="Dosis"/>
              </a:rPr>
              <a:t>untuk</a:t>
            </a:r>
            <a:r>
              <a:rPr lang="en-US" sz="1200" dirty="0">
                <a:latin typeface="Dosis"/>
                <a:ea typeface="Dosis"/>
                <a:cs typeface="Dosis"/>
                <a:sym typeface="Dosis"/>
              </a:rPr>
              <a:t> feature </a:t>
            </a:r>
            <a:r>
              <a:rPr lang="en-US" sz="1200" dirty="0" err="1">
                <a:latin typeface="Dosis"/>
                <a:ea typeface="Dosis"/>
                <a:cs typeface="Dosis"/>
                <a:sym typeface="Dosis"/>
              </a:rPr>
              <a:t>dengan</a:t>
            </a:r>
            <a:r>
              <a:rPr lang="en-US" sz="1200" dirty="0">
                <a:latin typeface="Dosis"/>
                <a:ea typeface="Dosis"/>
                <a:cs typeface="Dosis"/>
                <a:sym typeface="Dosis"/>
              </a:rPr>
              <a:t> </a:t>
            </a:r>
            <a:r>
              <a:rPr lang="en-US" sz="1200" dirty="0" err="1">
                <a:latin typeface="Dosis"/>
                <a:ea typeface="Dosis"/>
                <a:cs typeface="Dosis"/>
                <a:sym typeface="Dosis"/>
              </a:rPr>
              <a:t>tipe</a:t>
            </a:r>
            <a:r>
              <a:rPr lang="en-US" sz="1200" dirty="0">
                <a:latin typeface="Dosis"/>
                <a:ea typeface="Dosis"/>
                <a:cs typeface="Dosis"/>
                <a:sym typeface="Dosis"/>
              </a:rPr>
              <a:t> data yang nominal (</a:t>
            </a:r>
            <a:r>
              <a:rPr lang="en-US" sz="1200" dirty="0" err="1">
                <a:latin typeface="Dosis"/>
                <a:ea typeface="Dosis"/>
                <a:cs typeface="Dosis"/>
                <a:sym typeface="Dosis"/>
              </a:rPr>
              <a:t>job_grouping</a:t>
            </a:r>
            <a:r>
              <a:rPr lang="en-US" sz="1200" dirty="0">
                <a:latin typeface="Dosis"/>
                <a:ea typeface="Dosis"/>
                <a:cs typeface="Dosis"/>
                <a:sym typeface="Dosis"/>
              </a:rPr>
              <a:t>) </a:t>
            </a:r>
            <a:r>
              <a:rPr lang="en-US" sz="1200" dirty="0" err="1">
                <a:latin typeface="Dosis"/>
                <a:ea typeface="Dosis"/>
                <a:cs typeface="Dosis"/>
                <a:sym typeface="Dosis"/>
              </a:rPr>
              <a:t>sedangkan</a:t>
            </a:r>
            <a:r>
              <a:rPr lang="en-US" sz="1200" dirty="0">
                <a:latin typeface="Dosis"/>
                <a:ea typeface="Dosis"/>
                <a:cs typeface="Dosis"/>
                <a:sym typeface="Dosis"/>
              </a:rPr>
              <a:t> yang ordinal </a:t>
            </a:r>
            <a:r>
              <a:rPr lang="en-US" sz="1200" dirty="0" err="1">
                <a:latin typeface="Dosis"/>
                <a:ea typeface="Dosis"/>
                <a:cs typeface="Dosis"/>
                <a:sym typeface="Dosis"/>
              </a:rPr>
              <a:t>dilakukan</a:t>
            </a:r>
            <a:r>
              <a:rPr lang="en-US" sz="1200" dirty="0">
                <a:latin typeface="Dosis"/>
                <a:ea typeface="Dosis"/>
                <a:cs typeface="Dosis"/>
                <a:sym typeface="Dosis"/>
              </a:rPr>
              <a:t> </a:t>
            </a:r>
            <a:r>
              <a:rPr lang="en-US" sz="1200" dirty="0" err="1">
                <a:latin typeface="Dosis"/>
                <a:ea typeface="Dosis"/>
                <a:cs typeface="Dosis"/>
                <a:sym typeface="Dosis"/>
              </a:rPr>
              <a:t>dengan</a:t>
            </a:r>
            <a:r>
              <a:rPr lang="en-US" sz="1200" dirty="0">
                <a:latin typeface="Dosis"/>
                <a:ea typeface="Dosis"/>
                <a:cs typeface="Dosis"/>
                <a:sym typeface="Dosis"/>
              </a:rPr>
              <a:t> label encoding (</a:t>
            </a:r>
            <a:r>
              <a:rPr lang="en-US" sz="1200" dirty="0" err="1">
                <a:latin typeface="Dosis"/>
                <a:ea typeface="Dosis"/>
                <a:cs typeface="Dosis"/>
                <a:sym typeface="Dosis"/>
              </a:rPr>
              <a:t>House_Ownership</a:t>
            </a:r>
            <a:r>
              <a:rPr lang="en-US" sz="1200" dirty="0">
                <a:latin typeface="Dosis"/>
                <a:ea typeface="Dosis"/>
                <a:cs typeface="Dosis"/>
                <a:sym typeface="Dosis"/>
              </a:rPr>
              <a:t>, Married/Single, dan </a:t>
            </a:r>
            <a:r>
              <a:rPr lang="en-US" sz="1200">
                <a:latin typeface="Dosis"/>
                <a:ea typeface="Dosis"/>
                <a:cs typeface="Dosis"/>
                <a:sym typeface="Dosis"/>
              </a:rPr>
              <a:t>lain-lain)</a:t>
            </a:r>
            <a:endParaRPr lang="en-US" sz="1200" dirty="0">
              <a:latin typeface="Dosis"/>
              <a:ea typeface="Dosis"/>
              <a:cs typeface="Dosis"/>
              <a:sym typeface="Dosis"/>
            </a:endParaRPr>
          </a:p>
        </p:txBody>
      </p:sp>
      <p:sp>
        <p:nvSpPr>
          <p:cNvPr id="106" name="Google Shape;106;g2652c6d9154_0_1"/>
          <p:cNvSpPr/>
          <p:nvPr/>
        </p:nvSpPr>
        <p:spPr>
          <a:xfrm>
            <a:off x="194900" y="3465626"/>
            <a:ext cx="11768400" cy="864600"/>
          </a:xfrm>
          <a:prstGeom prst="roundRect">
            <a:avLst>
              <a:gd name="adj" fmla="val 3694"/>
            </a:avLst>
          </a:prstGeom>
          <a:solidFill>
            <a:srgbClr val="F2F2F2"/>
          </a:solidFill>
          <a:ln w="38100" cap="flat" cmpd="sng">
            <a:solidFill>
              <a:srgbClr val="01AAB7"/>
            </a:solidFill>
            <a:prstDash val="solid"/>
            <a:miter lim="800000"/>
            <a:headEnd type="none" w="sm" len="sm"/>
            <a:tailEnd type="none" w="sm" len="sm"/>
          </a:ln>
          <a:effectLst>
            <a:outerShdw blurRad="1016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g2652c6d9154_0_1"/>
          <p:cNvSpPr txBox="1"/>
          <p:nvPr/>
        </p:nvSpPr>
        <p:spPr>
          <a:xfrm>
            <a:off x="211700" y="3514625"/>
            <a:ext cx="11734800" cy="8646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err="1">
                <a:solidFill>
                  <a:schemeClr val="dk1"/>
                </a:solidFill>
                <a:latin typeface="Dosis"/>
                <a:ea typeface="Dosis"/>
                <a:cs typeface="Dosis"/>
                <a:sym typeface="Dosis"/>
              </a:rPr>
              <a:t>Tindak</a:t>
            </a:r>
            <a:r>
              <a:rPr lang="en-US" sz="1200" b="1" i="0" u="none" strike="noStrike" cap="none" dirty="0">
                <a:solidFill>
                  <a:schemeClr val="dk1"/>
                </a:solidFill>
                <a:latin typeface="Dosis"/>
                <a:ea typeface="Dosis"/>
                <a:cs typeface="Dosis"/>
                <a:sym typeface="Dosis"/>
              </a:rPr>
              <a:t> </a:t>
            </a:r>
            <a:r>
              <a:rPr lang="en-US" sz="1200" b="1" i="0" u="none" strike="noStrike" cap="none" dirty="0" err="1">
                <a:solidFill>
                  <a:schemeClr val="dk1"/>
                </a:solidFill>
                <a:latin typeface="Dosis"/>
                <a:ea typeface="Dosis"/>
                <a:cs typeface="Dosis"/>
                <a:sym typeface="Dosis"/>
              </a:rPr>
              <a:t>Lanjut</a:t>
            </a:r>
            <a:r>
              <a:rPr lang="en-US" sz="1200" b="1" i="0" u="none" strike="noStrike" cap="none" dirty="0">
                <a:solidFill>
                  <a:schemeClr val="dk1"/>
                </a:solidFill>
                <a:latin typeface="Dosis"/>
                <a:ea typeface="Dosis"/>
                <a:cs typeface="Dosis"/>
                <a:sym typeface="Dosis"/>
              </a:rPr>
              <a:t>:</a:t>
            </a:r>
            <a:endParaRPr sz="1200" b="1" i="0" u="none" strike="noStrike" cap="none" dirty="0">
              <a:solidFill>
                <a:schemeClr val="dk1"/>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err="1">
                <a:latin typeface="Dosis"/>
                <a:ea typeface="Dosis"/>
                <a:cs typeface="Dosis"/>
                <a:sym typeface="Dosis"/>
              </a:rPr>
              <a:t>Melakukan</a:t>
            </a:r>
            <a:r>
              <a:rPr lang="en-US" sz="1200" dirty="0">
                <a:latin typeface="Dosis"/>
                <a:ea typeface="Dosis"/>
                <a:cs typeface="Dosis"/>
                <a:sym typeface="Dosis"/>
              </a:rPr>
              <a:t> </a:t>
            </a:r>
            <a:r>
              <a:rPr lang="en-US" sz="1200" dirty="0" err="1">
                <a:latin typeface="Dosis"/>
                <a:ea typeface="Dosis"/>
                <a:cs typeface="Dosis"/>
                <a:sym typeface="Dosis"/>
              </a:rPr>
              <a:t>revisi</a:t>
            </a:r>
            <a:r>
              <a:rPr lang="en-US" sz="1200" dirty="0">
                <a:latin typeface="Dosis"/>
                <a:ea typeface="Dosis"/>
                <a:cs typeface="Dosis"/>
                <a:sym typeface="Dosis"/>
              </a:rPr>
              <a:t> oleh </a:t>
            </a:r>
            <a:r>
              <a:rPr lang="en-US" sz="1200" dirty="0" err="1">
                <a:latin typeface="Dosis"/>
                <a:ea typeface="Dosis"/>
                <a:cs typeface="Dosis"/>
                <a:sym typeface="Dosis"/>
              </a:rPr>
              <a:t>anggota-anggota</a:t>
            </a:r>
            <a:r>
              <a:rPr lang="en-US" sz="1200" dirty="0">
                <a:latin typeface="Dosis"/>
                <a:ea typeface="Dosis"/>
                <a:cs typeface="Dosis"/>
                <a:sym typeface="Dosis"/>
              </a:rPr>
              <a:t> </a:t>
            </a:r>
            <a:r>
              <a:rPr lang="en-US" sz="1200" dirty="0" err="1">
                <a:latin typeface="Dosis"/>
                <a:ea typeface="Dosis"/>
                <a:cs typeface="Dosis"/>
                <a:sym typeface="Dosis"/>
              </a:rPr>
              <a:t>kelompok</a:t>
            </a:r>
            <a:r>
              <a:rPr lang="en-US" sz="1200" dirty="0">
                <a:latin typeface="Dosis"/>
                <a:ea typeface="Dosis"/>
                <a:cs typeface="Dosis"/>
                <a:sym typeface="Dosis"/>
              </a:rPr>
              <a:t> </a:t>
            </a:r>
            <a:r>
              <a:rPr lang="en-US" sz="1200" dirty="0" err="1">
                <a:latin typeface="Dosis"/>
                <a:ea typeface="Dosis"/>
                <a:cs typeface="Dosis"/>
                <a:sym typeface="Dosis"/>
              </a:rPr>
              <a:t>untuk</a:t>
            </a:r>
            <a:r>
              <a:rPr lang="en-US" sz="1200" dirty="0">
                <a:latin typeface="Dosis"/>
                <a:ea typeface="Dosis"/>
                <a:cs typeface="Dosis"/>
                <a:sym typeface="Dosis"/>
              </a:rPr>
              <a:t> </a:t>
            </a:r>
            <a:r>
              <a:rPr lang="en-US" sz="1200" dirty="0" err="1">
                <a:latin typeface="Dosis"/>
                <a:ea typeface="Dosis"/>
                <a:cs typeface="Dosis"/>
                <a:sym typeface="Dosis"/>
              </a:rPr>
              <a:t>setiap</a:t>
            </a:r>
            <a:r>
              <a:rPr lang="en-US" sz="1200" dirty="0">
                <a:latin typeface="Dosis"/>
                <a:ea typeface="Dosis"/>
                <a:cs typeface="Dosis"/>
                <a:sym typeface="Dosis"/>
              </a:rPr>
              <a:t> </a:t>
            </a:r>
            <a:r>
              <a:rPr lang="en-US" sz="1200" dirty="0" err="1">
                <a:latin typeface="Dosis"/>
                <a:ea typeface="Dosis"/>
                <a:cs typeface="Dosis"/>
                <a:sym typeface="Dosis"/>
              </a:rPr>
              <a:t>nomornya</a:t>
            </a:r>
            <a:r>
              <a:rPr lang="en-US" sz="1200" dirty="0">
                <a:latin typeface="Dosis"/>
                <a:ea typeface="Dosis"/>
                <a:cs typeface="Dosis"/>
                <a:sym typeface="Dosis"/>
              </a:rPr>
              <a:t> </a:t>
            </a:r>
            <a:r>
              <a:rPr lang="en-US" sz="1200" dirty="0" err="1">
                <a:latin typeface="Dosis"/>
                <a:ea typeface="Dosis"/>
                <a:cs typeface="Dosis"/>
                <a:sym typeface="Dosis"/>
              </a:rPr>
              <a:t>sesuai</a:t>
            </a:r>
            <a:r>
              <a:rPr lang="en-US" sz="1200" dirty="0">
                <a:latin typeface="Dosis"/>
                <a:ea typeface="Dosis"/>
                <a:cs typeface="Dosis"/>
                <a:sym typeface="Dosis"/>
              </a:rPr>
              <a:t> </a:t>
            </a:r>
            <a:r>
              <a:rPr lang="en-US" sz="1200" dirty="0" err="1">
                <a:latin typeface="Dosis"/>
                <a:ea typeface="Dosis"/>
                <a:cs typeface="Dosis"/>
                <a:sym typeface="Dosis"/>
              </a:rPr>
              <a:t>dengan</a:t>
            </a:r>
            <a:r>
              <a:rPr lang="en-US" sz="1200" dirty="0">
                <a:latin typeface="Dosis"/>
                <a:ea typeface="Dosis"/>
                <a:cs typeface="Dosis"/>
                <a:sym typeface="Dosis"/>
              </a:rPr>
              <a:t> </a:t>
            </a:r>
            <a:r>
              <a:rPr lang="en-US" sz="1200" dirty="0" err="1">
                <a:latin typeface="Dosis"/>
                <a:ea typeface="Dosis"/>
                <a:cs typeface="Dosis"/>
                <a:sym typeface="Dosis"/>
              </a:rPr>
              <a:t>arahan</a:t>
            </a:r>
            <a:r>
              <a:rPr lang="en-US" sz="1200" dirty="0">
                <a:latin typeface="Dosis"/>
                <a:ea typeface="Dosis"/>
                <a:cs typeface="Dosis"/>
                <a:sym typeface="Dosis"/>
              </a:rPr>
              <a:t> dan </a:t>
            </a:r>
            <a:r>
              <a:rPr lang="en-US" sz="1200" dirty="0" err="1">
                <a:latin typeface="Dosis"/>
                <a:ea typeface="Dosis"/>
                <a:cs typeface="Dosis"/>
                <a:sym typeface="Dosis"/>
              </a:rPr>
              <a:t>masukkan</a:t>
            </a:r>
            <a:r>
              <a:rPr lang="en-US" sz="1200" dirty="0">
                <a:latin typeface="Dosis"/>
                <a:ea typeface="Dosis"/>
                <a:cs typeface="Dosis"/>
                <a:sym typeface="Dosis"/>
              </a:rPr>
              <a:t> </a:t>
            </a:r>
            <a:r>
              <a:rPr lang="en-US" sz="1200" dirty="0" err="1">
                <a:latin typeface="Dosis"/>
                <a:ea typeface="Dosis"/>
                <a:cs typeface="Dosis"/>
                <a:sym typeface="Dosis"/>
              </a:rPr>
              <a:t>dari</a:t>
            </a:r>
            <a:r>
              <a:rPr lang="en-US" sz="1200" dirty="0">
                <a:latin typeface="Dosis"/>
                <a:ea typeface="Dosis"/>
                <a:cs typeface="Dosis"/>
                <a:sym typeface="Dosis"/>
              </a:rPr>
              <a:t> mentor.</a:t>
            </a:r>
            <a:endParaRPr sz="1200" i="0" u="none" strike="noStrike" cap="none" dirty="0">
              <a:solidFill>
                <a:srgbClr val="000000"/>
              </a:solidFill>
              <a:latin typeface="Dosis"/>
              <a:ea typeface="Dosis"/>
              <a:cs typeface="Dosis"/>
              <a:sym typeface="Dosis"/>
            </a:endParaRPr>
          </a:p>
        </p:txBody>
      </p:sp>
      <p:sp>
        <p:nvSpPr>
          <p:cNvPr id="2" name="Google Shape;91;g79b7674418_0_6">
            <a:extLst>
              <a:ext uri="{FF2B5EF4-FFF2-40B4-BE49-F238E27FC236}">
                <a16:creationId xmlns:a16="http://schemas.microsoft.com/office/drawing/2014/main" id="{FDBD0FB9-7F54-4999-F032-A641E8563A03}"/>
              </a:ext>
            </a:extLst>
          </p:cNvPr>
          <p:cNvSpPr txBox="1"/>
          <p:nvPr/>
        </p:nvSpPr>
        <p:spPr>
          <a:xfrm>
            <a:off x="2023000" y="76577"/>
            <a:ext cx="9940500" cy="122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Kelompok</a:t>
            </a:r>
            <a:r>
              <a:rPr lang="en-US" sz="1800" b="1" i="0" u="none" strike="noStrike" cap="none"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Dackers</a:t>
            </a:r>
            <a:r>
              <a:rPr lang="en-US" sz="1800" b="1" dirty="0">
                <a:solidFill>
                  <a:srgbClr val="0198A3"/>
                </a:solidFill>
                <a:latin typeface="Dosis"/>
                <a:ea typeface="Dosis"/>
                <a:cs typeface="Dosis"/>
                <a:sym typeface="Dosis"/>
              </a:rPr>
              <a:t> (</a:t>
            </a:r>
            <a:r>
              <a:rPr lang="en-US" sz="1800" b="1" dirty="0" err="1">
                <a:solidFill>
                  <a:srgbClr val="0198A3"/>
                </a:solidFill>
                <a:latin typeface="Dosis"/>
                <a:ea typeface="Dosis"/>
                <a:cs typeface="Dosis"/>
                <a:sym typeface="Dosis"/>
              </a:rPr>
              <a:t>Kelompok</a:t>
            </a:r>
            <a:r>
              <a:rPr lang="en-US" sz="1800" b="1" dirty="0">
                <a:solidFill>
                  <a:srgbClr val="0198A3"/>
                </a:solidFill>
                <a:latin typeface="Dosis"/>
                <a:ea typeface="Dosis"/>
                <a:cs typeface="Dosis"/>
                <a:sym typeface="Dosis"/>
              </a:rPr>
              <a:t> 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Stage: 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198A3"/>
                </a:solidFill>
                <a:latin typeface="Dosis"/>
                <a:ea typeface="Dosis"/>
                <a:cs typeface="Dosis"/>
                <a:sym typeface="Dosis"/>
              </a:rPr>
              <a:t>Mentor: </a:t>
            </a:r>
            <a:r>
              <a:rPr lang="en-US" sz="1800" b="1" dirty="0">
                <a:solidFill>
                  <a:srgbClr val="0198A3"/>
                </a:solidFill>
                <a:latin typeface="Dosis"/>
                <a:ea typeface="Dosis"/>
                <a:cs typeface="Dosis"/>
                <a:sym typeface="Dosis"/>
              </a:rPr>
              <a:t>Dino </a:t>
            </a:r>
            <a:r>
              <a:rPr lang="en-US" sz="1800" b="1" dirty="0" err="1">
                <a:solidFill>
                  <a:srgbClr val="0198A3"/>
                </a:solidFill>
                <a:latin typeface="Dosis"/>
                <a:ea typeface="Dosis"/>
                <a:cs typeface="Dosis"/>
                <a:sym typeface="Dosis"/>
              </a:rPr>
              <a:t>Febriyanto</a:t>
            </a:r>
            <a:endParaRPr sz="1800" b="1" i="0" u="none" strike="noStrike" cap="none" dirty="0">
              <a:solidFill>
                <a:srgbClr val="0198A3"/>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0198A3"/>
                </a:solidFill>
                <a:latin typeface="Dosis"/>
                <a:ea typeface="Dosis"/>
                <a:cs typeface="Dosis"/>
                <a:sym typeface="Dosis"/>
              </a:rPr>
              <a:t>Pukul</a:t>
            </a:r>
            <a:r>
              <a:rPr lang="en-US" sz="1800" b="1" i="0" u="none" strike="noStrike" cap="none" dirty="0">
                <a:solidFill>
                  <a:srgbClr val="0198A3"/>
                </a:solidFill>
                <a:latin typeface="Dosis"/>
                <a:ea typeface="Dosis"/>
                <a:cs typeface="Dosis"/>
                <a:sym typeface="Dosis"/>
              </a:rPr>
              <a:t>/ </a:t>
            </a:r>
            <a:r>
              <a:rPr lang="en-US" sz="1800" b="1" i="0" u="none" strike="noStrike" cap="none" dirty="0" err="1">
                <a:solidFill>
                  <a:srgbClr val="0198A3"/>
                </a:solidFill>
                <a:latin typeface="Dosis"/>
                <a:ea typeface="Dosis"/>
                <a:cs typeface="Dosis"/>
                <a:sym typeface="Dosis"/>
              </a:rPr>
              <a:t>Tanggal</a:t>
            </a:r>
            <a:r>
              <a:rPr lang="en-US" sz="1800" b="1" i="0" u="none" strike="noStrike" cap="none" dirty="0">
                <a:solidFill>
                  <a:srgbClr val="0198A3"/>
                </a:solidFill>
                <a:latin typeface="Dosis"/>
                <a:ea typeface="Dosis"/>
                <a:cs typeface="Dosis"/>
                <a:sym typeface="Dosis"/>
              </a:rPr>
              <a:t>: </a:t>
            </a:r>
            <a:r>
              <a:rPr lang="en-US" sz="1800" b="1" dirty="0">
                <a:solidFill>
                  <a:srgbClr val="0198A3"/>
                </a:solidFill>
                <a:latin typeface="Dosis"/>
                <a:ea typeface="Dosis"/>
                <a:cs typeface="Dosis"/>
                <a:sym typeface="Dosis"/>
              </a:rPr>
              <a:t>20</a:t>
            </a:r>
            <a:r>
              <a:rPr lang="en-US" sz="1800" b="1" i="0" u="none" strike="noStrike" cap="none" dirty="0">
                <a:solidFill>
                  <a:srgbClr val="0198A3"/>
                </a:solidFill>
                <a:latin typeface="Dosis"/>
                <a:ea typeface="Dosis"/>
                <a:cs typeface="Dosis"/>
                <a:sym typeface="Dosis"/>
              </a:rPr>
              <a:t>.00</a:t>
            </a:r>
            <a:r>
              <a:rPr lang="en-US" sz="1800" b="1" dirty="0">
                <a:solidFill>
                  <a:srgbClr val="0198A3"/>
                </a:solidFill>
                <a:latin typeface="Dosis"/>
                <a:ea typeface="Dosis"/>
                <a:cs typeface="Dosis"/>
                <a:sym typeface="Dosis"/>
              </a:rPr>
              <a:t> / 03-02-2024</a:t>
            </a:r>
            <a:endParaRPr lang="en-US" sz="1800" b="1" i="0" u="none" strike="noStrike" cap="none" dirty="0">
              <a:solidFill>
                <a:srgbClr val="0198A3"/>
              </a:solidFill>
              <a:highlight>
                <a:srgbClr val="FFFF00"/>
              </a:highlight>
              <a:latin typeface="Dosis"/>
              <a:ea typeface="Dosis"/>
              <a:cs typeface="Dosis"/>
              <a:sym typeface="Dosi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1871</Words>
  <Application>Microsoft Office PowerPoint</Application>
  <PresentationFormat>Widescreen</PresentationFormat>
  <Paragraphs>174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Dosis</vt:lpstr>
      <vt:lpstr>Comic Sans MS</vt:lpstr>
      <vt:lpstr>Arial</vt:lpstr>
      <vt:lpstr>Tema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msoffice5650</dc:creator>
  <cp:lastModifiedBy>Cikal Merdeka</cp:lastModifiedBy>
  <cp:revision>33</cp:revision>
  <dcterms:created xsi:type="dcterms:W3CDTF">2020-04-28T06:06:52Z</dcterms:created>
  <dcterms:modified xsi:type="dcterms:W3CDTF">2024-03-08T03:57:43Z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0x0101007A90A3EAE74D784A98B166F67BEEB090</vt:lpwstr>
  </property>
</Properties>
</file>