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7" r:id="rId2"/>
    <p:sldId id="256" r:id="rId3"/>
    <p:sldId id="258" r:id="rId4"/>
    <p:sldId id="259" r:id="rId5"/>
    <p:sldId id="260" r:id="rId6"/>
  </p:sldIdLst>
  <p:sldSz cx="9144000" cy="5143500" type="screen16x9"/>
  <p:notesSz cx="6858000" cy="9144000"/>
  <p:embeddedFontLst>
    <p:embeddedFont>
      <p:font typeface="Dosis" pitchFamily="2" charset="0"/>
      <p:regular r:id="rId8"/>
      <p:bold r:id="rId9"/>
    </p:embeddedFon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1015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4657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438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ikalmerdek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mcikalmerdeka" TargetMode="External"/><Relationship Id="rId4" Type="http://schemas.openxmlformats.org/officeDocument/2006/relationships/hyperlink" Target="https://www.linkedin.com/in/muhammad-cikal-merdeka-50a658266/"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161800"/>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a:latin typeface="Dosis"/>
                <a:ea typeface="Dosis"/>
                <a:cs typeface="Dosis"/>
                <a:sym typeface="Dosis"/>
              </a:rPr>
              <a:t>Investigate Business Hotel using Data Visualization</a:t>
            </a:r>
            <a:endParaRPr sz="3180">
              <a:latin typeface="Dosis"/>
              <a:ea typeface="Dosis"/>
              <a:cs typeface="Dosis"/>
              <a:sym typeface="Dosis"/>
            </a:endParaRPr>
          </a:p>
          <a:p>
            <a:pPr marL="0" lvl="0" indent="0" algn="ctr" rtl="0">
              <a:spcBef>
                <a:spcPts val="0"/>
              </a:spcBef>
              <a:spcAft>
                <a:spcPts val="0"/>
              </a:spcAft>
              <a:buSzPts val="990"/>
              <a:buNone/>
            </a:pPr>
            <a:endParaRPr sz="3180">
              <a:latin typeface="Dosis"/>
              <a:ea typeface="Dosis"/>
              <a:cs typeface="Dosis"/>
              <a:sym typeface="Dosis"/>
            </a:endParaRPr>
          </a:p>
        </p:txBody>
      </p:sp>
      <p:sp>
        <p:nvSpPr>
          <p:cNvPr id="4" name="Google Shape;100;p25">
            <a:extLst>
              <a:ext uri="{FF2B5EF4-FFF2-40B4-BE49-F238E27FC236}">
                <a16:creationId xmlns:a16="http://schemas.microsoft.com/office/drawing/2014/main" id="{66CC1A49-CECB-6A0D-6CE1-C86E1CB106B1}"/>
              </a:ext>
            </a:extLst>
          </p:cNvPr>
          <p:cNvSpPr txBox="1"/>
          <p:nvPr/>
        </p:nvSpPr>
        <p:spPr>
          <a:xfrm>
            <a:off x="5959950" y="908900"/>
            <a:ext cx="2803050" cy="10515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Muhammad Cikal Merdeka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Email : </a:t>
            </a:r>
            <a:r>
              <a:rPr lang="en-US" sz="1200" b="1" dirty="0">
                <a:latin typeface="Dosis"/>
                <a:ea typeface="Dosis"/>
                <a:cs typeface="Dosis"/>
                <a:sym typeface="Dosis"/>
                <a:hlinkClick r:id="rId3"/>
              </a:rPr>
              <a:t>mcikalmerdeka@gmail.com</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LinkedIn : </a:t>
            </a:r>
            <a:r>
              <a:rPr lang="en-ID" sz="1200" b="1" dirty="0">
                <a:latin typeface="Dosis"/>
                <a:ea typeface="Dosis"/>
                <a:cs typeface="Dosis"/>
                <a:sym typeface="Dosis"/>
                <a:hlinkClick r:id="rId4"/>
              </a:rPr>
              <a:t>linkedin.com/in/</a:t>
            </a:r>
            <a:r>
              <a:rPr lang="en-ID" sz="1200" b="1" dirty="0" err="1">
                <a:latin typeface="Dosis"/>
                <a:ea typeface="Dosis"/>
                <a:cs typeface="Dosis"/>
                <a:sym typeface="Dosis"/>
                <a:hlinkClick r:id="rId4"/>
              </a:rPr>
              <a:t>mcikalmerdeka</a:t>
            </a:r>
            <a:endParaRPr lang="en"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Github : </a:t>
            </a:r>
            <a:r>
              <a:rPr lang="en-ID" sz="1200" b="1" dirty="0">
                <a:latin typeface="Dosis"/>
                <a:ea typeface="Dosis"/>
                <a:cs typeface="Dosis"/>
                <a:sym typeface="Dosis"/>
                <a:hlinkClick r:id="rId5"/>
              </a:rPr>
              <a:t>github.com/mcikalmerdeka</a:t>
            </a:r>
            <a:endParaRPr lang="en" sz="1200" b="1" dirty="0">
              <a:latin typeface="Dosis"/>
              <a:ea typeface="Dosis"/>
              <a:cs typeface="Dosis"/>
              <a:sym typeface="Dosis"/>
            </a:endParaRPr>
          </a:p>
        </p:txBody>
      </p:sp>
      <p:pic>
        <p:nvPicPr>
          <p:cNvPr id="5" name="Google Shape;101;p25">
            <a:extLst>
              <a:ext uri="{FF2B5EF4-FFF2-40B4-BE49-F238E27FC236}">
                <a16:creationId xmlns:a16="http://schemas.microsoft.com/office/drawing/2014/main" id="{E32374F3-91F5-D5A6-1272-05F41930CCFF}"/>
              </a:ext>
            </a:extLst>
          </p:cNvPr>
          <p:cNvPicPr preferRelativeResize="0"/>
          <p:nvPr/>
        </p:nvPicPr>
        <p:blipFill>
          <a:blip r:embed="rId6"/>
          <a:srcRect l="8110" r="8110"/>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6" name="Google Shape;102;p25">
            <a:extLst>
              <a:ext uri="{FF2B5EF4-FFF2-40B4-BE49-F238E27FC236}">
                <a16:creationId xmlns:a16="http://schemas.microsoft.com/office/drawing/2014/main" id="{C295C0EC-0380-334C-B8BB-FCCB4260F145}"/>
              </a:ext>
            </a:extLst>
          </p:cNvPr>
          <p:cNvSpPr txBox="1">
            <a:spLocks/>
          </p:cNvSpPr>
          <p:nvPr/>
        </p:nvSpPr>
        <p:spPr>
          <a:xfrm>
            <a:off x="4665150" y="2159900"/>
            <a:ext cx="4167000" cy="229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a:lnSpc>
                <a:spcPct val="95000"/>
              </a:lnSpc>
              <a:spcAft>
                <a:spcPts val="1200"/>
              </a:spcAft>
              <a:buSzPts val="1018"/>
            </a:pPr>
            <a:r>
              <a:rPr lang="en-US" sz="1400" dirty="0">
                <a:latin typeface="Dosis" pitchFamily="2" charset="0"/>
              </a:rPr>
              <a:t>Dedicated entry-level data scientist with analytical and experimental background of Physics. My graduation 2023, a pivotal year marked by significant advancements in artificial intelligence with the introduction of GPT-4 and other generative AI models, has fueled my curiosity and excitement to delve into the field of data. I have comprehensive grasp of data science methodology from business understanding to modelling process with proficiency in </a:t>
            </a:r>
            <a:r>
              <a:rPr lang="en-US" sz="1400" b="1" dirty="0">
                <a:latin typeface="Dosis" pitchFamily="2" charset="0"/>
              </a:rPr>
              <a:t>Python, SQL, Tableau, Power BI, Looker Studio and other tools</a:t>
            </a:r>
            <a:r>
              <a:rPr lang="en-US" sz="1400" dirty="0">
                <a:latin typeface="Dosis" pitchFamily="2" charset="0"/>
              </a:rPr>
              <a:t> related to data analytics workflow from several coursework and bootcamps. </a:t>
            </a:r>
            <a:endParaRPr lang="en-ID" sz="1400" dirty="0">
              <a:latin typeface="Dosi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Monthly Hotel Booking Analysis Based on Hotel Type</a:t>
            </a:r>
            <a:endParaRPr sz="1798">
              <a:solidFill>
                <a:schemeClr val="lt1"/>
              </a:solidFill>
              <a:latin typeface="Roboto"/>
              <a:ea typeface="Roboto"/>
              <a:cs typeface="Roboto"/>
              <a:sym typeface="Roboto"/>
            </a:endParaRPr>
          </a:p>
        </p:txBody>
      </p:sp>
      <p:sp>
        <p:nvSpPr>
          <p:cNvPr id="55" name="Google Shape;55;p13"/>
          <p:cNvSpPr txBox="1">
            <a:spLocks noGrp="1"/>
          </p:cNvSpPr>
          <p:nvPr>
            <p:ph type="body" idx="1"/>
          </p:nvPr>
        </p:nvSpPr>
        <p:spPr>
          <a:xfrm>
            <a:off x="177315" y="823775"/>
            <a:ext cx="8789370" cy="40986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US" sz="1500" dirty="0">
                <a:solidFill>
                  <a:schemeClr val="dk1"/>
                </a:solidFill>
                <a:latin typeface="Dosis" pitchFamily="2" charset="0"/>
              </a:rPr>
              <a:t>In the hotel business, customer behavior analysis is crucial as it is closely related to the number of bookings made, which directly impacts the company's revenue. Therefore, analyzing customer behavior when booking hotels is essential. For example, we can identify which types of hotels are most preferred by customers and correlate them with the seasonal conditions when the hotels are booked. At this stage, we will seek a comparison of the number of hotel bookings each month based on the hotel type.</a:t>
            </a:r>
          </a:p>
          <a:p>
            <a:pPr marL="0" lvl="0" indent="0" algn="l" rtl="0">
              <a:spcBef>
                <a:spcPts val="0"/>
              </a:spcBef>
              <a:spcAft>
                <a:spcPts val="1200"/>
              </a:spcAft>
              <a:buNone/>
            </a:pPr>
            <a:endParaRPr lang="en-US" sz="1500" dirty="0">
              <a:solidFill>
                <a:schemeClr val="dk1"/>
              </a:solidFill>
              <a:latin typeface="Dosis" pitchFamily="2" charset="0"/>
            </a:endParaRPr>
          </a:p>
          <a:p>
            <a:pPr marL="0" lvl="0" indent="0" algn="l" rtl="0">
              <a:spcBef>
                <a:spcPts val="0"/>
              </a:spcBef>
              <a:spcAft>
                <a:spcPts val="1200"/>
              </a:spcAft>
              <a:buNone/>
            </a:pPr>
            <a:r>
              <a:rPr lang="en-US" sz="1500" dirty="0">
                <a:solidFill>
                  <a:schemeClr val="dk1"/>
                </a:solidFill>
                <a:latin typeface="Dosis" pitchFamily="2" charset="0"/>
              </a:rPr>
              <a:t>The steps involved are as follows:</a:t>
            </a:r>
          </a:p>
          <a:p>
            <a:pPr marL="342900" lvl="0" algn="l" rtl="0">
              <a:spcBef>
                <a:spcPts val="0"/>
              </a:spcBef>
              <a:spcAft>
                <a:spcPts val="1200"/>
              </a:spcAft>
              <a:buSzPct val="100000"/>
              <a:buFont typeface="+mj-lt"/>
              <a:buAutoNum type="arabicPeriod"/>
            </a:pPr>
            <a:r>
              <a:rPr lang="en-US" sz="1500" dirty="0">
                <a:solidFill>
                  <a:schemeClr val="dk1"/>
                </a:solidFill>
                <a:latin typeface="Dosis" pitchFamily="2" charset="0"/>
              </a:rPr>
              <a:t>Creating an aggregate table showing the comparison of hotel bookings each month based on the hotel type.</a:t>
            </a:r>
          </a:p>
          <a:p>
            <a:pPr marL="342900" lvl="0" algn="l" rtl="0">
              <a:spcBef>
                <a:spcPts val="0"/>
              </a:spcBef>
              <a:spcAft>
                <a:spcPts val="1200"/>
              </a:spcAft>
              <a:buSzPct val="100000"/>
              <a:buFont typeface="+mj-lt"/>
              <a:buAutoNum type="arabicPeriod"/>
            </a:pPr>
            <a:r>
              <a:rPr lang="en-US" sz="1500" dirty="0">
                <a:solidFill>
                  <a:schemeClr val="dk1"/>
                </a:solidFill>
                <a:latin typeface="Dosis" pitchFamily="2" charset="0"/>
              </a:rPr>
              <a:t>Normalize the data due to inconsistencies in data availability.</a:t>
            </a:r>
          </a:p>
          <a:p>
            <a:pPr marL="342900" lvl="0" algn="l" rtl="0">
              <a:spcBef>
                <a:spcPts val="0"/>
              </a:spcBef>
              <a:spcAft>
                <a:spcPts val="1200"/>
              </a:spcAft>
              <a:buSzPct val="100000"/>
              <a:buFont typeface="+mj-lt"/>
              <a:buAutoNum type="arabicPeriod"/>
            </a:pPr>
            <a:r>
              <a:rPr lang="en-US" sz="1500" dirty="0">
                <a:solidFill>
                  <a:schemeClr val="dk1"/>
                </a:solidFill>
                <a:latin typeface="Dosis" pitchFamily="2" charset="0"/>
              </a:rPr>
              <a:t>Creating plots that illustrate the fluctuations in the increase or decrease of hotel bookings each month based on the hotel type.</a:t>
            </a:r>
          </a:p>
          <a:p>
            <a:pPr marL="342900" lvl="0" algn="l" rtl="0">
              <a:spcBef>
                <a:spcPts val="0"/>
              </a:spcBef>
              <a:spcAft>
                <a:spcPts val="1200"/>
              </a:spcAft>
              <a:buSzPct val="100000"/>
              <a:buFont typeface="+mj-lt"/>
              <a:buAutoNum type="arabicPeriod"/>
            </a:pPr>
            <a:r>
              <a:rPr lang="en-US" sz="1500" dirty="0">
                <a:solidFill>
                  <a:schemeClr val="dk1"/>
                </a:solidFill>
                <a:latin typeface="Dosis" pitchFamily="2" charset="0"/>
              </a:rPr>
              <a:t>Writing interpretations of the results from the plots in the previous step.</a:t>
            </a:r>
            <a:endParaRPr sz="1500" dirty="0">
              <a:solidFill>
                <a:schemeClr val="dk1"/>
              </a:solidFill>
              <a:latin typeface="Dosi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Monthly Hotel Booking Analysis Based on Hotel Type</a:t>
            </a:r>
            <a:endParaRPr sz="1798">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A96FE10A-7D0C-2330-A459-C5F11A642943}"/>
              </a:ext>
            </a:extLst>
          </p:cNvPr>
          <p:cNvSpPr txBox="1">
            <a:spLocks noGrp="1"/>
          </p:cNvSpPr>
          <p:nvPr>
            <p:ph type="body" idx="1"/>
          </p:nvPr>
        </p:nvSpPr>
        <p:spPr>
          <a:xfrm>
            <a:off x="177315" y="703572"/>
            <a:ext cx="1608555" cy="558557"/>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500" b="1" dirty="0">
                <a:solidFill>
                  <a:schemeClr val="dk1"/>
                </a:solidFill>
                <a:latin typeface="Dosis" pitchFamily="2" charset="0"/>
              </a:rPr>
              <a:t>Data Visualization :</a:t>
            </a:r>
            <a:endParaRPr sz="1500" b="1" dirty="0">
              <a:solidFill>
                <a:schemeClr val="dk1"/>
              </a:solidFill>
              <a:latin typeface="Dosis" pitchFamily="2" charset="0"/>
            </a:endParaRPr>
          </a:p>
        </p:txBody>
      </p:sp>
      <p:pic>
        <p:nvPicPr>
          <p:cNvPr id="6" name="Picture 5">
            <a:extLst>
              <a:ext uri="{FF2B5EF4-FFF2-40B4-BE49-F238E27FC236}">
                <a16:creationId xmlns:a16="http://schemas.microsoft.com/office/drawing/2014/main" id="{633592AE-54B5-2CF7-F16D-AA1CD4D799C0}"/>
              </a:ext>
            </a:extLst>
          </p:cNvPr>
          <p:cNvPicPr>
            <a:picLocks noChangeAspect="1"/>
          </p:cNvPicPr>
          <p:nvPr/>
        </p:nvPicPr>
        <p:blipFill>
          <a:blip r:embed="rId3"/>
          <a:stretch>
            <a:fillRect/>
          </a:stretch>
        </p:blipFill>
        <p:spPr>
          <a:xfrm>
            <a:off x="613720" y="1159098"/>
            <a:ext cx="7916560" cy="3816439"/>
          </a:xfrm>
          <a:prstGeom prst="rect">
            <a:avLst/>
          </a:prstGeom>
        </p:spPr>
      </p:pic>
    </p:spTree>
    <p:extLst>
      <p:ext uri="{BB962C8B-B14F-4D97-AF65-F5344CB8AC3E}">
        <p14:creationId xmlns:p14="http://schemas.microsoft.com/office/powerpoint/2010/main" val="358885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Monthly Hotel Booking Analysis Based on Hotel Type</a:t>
            </a:r>
            <a:endParaRPr sz="1798" dirty="0">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A96FE10A-7D0C-2330-A459-C5F11A642943}"/>
              </a:ext>
            </a:extLst>
          </p:cNvPr>
          <p:cNvSpPr txBox="1">
            <a:spLocks noGrp="1"/>
          </p:cNvSpPr>
          <p:nvPr>
            <p:ph type="body" idx="1"/>
          </p:nvPr>
        </p:nvSpPr>
        <p:spPr>
          <a:xfrm>
            <a:off x="177315" y="694986"/>
            <a:ext cx="3956803" cy="558557"/>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500" b="1" dirty="0">
                <a:solidFill>
                  <a:schemeClr val="dk1"/>
                </a:solidFill>
                <a:latin typeface="Dosis" pitchFamily="2" charset="0"/>
              </a:rPr>
              <a:t>Data Interpretation and Business Recommendation :</a:t>
            </a:r>
            <a:endParaRPr sz="1500" b="1" dirty="0">
              <a:solidFill>
                <a:schemeClr val="dk1"/>
              </a:solidFill>
              <a:latin typeface="Dosis" pitchFamily="2" charset="0"/>
            </a:endParaRPr>
          </a:p>
        </p:txBody>
      </p:sp>
      <p:sp>
        <p:nvSpPr>
          <p:cNvPr id="2" name="Google Shape;55;p13">
            <a:extLst>
              <a:ext uri="{FF2B5EF4-FFF2-40B4-BE49-F238E27FC236}">
                <a16:creationId xmlns:a16="http://schemas.microsoft.com/office/drawing/2014/main" id="{C4612E69-FC28-3BD2-D326-CD1F9996F808}"/>
              </a:ext>
            </a:extLst>
          </p:cNvPr>
          <p:cNvSpPr txBox="1">
            <a:spLocks/>
          </p:cNvSpPr>
          <p:nvPr/>
        </p:nvSpPr>
        <p:spPr>
          <a:xfrm>
            <a:off x="177315" y="1116168"/>
            <a:ext cx="8789370" cy="3936643"/>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600" b="0" dirty="0">
                <a:solidFill>
                  <a:schemeClr val="tx1"/>
                </a:solidFill>
                <a:effectLst/>
                <a:latin typeface="Dosis" pitchFamily="2" charset="0"/>
              </a:rPr>
              <a:t>Both types of hotels experience similar trends of increase and decrease, with a more significant increase in City Hotels, which overall have a higher number of bookings compared to resort hotels in Indonesia.</a:t>
            </a:r>
          </a:p>
          <a:p>
            <a:endParaRPr lang="en-US" sz="1600" b="0" dirty="0">
              <a:solidFill>
                <a:schemeClr val="tx1"/>
              </a:solidFill>
              <a:effectLst/>
              <a:latin typeface="Dosis" pitchFamily="2" charset="0"/>
            </a:endParaRPr>
          </a:p>
          <a:p>
            <a:r>
              <a:rPr lang="en-US" sz="1600" b="0" dirty="0">
                <a:solidFill>
                  <a:schemeClr val="tx1"/>
                </a:solidFill>
                <a:effectLst/>
                <a:latin typeface="Dosis" pitchFamily="2" charset="0"/>
              </a:rPr>
              <a:t>It can be seen that the peak increase in hotel bookings occurs around June-August and November-December, which may be due to the fasting month holidays in 2017-2018 (according to data collection) and end-of-semester/year holidays for the entire Indonesian population. To address this increase, hotels can implement several strategies including:</a:t>
            </a:r>
          </a:p>
          <a:p>
            <a:endParaRPr lang="en-US" sz="1600" b="0" dirty="0">
              <a:solidFill>
                <a:schemeClr val="tx1"/>
              </a:solidFill>
              <a:effectLst/>
              <a:latin typeface="Dosis" pitchFamily="2" charset="0"/>
            </a:endParaRPr>
          </a:p>
          <a:p>
            <a:pPr>
              <a:buFont typeface="+mj-lt"/>
              <a:buAutoNum type="alphaLcPeriod"/>
            </a:pPr>
            <a:r>
              <a:rPr lang="en-US" sz="1600" b="0" dirty="0">
                <a:solidFill>
                  <a:schemeClr val="tx1"/>
                </a:solidFill>
                <a:effectLst/>
                <a:latin typeface="Dosis" pitchFamily="2" charset="0"/>
              </a:rPr>
              <a:t>Plan targeted marketing campaigns leading up to these peak periods. Highlight offers and packages suitable for families during school breaks and special deals for those observing Ramadan.</a:t>
            </a:r>
          </a:p>
          <a:p>
            <a:pPr>
              <a:buFont typeface="+mj-lt"/>
              <a:buAutoNum type="alphaLcPeriod"/>
            </a:pPr>
            <a:endParaRPr lang="en-US" sz="1600" b="0" dirty="0">
              <a:solidFill>
                <a:schemeClr val="tx1"/>
              </a:solidFill>
              <a:effectLst/>
              <a:latin typeface="Dosis" pitchFamily="2" charset="0"/>
            </a:endParaRPr>
          </a:p>
          <a:p>
            <a:pPr>
              <a:buFont typeface="+mj-lt"/>
              <a:buAutoNum type="alphaLcPeriod"/>
            </a:pPr>
            <a:r>
              <a:rPr lang="en-US" sz="1600" b="0" dirty="0">
                <a:solidFill>
                  <a:schemeClr val="tx1"/>
                </a:solidFill>
                <a:effectLst/>
                <a:latin typeface="Dosis" pitchFamily="2" charset="0"/>
              </a:rPr>
              <a:t>Create tailored packages that cater to different segments of customers, such as families, couples, and solo travelers. Offer special discounts or perks for longer stays during peak periods.</a:t>
            </a:r>
          </a:p>
          <a:p>
            <a:pPr>
              <a:buFont typeface="+mj-lt"/>
              <a:buAutoNum type="alphaLcPeriod"/>
            </a:pPr>
            <a:endParaRPr lang="en-US" sz="1600" b="0" dirty="0">
              <a:solidFill>
                <a:schemeClr val="tx1"/>
              </a:solidFill>
              <a:effectLst/>
              <a:latin typeface="Dosis" pitchFamily="2" charset="0"/>
            </a:endParaRPr>
          </a:p>
          <a:p>
            <a:pPr>
              <a:buFont typeface="+mj-lt"/>
              <a:buAutoNum type="alphaLcPeriod"/>
            </a:pPr>
            <a:r>
              <a:rPr lang="en-US" sz="1600" b="0" dirty="0">
                <a:solidFill>
                  <a:schemeClr val="tx1"/>
                </a:solidFill>
                <a:effectLst/>
                <a:latin typeface="Dosis" pitchFamily="2" charset="0"/>
              </a:rPr>
              <a:t>Anticipate higher demand during peak seasons and ensure adequate staffing levels to maintain high-quality service. Consider offering additional amenities or services to enhance the guest experience.</a:t>
            </a:r>
          </a:p>
          <a:p>
            <a:pPr>
              <a:buFont typeface="+mj-lt"/>
              <a:buAutoNum type="alphaLcPeriod"/>
            </a:pPr>
            <a:endParaRPr lang="en-US" sz="1600" b="0" dirty="0">
              <a:solidFill>
                <a:schemeClr val="tx1"/>
              </a:solidFill>
              <a:effectLst/>
              <a:latin typeface="Dosis" pitchFamily="2" charset="0"/>
            </a:endParaRPr>
          </a:p>
          <a:p>
            <a:pPr>
              <a:buFont typeface="+mj-lt"/>
              <a:buAutoNum type="alphaLcPeriod"/>
            </a:pPr>
            <a:r>
              <a:rPr lang="en-US" sz="1600" b="0" dirty="0">
                <a:solidFill>
                  <a:schemeClr val="tx1"/>
                </a:solidFill>
                <a:effectLst/>
                <a:latin typeface="Dosis" pitchFamily="2" charset="0"/>
              </a:rPr>
              <a:t>Encourage early bookings by offering discounts or exclusive deals for customers who book their stays well in advance. This can help in managing demand and securing reservations ahead of time.</a:t>
            </a:r>
          </a:p>
        </p:txBody>
      </p:sp>
    </p:spTree>
    <p:extLst>
      <p:ext uri="{BB962C8B-B14F-4D97-AF65-F5344CB8AC3E}">
        <p14:creationId xmlns:p14="http://schemas.microsoft.com/office/powerpoint/2010/main" val="221407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Monthly Hotel Booking Analysis Based on Hotel Type</a:t>
            </a:r>
            <a:endParaRPr sz="1798" dirty="0">
              <a:solidFill>
                <a:schemeClr val="lt1"/>
              </a:solidFill>
              <a:latin typeface="Roboto"/>
              <a:ea typeface="Roboto"/>
              <a:cs typeface="Roboto"/>
              <a:sym typeface="Roboto"/>
            </a:endParaRPr>
          </a:p>
        </p:txBody>
      </p:sp>
      <p:sp>
        <p:nvSpPr>
          <p:cNvPr id="4" name="Google Shape;55;p13">
            <a:extLst>
              <a:ext uri="{FF2B5EF4-FFF2-40B4-BE49-F238E27FC236}">
                <a16:creationId xmlns:a16="http://schemas.microsoft.com/office/drawing/2014/main" id="{A96FE10A-7D0C-2330-A459-C5F11A642943}"/>
              </a:ext>
            </a:extLst>
          </p:cNvPr>
          <p:cNvSpPr txBox="1">
            <a:spLocks noGrp="1"/>
          </p:cNvSpPr>
          <p:nvPr>
            <p:ph type="body" idx="1"/>
          </p:nvPr>
        </p:nvSpPr>
        <p:spPr>
          <a:xfrm>
            <a:off x="177315" y="694986"/>
            <a:ext cx="3956803" cy="558557"/>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500" b="1" dirty="0">
                <a:solidFill>
                  <a:schemeClr val="dk1"/>
                </a:solidFill>
                <a:latin typeface="Dosis" pitchFamily="2" charset="0"/>
              </a:rPr>
              <a:t>Data Interpretation and Business Recommendation :</a:t>
            </a:r>
            <a:endParaRPr sz="1500" b="1" dirty="0">
              <a:solidFill>
                <a:schemeClr val="dk1"/>
              </a:solidFill>
              <a:latin typeface="Dosis" pitchFamily="2" charset="0"/>
            </a:endParaRPr>
          </a:p>
        </p:txBody>
      </p:sp>
      <p:sp>
        <p:nvSpPr>
          <p:cNvPr id="2" name="Google Shape;55;p13">
            <a:extLst>
              <a:ext uri="{FF2B5EF4-FFF2-40B4-BE49-F238E27FC236}">
                <a16:creationId xmlns:a16="http://schemas.microsoft.com/office/drawing/2014/main" id="{C4612E69-FC28-3BD2-D326-CD1F9996F808}"/>
              </a:ext>
            </a:extLst>
          </p:cNvPr>
          <p:cNvSpPr txBox="1">
            <a:spLocks/>
          </p:cNvSpPr>
          <p:nvPr/>
        </p:nvSpPr>
        <p:spPr>
          <a:xfrm>
            <a:off x="177315" y="1116168"/>
            <a:ext cx="8789370" cy="393664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r>
              <a:rPr lang="en-US" sz="1600" b="0" dirty="0">
                <a:solidFill>
                  <a:schemeClr val="tx1"/>
                </a:solidFill>
                <a:effectLst/>
                <a:latin typeface="Dosis" pitchFamily="2" charset="0"/>
              </a:rPr>
              <a:t>The decrease in hotel bookings occurs in the early months of the year, January-March, and also in September-October, with a noticeable decrease in City Hotels. This may be related to the resumption of activities for students and workers. The main actions that can be taken by hotel businesses during this period include:</a:t>
            </a:r>
          </a:p>
          <a:p>
            <a:pPr marL="114300" indent="0">
              <a:buNone/>
            </a:pPr>
            <a:endParaRPr lang="en-US" sz="1600" b="0" dirty="0">
              <a:solidFill>
                <a:schemeClr val="tx1"/>
              </a:solidFill>
              <a:effectLst/>
              <a:latin typeface="Dosis" pitchFamily="2" charset="0"/>
            </a:endParaRPr>
          </a:p>
          <a:p>
            <a:pPr>
              <a:buFont typeface="+mj-lt"/>
              <a:buAutoNum type="alphaLcPeriod"/>
            </a:pPr>
            <a:r>
              <a:rPr lang="en-US" sz="1600" b="0" dirty="0">
                <a:solidFill>
                  <a:schemeClr val="tx1"/>
                </a:solidFill>
                <a:effectLst/>
                <a:latin typeface="Dosis" pitchFamily="2" charset="0"/>
              </a:rPr>
              <a:t>Develop enticing weekend getaway packages to attract local residents looking for short escapes during these slower periods. Offer special rates, complimentary meals, or leisure activities to entice weekend travelers.</a:t>
            </a:r>
          </a:p>
          <a:p>
            <a:pPr>
              <a:buFont typeface="+mj-lt"/>
              <a:buAutoNum type="alphaLcPeriod"/>
            </a:pPr>
            <a:endParaRPr lang="en-US" sz="1600" b="0" dirty="0">
              <a:solidFill>
                <a:schemeClr val="tx1"/>
              </a:solidFill>
              <a:effectLst/>
              <a:latin typeface="Dosis" pitchFamily="2" charset="0"/>
            </a:endParaRPr>
          </a:p>
          <a:p>
            <a:pPr>
              <a:buFont typeface="+mj-lt"/>
              <a:buAutoNum type="alphaLcPeriod"/>
            </a:pPr>
            <a:r>
              <a:rPr lang="en-US" sz="1600" b="0" dirty="0">
                <a:solidFill>
                  <a:schemeClr val="tx1"/>
                </a:solidFill>
                <a:effectLst/>
                <a:latin typeface="Dosis" pitchFamily="2" charset="0"/>
              </a:rPr>
              <a:t>Forge partnerships with local businesses and corporations to secure corporate bookings during off-peak periods. Offer discounted rates or corporate loyalty programs to incentivize companies to choose hotel for their accommodation needs.</a:t>
            </a:r>
          </a:p>
        </p:txBody>
      </p:sp>
    </p:spTree>
    <p:extLst>
      <p:ext uri="{BB962C8B-B14F-4D97-AF65-F5344CB8AC3E}">
        <p14:creationId xmlns:p14="http://schemas.microsoft.com/office/powerpoint/2010/main" val="32098068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675</Words>
  <Application>Microsoft Office PowerPoint</Application>
  <PresentationFormat>On-screen Show (16:9)</PresentationFormat>
  <Paragraphs>37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Dosis</vt:lpstr>
      <vt:lpstr>Roboto</vt:lpstr>
      <vt:lpstr>Arial</vt:lpstr>
      <vt:lpstr>Simple Light</vt:lpstr>
      <vt:lpstr>Investigate Business Hotel using Data Visualization </vt:lpstr>
      <vt:lpstr>Monthly Hotel Booking Analysis Based on Hotel Type</vt:lpstr>
      <vt:lpstr>Monthly Hotel Booking Analysis Based on Hotel Type</vt:lpstr>
      <vt:lpstr>Monthly Hotel Booking Analysis Based on Hotel Type</vt:lpstr>
      <vt:lpstr>Monthly Hotel Booking Analysis Based on Hotel Type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Investigate Business Hotel using Data Visualization </dc:title>
  <cp:lastModifiedBy>Cikal Merdeka</cp:lastModifiedBy>
  <cp:revision>11</cp:revision>
  <dcterms:modified xsi:type="dcterms:W3CDTF">2024-04-12T21:59:17Z</dcterms:modified>
</cp:coreProperties>
</file>