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7" r:id="rId2"/>
    <p:sldId id="256" r:id="rId3"/>
    <p:sldId id="258" r:id="rId4"/>
    <p:sldId id="259" r:id="rId5"/>
  </p:sldIdLst>
  <p:sldSz cx="9144000" cy="5143500" type="screen16x9"/>
  <p:notesSz cx="6858000" cy="9144000"/>
  <p:embeddedFontLst>
    <p:embeddedFont>
      <p:font typeface="Dosis" pitchFamily="2" charset="0"/>
      <p:regular r:id="rId7"/>
      <p:bold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48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548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WJDRM8qD1Bq5XqrxbEitCLm1PUoMA4yV?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4" name="Google Shape;100;p25">
            <a:extLst>
              <a:ext uri="{FF2B5EF4-FFF2-40B4-BE49-F238E27FC236}">
                <a16:creationId xmlns:a16="http://schemas.microsoft.com/office/drawing/2014/main" id="{66CC1A49-CECB-6A0D-6CE1-C86E1CB106B1}"/>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5" name="Google Shape;101;p25">
            <a:extLst>
              <a:ext uri="{FF2B5EF4-FFF2-40B4-BE49-F238E27FC236}">
                <a16:creationId xmlns:a16="http://schemas.microsoft.com/office/drawing/2014/main" id="{E32374F3-91F5-D5A6-1272-05F41930CCFF}"/>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6" name="Google Shape;102;p25">
            <a:extLst>
              <a:ext uri="{FF2B5EF4-FFF2-40B4-BE49-F238E27FC236}">
                <a16:creationId xmlns:a16="http://schemas.microsoft.com/office/drawing/2014/main" id="{C295C0EC-0380-334C-B8BB-FCCB4260F145}"/>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6" name="TextBox 5">
            <a:extLst>
              <a:ext uri="{FF2B5EF4-FFF2-40B4-BE49-F238E27FC236}">
                <a16:creationId xmlns:a16="http://schemas.microsoft.com/office/drawing/2014/main" id="{36488EDC-0390-A2E3-7312-275A4AA60371}"/>
              </a:ext>
            </a:extLst>
          </p:cNvPr>
          <p:cNvSpPr txBox="1"/>
          <p:nvPr/>
        </p:nvSpPr>
        <p:spPr>
          <a:xfrm>
            <a:off x="318655" y="810491"/>
            <a:ext cx="8569036" cy="2308324"/>
          </a:xfrm>
          <a:prstGeom prst="rect">
            <a:avLst/>
          </a:prstGeom>
          <a:noFill/>
        </p:spPr>
        <p:txBody>
          <a:bodyPr wrap="square" rtlCol="0">
            <a:spAutoFit/>
          </a:bodyPr>
          <a:lstStyle/>
          <a:p>
            <a:r>
              <a:rPr lang="en-US" sz="1800" dirty="0">
                <a:latin typeface="Dosis" pitchFamily="2" charset="0"/>
              </a:rPr>
              <a:t>Apart from analyzing customer behavior in booking hotels, to measure the success of a hospitality business, we can look at the cancellation rate of bookings. If many customers cancel their bookings, it will negatively impact the hotel's performance. Therefore, we need to find out what factors influence booking cancellations. In this case, we will be focusing on the correlation of customer stay duration to hotel booking cancellation rates.</a:t>
            </a:r>
          </a:p>
          <a:p>
            <a:endParaRPr lang="en-US" sz="1800" dirty="0">
              <a:latin typeface="Dosis" pitchFamily="2" charset="0"/>
            </a:endParaRPr>
          </a:p>
          <a:p>
            <a:endParaRPr lang="en-US" sz="1800" dirty="0">
              <a:latin typeface="Dosis" pitchFamily="2" charset="0"/>
            </a:endParaRPr>
          </a:p>
          <a:p>
            <a:endParaRPr lang="en-US" sz="1800" dirty="0">
              <a:latin typeface="Dosis" pitchFamily="2" charset="0"/>
            </a:endParaRPr>
          </a:p>
        </p:txBody>
      </p:sp>
      <p:sp>
        <p:nvSpPr>
          <p:cNvPr id="9" name="Google Shape;115;p27">
            <a:extLst>
              <a:ext uri="{FF2B5EF4-FFF2-40B4-BE49-F238E27FC236}">
                <a16:creationId xmlns:a16="http://schemas.microsoft.com/office/drawing/2014/main" id="{A1552F82-BBDE-E60D-8D5F-786A99170997}"/>
              </a:ext>
            </a:extLst>
          </p:cNvPr>
          <p:cNvSpPr txBox="1"/>
          <p:nvPr/>
        </p:nvSpPr>
        <p:spPr>
          <a:xfrm>
            <a:off x="4656000"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3"/>
              </a:rPr>
              <a:t>here</a:t>
            </a:r>
            <a:r>
              <a:rPr lang="en-US" sz="1100" dirty="0">
                <a:solidFill>
                  <a:srgbClr val="00000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1080C932-AED1-618D-6B7C-4313386B40FA}"/>
              </a:ext>
            </a:extLst>
          </p:cNvPr>
          <p:cNvSpPr txBox="1">
            <a:spLocks noGrp="1"/>
          </p:cNvSpPr>
          <p:nvPr>
            <p:ph type="body" idx="1"/>
          </p:nvPr>
        </p:nvSpPr>
        <p:spPr>
          <a:xfrm>
            <a:off x="177315" y="703572"/>
            <a:ext cx="1608555" cy="55855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500" b="1" dirty="0">
                <a:solidFill>
                  <a:schemeClr val="dk1"/>
                </a:solidFill>
                <a:latin typeface="Dosis" pitchFamily="2" charset="0"/>
              </a:rPr>
              <a:t>Data Visualization :</a:t>
            </a:r>
            <a:endParaRPr sz="1500" b="1" dirty="0">
              <a:solidFill>
                <a:schemeClr val="dk1"/>
              </a:solidFill>
              <a:latin typeface="Dosis" pitchFamily="2" charset="0"/>
            </a:endParaRPr>
          </a:p>
        </p:txBody>
      </p:sp>
      <p:pic>
        <p:nvPicPr>
          <p:cNvPr id="4" name="Picture 3">
            <a:extLst>
              <a:ext uri="{FF2B5EF4-FFF2-40B4-BE49-F238E27FC236}">
                <a16:creationId xmlns:a16="http://schemas.microsoft.com/office/drawing/2014/main" id="{BB8DF935-A8D2-5D3D-B648-48FA6C37C580}"/>
              </a:ext>
            </a:extLst>
          </p:cNvPr>
          <p:cNvPicPr>
            <a:picLocks noChangeAspect="1"/>
          </p:cNvPicPr>
          <p:nvPr/>
        </p:nvPicPr>
        <p:blipFill>
          <a:blip r:embed="rId3"/>
          <a:stretch>
            <a:fillRect/>
          </a:stretch>
        </p:blipFill>
        <p:spPr>
          <a:xfrm>
            <a:off x="887072" y="1115291"/>
            <a:ext cx="7369856" cy="3902488"/>
          </a:xfrm>
          <a:prstGeom prst="rect">
            <a:avLst/>
          </a:prstGeom>
        </p:spPr>
      </p:pic>
    </p:spTree>
    <p:extLst>
      <p:ext uri="{BB962C8B-B14F-4D97-AF65-F5344CB8AC3E}">
        <p14:creationId xmlns:p14="http://schemas.microsoft.com/office/powerpoint/2010/main" val="300919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BACD0769-2B73-1044-E497-3B221719A0C7}"/>
              </a:ext>
            </a:extLst>
          </p:cNvPr>
          <p:cNvSpPr txBox="1">
            <a:spLocks noGrp="1"/>
          </p:cNvSpPr>
          <p:nvPr>
            <p:ph type="body" idx="1"/>
          </p:nvPr>
        </p:nvSpPr>
        <p:spPr>
          <a:xfrm>
            <a:off x="177315" y="694986"/>
            <a:ext cx="3956803" cy="55855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500" b="1" dirty="0">
                <a:solidFill>
                  <a:schemeClr val="dk1"/>
                </a:solidFill>
                <a:latin typeface="Dosis" pitchFamily="2" charset="0"/>
              </a:rPr>
              <a:t>Data Interpretation and Business Recommendation :</a:t>
            </a:r>
            <a:endParaRPr sz="1500" b="1" dirty="0">
              <a:solidFill>
                <a:schemeClr val="dk1"/>
              </a:solidFill>
              <a:latin typeface="Dosis" pitchFamily="2" charset="0"/>
            </a:endParaRPr>
          </a:p>
        </p:txBody>
      </p:sp>
      <p:sp>
        <p:nvSpPr>
          <p:cNvPr id="3" name="Google Shape;55;p13">
            <a:extLst>
              <a:ext uri="{FF2B5EF4-FFF2-40B4-BE49-F238E27FC236}">
                <a16:creationId xmlns:a16="http://schemas.microsoft.com/office/drawing/2014/main" id="{BB16A063-26F8-6F0D-E2B5-5E1FD6669081}"/>
              </a:ext>
            </a:extLst>
          </p:cNvPr>
          <p:cNvSpPr txBox="1">
            <a:spLocks/>
          </p:cNvSpPr>
          <p:nvPr/>
        </p:nvSpPr>
        <p:spPr>
          <a:xfrm>
            <a:off x="177315" y="1116168"/>
            <a:ext cx="8789370" cy="39366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400" b="1" dirty="0">
                <a:solidFill>
                  <a:schemeClr val="tx1"/>
                </a:solidFill>
                <a:effectLst/>
                <a:latin typeface="Dosis" pitchFamily="2" charset="0"/>
              </a:rPr>
              <a:t>The City Hotel has a higher total number of cancellations compared to the resort hotel overall, and with a more significant increasing trend</a:t>
            </a:r>
            <a:r>
              <a:rPr lang="en-US" sz="1400" b="0" dirty="0">
                <a:solidFill>
                  <a:schemeClr val="tx1"/>
                </a:solidFill>
                <a:effectLst/>
                <a:latin typeface="Dosis" pitchFamily="2" charset="0"/>
              </a:rPr>
              <a:t>. This suggests potential issues with customer satisfaction, booking management, or other factors specific to the City Hotel. To address this, the City Hotel management should focus on improving customer service, refining booking policies, and possibly implementing strategies to reduce cancellations, such as offering flexible booking options or enhancing the overall guest experience</a:t>
            </a:r>
          </a:p>
          <a:p>
            <a:endParaRPr lang="en-US" sz="1400" b="0" dirty="0">
              <a:solidFill>
                <a:schemeClr val="tx1"/>
              </a:solidFill>
              <a:effectLst/>
              <a:latin typeface="Dosis" pitchFamily="2" charset="0"/>
            </a:endParaRPr>
          </a:p>
          <a:p>
            <a:r>
              <a:rPr lang="en-US" sz="1400" b="1" dirty="0">
                <a:solidFill>
                  <a:schemeClr val="tx1"/>
                </a:solidFill>
                <a:effectLst/>
                <a:latin typeface="Dosis" pitchFamily="2" charset="0"/>
              </a:rPr>
              <a:t>There is a positive correlation between stay duration and cancellation rate, indicating that the longer customers stay, both in City and Resort Hotels, the higher the cancellation rate</a:t>
            </a:r>
            <a:r>
              <a:rPr lang="en-US" sz="1400" b="0" dirty="0">
                <a:solidFill>
                  <a:schemeClr val="tx1"/>
                </a:solidFill>
                <a:effectLst/>
                <a:latin typeface="Dosis" pitchFamily="2" charset="0"/>
              </a:rPr>
              <a:t>. This could be due to various reasons such as changes in travel plans, dissatisfaction with the hotel experience, or unforeseen circumstances. To mitigate this, both City and Resort Hotels can implement measures to incentivize longer stays, enhance the overall guest experience to minimize cancellations, and provide flexible cancellation policies to accommodate changing plans.</a:t>
            </a:r>
          </a:p>
        </p:txBody>
      </p:sp>
    </p:spTree>
    <p:extLst>
      <p:ext uri="{BB962C8B-B14F-4D97-AF65-F5344CB8AC3E}">
        <p14:creationId xmlns:p14="http://schemas.microsoft.com/office/powerpoint/2010/main" val="29096869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432</Words>
  <Application>Microsoft Office PowerPoint</Application>
  <PresentationFormat>On-screen Show (16:9)</PresentationFormat>
  <Paragraphs>18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Dosis</vt:lpstr>
      <vt:lpstr>Arial</vt:lpstr>
      <vt:lpstr>Simple Light</vt:lpstr>
      <vt:lpstr>Investigate Business Hotel using Data Visualization </vt:lpstr>
      <vt:lpstr>Impact Analysis of Stay Duration on Hotel Bookings Cancellation Rates</vt:lpstr>
      <vt:lpstr>Impact Analysis of Stay Duration on Hotel Bookings Cancellation Rates</vt:lpstr>
      <vt:lpstr>Impact Analysis of Stay Duration on Hotel Bookings Cancellation 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cp:lastModifiedBy>Cikal Merdeka</cp:lastModifiedBy>
  <cp:revision>12</cp:revision>
  <dcterms:modified xsi:type="dcterms:W3CDTF">2024-04-20T09:50:08Z</dcterms:modified>
</cp:coreProperties>
</file>