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7" r:id="rId2"/>
    <p:sldId id="258" r:id="rId3"/>
    <p:sldId id="259" r:id="rId4"/>
    <p:sldId id="260" r:id="rId5"/>
    <p:sldId id="261" r:id="rId6"/>
  </p:sldIdLst>
  <p:sldSz cx="9144000" cy="5143500" type="screen16x9"/>
  <p:notesSz cx="6858000" cy="9144000"/>
  <p:embeddedFontLst>
    <p:embeddedFont>
      <p:font typeface="Dosis" pitchFamily="2" charset="0"/>
      <p:regular r:id="rId8"/>
      <p:bold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487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54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051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A8uHPFOLUSYkfowRL6kfa6_faIXSNL2V?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4" name="Google Shape;100;p25">
            <a:extLst>
              <a:ext uri="{FF2B5EF4-FFF2-40B4-BE49-F238E27FC236}">
                <a16:creationId xmlns:a16="http://schemas.microsoft.com/office/drawing/2014/main" id="{66CC1A49-CECB-6A0D-6CE1-C86E1CB106B1}"/>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5" name="Google Shape;101;p25">
            <a:extLst>
              <a:ext uri="{FF2B5EF4-FFF2-40B4-BE49-F238E27FC236}">
                <a16:creationId xmlns:a16="http://schemas.microsoft.com/office/drawing/2014/main" id="{E32374F3-91F5-D5A6-1272-05F41930CCFF}"/>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6" name="Google Shape;102;p25">
            <a:extLst>
              <a:ext uri="{FF2B5EF4-FFF2-40B4-BE49-F238E27FC236}">
                <a16:creationId xmlns:a16="http://schemas.microsoft.com/office/drawing/2014/main" id="{C295C0EC-0380-334C-B8BB-FCCB4260F145}"/>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Rates</a:t>
            </a:r>
            <a:endParaRPr sz="1798" b="1" dirty="0">
              <a:solidFill>
                <a:schemeClr val="lt1"/>
              </a:solidFill>
              <a:latin typeface="Roboto"/>
              <a:ea typeface="Roboto"/>
              <a:cs typeface="Roboto"/>
              <a:sym typeface="Roboto"/>
            </a:endParaRPr>
          </a:p>
        </p:txBody>
      </p:sp>
      <p:sp>
        <p:nvSpPr>
          <p:cNvPr id="6" name="TextBox 5">
            <a:extLst>
              <a:ext uri="{FF2B5EF4-FFF2-40B4-BE49-F238E27FC236}">
                <a16:creationId xmlns:a16="http://schemas.microsoft.com/office/drawing/2014/main" id="{36488EDC-0390-A2E3-7312-275A4AA60371}"/>
              </a:ext>
            </a:extLst>
          </p:cNvPr>
          <p:cNvSpPr txBox="1"/>
          <p:nvPr/>
        </p:nvSpPr>
        <p:spPr>
          <a:xfrm>
            <a:off x="318655" y="810491"/>
            <a:ext cx="8569036" cy="2308324"/>
          </a:xfrm>
          <a:prstGeom prst="rect">
            <a:avLst/>
          </a:prstGeom>
          <a:noFill/>
        </p:spPr>
        <p:txBody>
          <a:bodyPr wrap="square" rtlCol="0">
            <a:spAutoFit/>
          </a:bodyPr>
          <a:lstStyle/>
          <a:p>
            <a:r>
              <a:rPr lang="en-US" sz="1800" dirty="0">
                <a:latin typeface="Dosis" pitchFamily="2" charset="0"/>
              </a:rPr>
              <a:t>In the hotel business, customers are typically allowed to book hotels before their arrival dates. The time interval between booking and arrival varies, ranging from just a few days to several months in advance. In this section, an analysis will be conducted to determine whether the time interval between hotel booking and the customer's arrival date has an influence on the cancellation rate of hotel reservations.</a:t>
            </a:r>
          </a:p>
          <a:p>
            <a:endParaRPr lang="en-US" sz="1800" dirty="0">
              <a:latin typeface="Dosis" pitchFamily="2" charset="0"/>
            </a:endParaRPr>
          </a:p>
          <a:p>
            <a:endParaRPr lang="en-US" sz="1800" dirty="0">
              <a:latin typeface="Dosis" pitchFamily="2" charset="0"/>
            </a:endParaRPr>
          </a:p>
          <a:p>
            <a:endParaRPr lang="en-US" sz="1800" dirty="0">
              <a:latin typeface="Dosis" pitchFamily="2" charset="0"/>
            </a:endParaRPr>
          </a:p>
        </p:txBody>
      </p:sp>
      <p:sp>
        <p:nvSpPr>
          <p:cNvPr id="9" name="Google Shape;115;p27">
            <a:extLst>
              <a:ext uri="{FF2B5EF4-FFF2-40B4-BE49-F238E27FC236}">
                <a16:creationId xmlns:a16="http://schemas.microsoft.com/office/drawing/2014/main" id="{A1552F82-BBDE-E60D-8D5F-786A99170997}"/>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55;p13">
            <a:extLst>
              <a:ext uri="{FF2B5EF4-FFF2-40B4-BE49-F238E27FC236}">
                <a16:creationId xmlns:a16="http://schemas.microsoft.com/office/drawing/2014/main" id="{1080C932-AED1-618D-6B7C-4313386B40FA}"/>
              </a:ext>
            </a:extLst>
          </p:cNvPr>
          <p:cNvSpPr txBox="1">
            <a:spLocks noGrp="1"/>
          </p:cNvSpPr>
          <p:nvPr>
            <p:ph type="body" idx="1"/>
          </p:nvPr>
        </p:nvSpPr>
        <p:spPr>
          <a:xfrm>
            <a:off x="177315" y="703572"/>
            <a:ext cx="1608555"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Visualization :</a:t>
            </a:r>
            <a:endParaRPr sz="1500" b="1" dirty="0">
              <a:solidFill>
                <a:schemeClr val="dk1"/>
              </a:solidFill>
              <a:latin typeface="Dosis" pitchFamily="2" charset="0"/>
            </a:endParaRPr>
          </a:p>
        </p:txBody>
      </p:sp>
      <p:sp>
        <p:nvSpPr>
          <p:cNvPr id="7" name="Google Shape;54;p13">
            <a:extLst>
              <a:ext uri="{FF2B5EF4-FFF2-40B4-BE49-F238E27FC236}">
                <a16:creationId xmlns:a16="http://schemas.microsoft.com/office/drawing/2014/main" id="{EFD41D70-A7E9-81FA-C1B1-1C6804E81ECB}"/>
              </a:ext>
            </a:extLst>
          </p:cNvPr>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Rates</a:t>
            </a:r>
            <a:endParaRPr sz="1798" b="1" dirty="0">
              <a:solidFill>
                <a:schemeClr val="lt1"/>
              </a:solidFill>
              <a:latin typeface="Roboto"/>
              <a:ea typeface="Roboto"/>
              <a:cs typeface="Roboto"/>
              <a:sym typeface="Roboto"/>
            </a:endParaRPr>
          </a:p>
        </p:txBody>
      </p:sp>
      <p:pic>
        <p:nvPicPr>
          <p:cNvPr id="9" name="Picture 8">
            <a:extLst>
              <a:ext uri="{FF2B5EF4-FFF2-40B4-BE49-F238E27FC236}">
                <a16:creationId xmlns:a16="http://schemas.microsoft.com/office/drawing/2014/main" id="{80B1152D-93CC-8555-79E8-B3B273587B4F}"/>
              </a:ext>
            </a:extLst>
          </p:cNvPr>
          <p:cNvPicPr>
            <a:picLocks noChangeAspect="1"/>
          </p:cNvPicPr>
          <p:nvPr/>
        </p:nvPicPr>
        <p:blipFill>
          <a:blip r:embed="rId3"/>
          <a:stretch>
            <a:fillRect/>
          </a:stretch>
        </p:blipFill>
        <p:spPr>
          <a:xfrm>
            <a:off x="711685" y="1055270"/>
            <a:ext cx="7720629" cy="4088230"/>
          </a:xfrm>
          <a:prstGeom prst="rect">
            <a:avLst/>
          </a:prstGeom>
        </p:spPr>
      </p:pic>
    </p:spTree>
    <p:extLst>
      <p:ext uri="{BB962C8B-B14F-4D97-AF65-F5344CB8AC3E}">
        <p14:creationId xmlns:p14="http://schemas.microsoft.com/office/powerpoint/2010/main" val="3009194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55;p13">
            <a:extLst>
              <a:ext uri="{FF2B5EF4-FFF2-40B4-BE49-F238E27FC236}">
                <a16:creationId xmlns:a16="http://schemas.microsoft.com/office/drawing/2014/main" id="{BACD0769-2B73-1044-E497-3B221719A0C7}"/>
              </a:ext>
            </a:extLst>
          </p:cNvPr>
          <p:cNvSpPr txBox="1">
            <a:spLocks noGrp="1"/>
          </p:cNvSpPr>
          <p:nvPr>
            <p:ph type="body" idx="1"/>
          </p:nvPr>
        </p:nvSpPr>
        <p:spPr>
          <a:xfrm>
            <a:off x="177315" y="694986"/>
            <a:ext cx="3956803"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Interpretation and Business Recommendation :</a:t>
            </a:r>
            <a:endParaRPr sz="1500" b="1" dirty="0">
              <a:solidFill>
                <a:schemeClr val="dk1"/>
              </a:solidFill>
              <a:latin typeface="Dosis" pitchFamily="2" charset="0"/>
            </a:endParaRPr>
          </a:p>
        </p:txBody>
      </p:sp>
      <p:sp>
        <p:nvSpPr>
          <p:cNvPr id="3" name="Google Shape;55;p13">
            <a:extLst>
              <a:ext uri="{FF2B5EF4-FFF2-40B4-BE49-F238E27FC236}">
                <a16:creationId xmlns:a16="http://schemas.microsoft.com/office/drawing/2014/main" id="{BB16A063-26F8-6F0D-E2B5-5E1FD6669081}"/>
              </a:ext>
            </a:extLst>
          </p:cNvPr>
          <p:cNvSpPr txBox="1">
            <a:spLocks/>
          </p:cNvSpPr>
          <p:nvPr/>
        </p:nvSpPr>
        <p:spPr>
          <a:xfrm>
            <a:off x="177315" y="1116168"/>
            <a:ext cx="8789370" cy="39366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400" b="1" dirty="0">
                <a:solidFill>
                  <a:schemeClr val="tx1"/>
                </a:solidFill>
                <a:effectLst/>
                <a:latin typeface="Dosis" pitchFamily="2" charset="0"/>
              </a:rPr>
              <a:t>In general, it can be said that both City Hotel and Resort Hotel types have a trend where the longer the lead time, the higher the risk that the customer will cancel their reservation</a:t>
            </a:r>
            <a:r>
              <a:rPr lang="en-US" sz="1400" dirty="0">
                <a:solidFill>
                  <a:schemeClr val="tx1"/>
                </a:solidFill>
                <a:effectLst/>
                <a:latin typeface="Dosis" pitchFamily="2" charset="0"/>
              </a:rPr>
              <a:t>.</a:t>
            </a:r>
          </a:p>
          <a:p>
            <a:endParaRPr lang="en-US" sz="1400" dirty="0">
              <a:solidFill>
                <a:schemeClr val="tx1"/>
              </a:solidFill>
              <a:effectLst/>
              <a:latin typeface="Dosis" pitchFamily="2" charset="0"/>
            </a:endParaRPr>
          </a:p>
          <a:p>
            <a:r>
              <a:rPr lang="en-US" sz="1400" dirty="0">
                <a:solidFill>
                  <a:schemeClr val="tx1"/>
                </a:solidFill>
                <a:effectLst/>
                <a:latin typeface="Dosis" pitchFamily="2" charset="0"/>
              </a:rPr>
              <a:t>Both hotel types have the lowest cancellation rate for lead times of &lt;= 1 month, with City Hotel at 22.47% and Resort Hotel at 13.11%. This suggests that customers who book within a shorter time frame before their intended stay are more committed to their reservations and less likely to cancel.</a:t>
            </a:r>
          </a:p>
          <a:p>
            <a:endParaRPr lang="en-US" sz="1400" dirty="0">
              <a:solidFill>
                <a:schemeClr val="tx1"/>
              </a:solidFill>
              <a:effectLst/>
              <a:latin typeface="Dosis" pitchFamily="2" charset="0"/>
            </a:endParaRPr>
          </a:p>
          <a:p>
            <a:r>
              <a:rPr lang="en-US" sz="1400" dirty="0">
                <a:solidFill>
                  <a:schemeClr val="tx1"/>
                </a:solidFill>
                <a:effectLst/>
                <a:latin typeface="Dosis" pitchFamily="2" charset="0"/>
              </a:rPr>
              <a:t>Meanwhile, the highest cancellation rate is observed for lead times of 11-13 months, with City Hotel at 77.56% and Resort Hotel at 41.15%. This implies that customers who book significantly far in advance are more prone to canceling their reservations, indicating potential uncertainty or changes in plans over longer periods.</a:t>
            </a:r>
          </a:p>
        </p:txBody>
      </p:sp>
      <p:sp>
        <p:nvSpPr>
          <p:cNvPr id="6" name="Google Shape;54;p13">
            <a:extLst>
              <a:ext uri="{FF2B5EF4-FFF2-40B4-BE49-F238E27FC236}">
                <a16:creationId xmlns:a16="http://schemas.microsoft.com/office/drawing/2014/main" id="{EF25235B-71B9-359A-0C4D-79F6E0AECAFA}"/>
              </a:ext>
            </a:extLst>
          </p:cNvPr>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Rates</a:t>
            </a:r>
            <a:endParaRPr sz="1798" b="1"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909686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55;p13">
            <a:extLst>
              <a:ext uri="{FF2B5EF4-FFF2-40B4-BE49-F238E27FC236}">
                <a16:creationId xmlns:a16="http://schemas.microsoft.com/office/drawing/2014/main" id="{BACD0769-2B73-1044-E497-3B221719A0C7}"/>
              </a:ext>
            </a:extLst>
          </p:cNvPr>
          <p:cNvSpPr txBox="1">
            <a:spLocks noGrp="1"/>
          </p:cNvSpPr>
          <p:nvPr>
            <p:ph type="body" idx="1"/>
          </p:nvPr>
        </p:nvSpPr>
        <p:spPr>
          <a:xfrm>
            <a:off x="177315" y="694986"/>
            <a:ext cx="3956803"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Interpretation and Business Recommendation :</a:t>
            </a:r>
            <a:endParaRPr sz="1500" b="1" dirty="0">
              <a:solidFill>
                <a:schemeClr val="dk1"/>
              </a:solidFill>
              <a:latin typeface="Dosis" pitchFamily="2" charset="0"/>
            </a:endParaRPr>
          </a:p>
        </p:txBody>
      </p:sp>
      <p:sp>
        <p:nvSpPr>
          <p:cNvPr id="3" name="Google Shape;55;p13">
            <a:extLst>
              <a:ext uri="{FF2B5EF4-FFF2-40B4-BE49-F238E27FC236}">
                <a16:creationId xmlns:a16="http://schemas.microsoft.com/office/drawing/2014/main" id="{BB16A063-26F8-6F0D-E2B5-5E1FD6669081}"/>
              </a:ext>
            </a:extLst>
          </p:cNvPr>
          <p:cNvSpPr txBox="1">
            <a:spLocks/>
          </p:cNvSpPr>
          <p:nvPr/>
        </p:nvSpPr>
        <p:spPr>
          <a:xfrm>
            <a:off x="177315" y="1116168"/>
            <a:ext cx="8789370" cy="39366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400" dirty="0">
                <a:solidFill>
                  <a:schemeClr val="tx1"/>
                </a:solidFill>
                <a:effectLst/>
                <a:latin typeface="Dosis" pitchFamily="2" charset="0"/>
              </a:rPr>
              <a:t>There are two business recommendation that we can apply based on these insights :</a:t>
            </a:r>
          </a:p>
          <a:p>
            <a:endParaRPr lang="en-US" sz="1400" dirty="0">
              <a:solidFill>
                <a:schemeClr val="tx1"/>
              </a:solidFill>
              <a:latin typeface="Dosis" pitchFamily="2" charset="0"/>
            </a:endParaRPr>
          </a:p>
          <a:p>
            <a:pPr>
              <a:buFont typeface="+mj-lt"/>
              <a:buAutoNum type="alphaLcPeriod"/>
            </a:pPr>
            <a:r>
              <a:rPr lang="en-US" sz="1400" dirty="0">
                <a:solidFill>
                  <a:schemeClr val="tx1"/>
                </a:solidFill>
                <a:effectLst/>
                <a:latin typeface="Dosis" pitchFamily="2" charset="0"/>
              </a:rPr>
              <a:t>First we can implement dynamic pricing strategies based on lead time and historical cancellation patterns. Offer discounted rates or incentives for customers booking with shorter lead times to encourage immediate bookings and reduce cancellation risks. Conversely, for reservations with longer lead times, consider implementing stricter cancellation policies or requiring deposits to mitigate the potential revenue loss from cancellations.</a:t>
            </a:r>
          </a:p>
          <a:p>
            <a:pPr>
              <a:buFont typeface="+mj-lt"/>
              <a:buAutoNum type="alphaLcPeriod"/>
            </a:pPr>
            <a:endParaRPr lang="en-US" sz="1400" dirty="0">
              <a:solidFill>
                <a:schemeClr val="tx1"/>
              </a:solidFill>
              <a:effectLst/>
              <a:latin typeface="Dosis" pitchFamily="2" charset="0"/>
            </a:endParaRPr>
          </a:p>
          <a:p>
            <a:pPr>
              <a:buFont typeface="+mj-lt"/>
              <a:buAutoNum type="alphaLcPeriod"/>
            </a:pPr>
            <a:r>
              <a:rPr lang="en-US" sz="1400" dirty="0">
                <a:solidFill>
                  <a:schemeClr val="tx1"/>
                </a:solidFill>
                <a:effectLst/>
                <a:latin typeface="Dosis" pitchFamily="2" charset="0"/>
              </a:rPr>
              <a:t>Second we can develop targeted marketing campaigns to different types of customer with different lead time preferences. As for customers who frequently book with short lead time, we could promote exclusive offers and last-minute deals, emphasizing the benefits of spontaneous travel and instant savings. For customers with longer lead times, focus on highlighting the value of early booking advantages such as guaranteed availability and peace of mind.</a:t>
            </a:r>
          </a:p>
        </p:txBody>
      </p:sp>
      <p:sp>
        <p:nvSpPr>
          <p:cNvPr id="6" name="Google Shape;54;p13">
            <a:extLst>
              <a:ext uri="{FF2B5EF4-FFF2-40B4-BE49-F238E27FC236}">
                <a16:creationId xmlns:a16="http://schemas.microsoft.com/office/drawing/2014/main" id="{EF25235B-71B9-359A-0C4D-79F6E0AECAFA}"/>
              </a:ext>
            </a:extLst>
          </p:cNvPr>
          <p:cNvSpPr txBox="1">
            <a:spLocks noGrp="1"/>
          </p:cNvSpPr>
          <p:nvPr>
            <p:ph type="title"/>
          </p:nvPr>
        </p:nvSpPr>
        <p:spPr>
          <a:xfrm>
            <a:off x="0" y="-147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Impact Analysis of Lead Time on Hotel Bookings Cancellation Rates</a:t>
            </a:r>
            <a:endParaRPr sz="1798" b="1" dirty="0">
              <a:solidFill>
                <a:schemeClr val="lt1"/>
              </a:solidFill>
              <a:latin typeface="Roboto"/>
              <a:ea typeface="Roboto"/>
              <a:cs typeface="Roboto"/>
              <a:sym typeface="Roboto"/>
            </a:endParaRPr>
          </a:p>
        </p:txBody>
      </p:sp>
    </p:spTree>
    <p:extLst>
      <p:ext uri="{BB962C8B-B14F-4D97-AF65-F5344CB8AC3E}">
        <p14:creationId xmlns:p14="http://schemas.microsoft.com/office/powerpoint/2010/main" val="20212814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565</Words>
  <Application>Microsoft Office PowerPoint</Application>
  <PresentationFormat>On-screen Show (16:9)</PresentationFormat>
  <Paragraphs>27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Dosis</vt:lpstr>
      <vt:lpstr>Arial</vt:lpstr>
      <vt:lpstr>Roboto</vt:lpstr>
      <vt:lpstr>Simple Light</vt:lpstr>
      <vt:lpstr>Investigate Business Hotel using Data Visualization </vt:lpstr>
      <vt:lpstr>Impact Analysis of Lead Time on Hotel Bookings Cancellation Rates</vt:lpstr>
      <vt:lpstr>Impact Analysis of Lead Time on Hotel Bookings Cancellation Rates</vt:lpstr>
      <vt:lpstr>Impact Analysis of Lead Time on Hotel Bookings Cancellation Rates</vt:lpstr>
      <vt:lpstr>Impact Analysis of Lead Time on Hotel Bookings Cancellation Rates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cp:lastModifiedBy>Cikal Merdeka</cp:lastModifiedBy>
  <cp:revision>4</cp:revision>
  <dcterms:modified xsi:type="dcterms:W3CDTF">2024-04-21T08:14:47Z</dcterms:modified>
</cp:coreProperties>
</file>