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7" r:id="rId2"/>
    <p:sldId id="265" r:id="rId3"/>
    <p:sldId id="261" r:id="rId4"/>
    <p:sldId id="266" r:id="rId5"/>
    <p:sldId id="264" r:id="rId6"/>
    <p:sldId id="262" r:id="rId7"/>
    <p:sldId id="267" r:id="rId8"/>
    <p:sldId id="268" r:id="rId9"/>
    <p:sldId id="263" r:id="rId10"/>
  </p:sldIdLst>
  <p:sldSz cx="9144000" cy="5143500" type="screen16x9"/>
  <p:notesSz cx="6858000" cy="9144000"/>
  <p:embeddedFontLst>
    <p:embeddedFont>
      <p:font typeface="Dosis" pitchFamily="2" charset="0"/>
      <p:regular r:id="rId12"/>
      <p:bold r:id="rId13"/>
    </p:embeddedFont>
    <p:embeddedFont>
      <p:font typeface="Roboto" panose="020000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84eb88a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84eb88aa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102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7796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193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97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3731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69162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5795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09baabb6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09baabb6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061485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5" y="744575"/>
            <a:ext cx="38523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3300"/>
              <a:buNone/>
              <a:defRPr sz="3300" b="1">
                <a:solidFill>
                  <a:schemeClr val="lt1"/>
                </a:solidFill>
              </a:defRPr>
            </a:lvl1pPr>
            <a:lvl2pPr lvl="1" algn="ctr">
              <a:spcBef>
                <a:spcPts val="0"/>
              </a:spcBef>
              <a:spcAft>
                <a:spcPts val="0"/>
              </a:spcAft>
              <a:buClr>
                <a:schemeClr val="lt1"/>
              </a:buClr>
              <a:buSzPts val="3300"/>
              <a:buNone/>
              <a:defRPr sz="3300" b="1">
                <a:solidFill>
                  <a:schemeClr val="lt1"/>
                </a:solidFill>
              </a:defRPr>
            </a:lvl2pPr>
            <a:lvl3pPr lvl="2" algn="ctr">
              <a:spcBef>
                <a:spcPts val="0"/>
              </a:spcBef>
              <a:spcAft>
                <a:spcPts val="0"/>
              </a:spcAft>
              <a:buClr>
                <a:schemeClr val="lt1"/>
              </a:buClr>
              <a:buSzPts val="3300"/>
              <a:buNone/>
              <a:defRPr sz="3300" b="1">
                <a:solidFill>
                  <a:schemeClr val="lt1"/>
                </a:solidFill>
              </a:defRPr>
            </a:lvl3pPr>
            <a:lvl4pPr lvl="3" algn="ctr">
              <a:spcBef>
                <a:spcPts val="0"/>
              </a:spcBef>
              <a:spcAft>
                <a:spcPts val="0"/>
              </a:spcAft>
              <a:buClr>
                <a:schemeClr val="lt1"/>
              </a:buClr>
              <a:buSzPts val="3300"/>
              <a:buNone/>
              <a:defRPr sz="3300" b="1">
                <a:solidFill>
                  <a:schemeClr val="lt1"/>
                </a:solidFill>
              </a:defRPr>
            </a:lvl4pPr>
            <a:lvl5pPr lvl="4" algn="ctr">
              <a:spcBef>
                <a:spcPts val="0"/>
              </a:spcBef>
              <a:spcAft>
                <a:spcPts val="0"/>
              </a:spcAft>
              <a:buClr>
                <a:schemeClr val="lt1"/>
              </a:buClr>
              <a:buSzPts val="3300"/>
              <a:buNone/>
              <a:defRPr sz="3300" b="1">
                <a:solidFill>
                  <a:schemeClr val="lt1"/>
                </a:solidFill>
              </a:defRPr>
            </a:lvl5pPr>
            <a:lvl6pPr lvl="5" algn="ctr">
              <a:spcBef>
                <a:spcPts val="0"/>
              </a:spcBef>
              <a:spcAft>
                <a:spcPts val="0"/>
              </a:spcAft>
              <a:buClr>
                <a:schemeClr val="lt1"/>
              </a:buClr>
              <a:buSzPts val="3300"/>
              <a:buNone/>
              <a:defRPr sz="3300" b="1">
                <a:solidFill>
                  <a:schemeClr val="lt1"/>
                </a:solidFill>
              </a:defRPr>
            </a:lvl6pPr>
            <a:lvl7pPr lvl="6" algn="ctr">
              <a:spcBef>
                <a:spcPts val="0"/>
              </a:spcBef>
              <a:spcAft>
                <a:spcPts val="0"/>
              </a:spcAft>
              <a:buClr>
                <a:schemeClr val="lt1"/>
              </a:buClr>
              <a:buSzPts val="3300"/>
              <a:buNone/>
              <a:defRPr sz="3300" b="1">
                <a:solidFill>
                  <a:schemeClr val="lt1"/>
                </a:solidFill>
              </a:defRPr>
            </a:lvl7pPr>
            <a:lvl8pPr lvl="7" algn="ctr">
              <a:spcBef>
                <a:spcPts val="0"/>
              </a:spcBef>
              <a:spcAft>
                <a:spcPts val="0"/>
              </a:spcAft>
              <a:buClr>
                <a:schemeClr val="lt1"/>
              </a:buClr>
              <a:buSzPts val="3300"/>
              <a:buNone/>
              <a:defRPr sz="3300" b="1">
                <a:solidFill>
                  <a:schemeClr val="lt1"/>
                </a:solidFill>
              </a:defRPr>
            </a:lvl8pPr>
            <a:lvl9pPr lvl="8" algn="ctr">
              <a:spcBef>
                <a:spcPts val="0"/>
              </a:spcBef>
              <a:spcAft>
                <a:spcPts val="0"/>
              </a:spcAft>
              <a:buClr>
                <a:schemeClr val="lt1"/>
              </a:buClr>
              <a:buSzPts val="3300"/>
              <a:buNone/>
              <a:defRPr sz="3300" b="1">
                <a:solidFill>
                  <a:schemeClr val="lt1"/>
                </a:solidFill>
              </a:defRPr>
            </a:lvl9pPr>
          </a:lstStyle>
          <a:p>
            <a:endParaRPr/>
          </a:p>
        </p:txBody>
      </p:sp>
      <p:sp>
        <p:nvSpPr>
          <p:cNvPr id="11" name="Google Shape;11;p2"/>
          <p:cNvSpPr txBox="1">
            <a:spLocks noGrp="1"/>
          </p:cNvSpPr>
          <p:nvPr>
            <p:ph type="subTitle" idx="1"/>
          </p:nvPr>
        </p:nvSpPr>
        <p:spPr>
          <a:xfrm>
            <a:off x="4980000" y="2834125"/>
            <a:ext cx="3852300" cy="1713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200"/>
              <a:buNone/>
              <a:defRPr sz="1200">
                <a:solidFill>
                  <a:schemeClr val="dk1"/>
                </a:solidFill>
              </a:defRPr>
            </a:lvl1pPr>
            <a:lvl2pPr lvl="1" algn="ctr">
              <a:lnSpc>
                <a:spcPct val="100000"/>
              </a:lnSpc>
              <a:spcBef>
                <a:spcPts val="0"/>
              </a:spcBef>
              <a:spcAft>
                <a:spcPts val="0"/>
              </a:spcAft>
              <a:buClr>
                <a:schemeClr val="dk1"/>
              </a:buClr>
              <a:buSzPts val="1200"/>
              <a:buNone/>
              <a:defRPr sz="1200">
                <a:solidFill>
                  <a:schemeClr val="dk1"/>
                </a:solidFill>
              </a:defRPr>
            </a:lvl2pPr>
            <a:lvl3pPr lvl="2" algn="ctr">
              <a:lnSpc>
                <a:spcPct val="100000"/>
              </a:lnSpc>
              <a:spcBef>
                <a:spcPts val="0"/>
              </a:spcBef>
              <a:spcAft>
                <a:spcPts val="0"/>
              </a:spcAft>
              <a:buClr>
                <a:schemeClr val="dk1"/>
              </a:buClr>
              <a:buSzPts val="1200"/>
              <a:buNone/>
              <a:defRPr sz="1200">
                <a:solidFill>
                  <a:schemeClr val="dk1"/>
                </a:solidFill>
              </a:defRPr>
            </a:lvl3pPr>
            <a:lvl4pPr lvl="3" algn="ctr">
              <a:lnSpc>
                <a:spcPct val="100000"/>
              </a:lnSpc>
              <a:spcBef>
                <a:spcPts val="0"/>
              </a:spcBef>
              <a:spcAft>
                <a:spcPts val="0"/>
              </a:spcAft>
              <a:buClr>
                <a:schemeClr val="dk1"/>
              </a:buClr>
              <a:buSzPts val="1200"/>
              <a:buNone/>
              <a:defRPr sz="1200">
                <a:solidFill>
                  <a:schemeClr val="dk1"/>
                </a:solidFill>
              </a:defRPr>
            </a:lvl4pPr>
            <a:lvl5pPr lvl="4" algn="ctr">
              <a:lnSpc>
                <a:spcPct val="100000"/>
              </a:lnSpc>
              <a:spcBef>
                <a:spcPts val="0"/>
              </a:spcBef>
              <a:spcAft>
                <a:spcPts val="0"/>
              </a:spcAft>
              <a:buClr>
                <a:schemeClr val="dk1"/>
              </a:buClr>
              <a:buSzPts val="1200"/>
              <a:buNone/>
              <a:defRPr sz="1200">
                <a:solidFill>
                  <a:schemeClr val="dk1"/>
                </a:solidFill>
              </a:defRPr>
            </a:lvl5pPr>
            <a:lvl6pPr lvl="5" algn="ctr">
              <a:lnSpc>
                <a:spcPct val="100000"/>
              </a:lnSpc>
              <a:spcBef>
                <a:spcPts val="0"/>
              </a:spcBef>
              <a:spcAft>
                <a:spcPts val="0"/>
              </a:spcAft>
              <a:buClr>
                <a:schemeClr val="dk1"/>
              </a:buClr>
              <a:buSzPts val="1200"/>
              <a:buNone/>
              <a:defRPr sz="1200">
                <a:solidFill>
                  <a:schemeClr val="dk1"/>
                </a:solidFill>
              </a:defRPr>
            </a:lvl6pPr>
            <a:lvl7pPr lvl="6" algn="ctr">
              <a:lnSpc>
                <a:spcPct val="100000"/>
              </a:lnSpc>
              <a:spcBef>
                <a:spcPts val="0"/>
              </a:spcBef>
              <a:spcAft>
                <a:spcPts val="0"/>
              </a:spcAft>
              <a:buClr>
                <a:schemeClr val="dk1"/>
              </a:buClr>
              <a:buSzPts val="1200"/>
              <a:buNone/>
              <a:defRPr sz="1200">
                <a:solidFill>
                  <a:schemeClr val="dk1"/>
                </a:solidFill>
              </a:defRPr>
            </a:lvl7pPr>
            <a:lvl8pPr lvl="7" algn="ctr">
              <a:lnSpc>
                <a:spcPct val="100000"/>
              </a:lnSpc>
              <a:spcBef>
                <a:spcPts val="0"/>
              </a:spcBef>
              <a:spcAft>
                <a:spcPts val="0"/>
              </a:spcAft>
              <a:buClr>
                <a:schemeClr val="dk1"/>
              </a:buClr>
              <a:buSzPts val="1200"/>
              <a:buNone/>
              <a:defRPr sz="1200">
                <a:solidFill>
                  <a:schemeClr val="dk1"/>
                </a:solidFill>
              </a:defRPr>
            </a:lvl8pPr>
            <a:lvl9pPr lvl="8" algn="ctr">
              <a:lnSpc>
                <a:spcPct val="100000"/>
              </a:lnSpc>
              <a:spcBef>
                <a:spcPts val="0"/>
              </a:spcBef>
              <a:spcAft>
                <a:spcPts val="0"/>
              </a:spcAft>
              <a:buClr>
                <a:schemeClr val="dk1"/>
              </a:buClr>
              <a:buSzPts val="1200"/>
              <a:buNone/>
              <a:defRPr sz="1200">
                <a:solidFill>
                  <a:schemeClr val="dk1"/>
                </a:solidFill>
              </a:defRPr>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12175"/>
            <a:ext cx="76323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chemeClr val="lt1"/>
              </a:buClr>
              <a:buSzPts val="2200"/>
              <a:buNone/>
              <a:defRPr sz="2200">
                <a:solidFill>
                  <a:schemeClr val="lt1"/>
                </a:solidFill>
              </a:defRPr>
            </a:lvl1pPr>
            <a:lvl2pPr lvl="1" algn="ctr">
              <a:spcBef>
                <a:spcPts val="0"/>
              </a:spcBef>
              <a:spcAft>
                <a:spcPts val="0"/>
              </a:spcAft>
              <a:buClr>
                <a:schemeClr val="lt1"/>
              </a:buClr>
              <a:buSzPts val="2200"/>
              <a:buNone/>
              <a:defRPr sz="2200">
                <a:solidFill>
                  <a:schemeClr val="lt1"/>
                </a:solidFill>
              </a:defRPr>
            </a:lvl2pPr>
            <a:lvl3pPr lvl="2" algn="ctr">
              <a:spcBef>
                <a:spcPts val="0"/>
              </a:spcBef>
              <a:spcAft>
                <a:spcPts val="0"/>
              </a:spcAft>
              <a:buClr>
                <a:schemeClr val="lt1"/>
              </a:buClr>
              <a:buSzPts val="2200"/>
              <a:buNone/>
              <a:defRPr sz="2200">
                <a:solidFill>
                  <a:schemeClr val="lt1"/>
                </a:solidFill>
              </a:defRPr>
            </a:lvl3pPr>
            <a:lvl4pPr lvl="3" algn="ctr">
              <a:spcBef>
                <a:spcPts val="0"/>
              </a:spcBef>
              <a:spcAft>
                <a:spcPts val="0"/>
              </a:spcAft>
              <a:buClr>
                <a:schemeClr val="lt1"/>
              </a:buClr>
              <a:buSzPts val="2200"/>
              <a:buNone/>
              <a:defRPr sz="2200">
                <a:solidFill>
                  <a:schemeClr val="lt1"/>
                </a:solidFill>
              </a:defRPr>
            </a:lvl4pPr>
            <a:lvl5pPr lvl="4" algn="ctr">
              <a:spcBef>
                <a:spcPts val="0"/>
              </a:spcBef>
              <a:spcAft>
                <a:spcPts val="0"/>
              </a:spcAft>
              <a:buClr>
                <a:schemeClr val="lt1"/>
              </a:buClr>
              <a:buSzPts val="2200"/>
              <a:buNone/>
              <a:defRPr sz="2200">
                <a:solidFill>
                  <a:schemeClr val="lt1"/>
                </a:solidFill>
              </a:defRPr>
            </a:lvl5pPr>
            <a:lvl6pPr lvl="5" algn="ctr">
              <a:spcBef>
                <a:spcPts val="0"/>
              </a:spcBef>
              <a:spcAft>
                <a:spcPts val="0"/>
              </a:spcAft>
              <a:buClr>
                <a:schemeClr val="lt1"/>
              </a:buClr>
              <a:buSzPts val="2200"/>
              <a:buNone/>
              <a:defRPr sz="2200">
                <a:solidFill>
                  <a:schemeClr val="lt1"/>
                </a:solidFill>
              </a:defRPr>
            </a:lvl6pPr>
            <a:lvl7pPr lvl="6" algn="ctr">
              <a:spcBef>
                <a:spcPts val="0"/>
              </a:spcBef>
              <a:spcAft>
                <a:spcPts val="0"/>
              </a:spcAft>
              <a:buClr>
                <a:schemeClr val="lt1"/>
              </a:buClr>
              <a:buSzPts val="2200"/>
              <a:buNone/>
              <a:defRPr sz="2200">
                <a:solidFill>
                  <a:schemeClr val="lt1"/>
                </a:solidFill>
              </a:defRPr>
            </a:lvl7pPr>
            <a:lvl8pPr lvl="7" algn="ctr">
              <a:spcBef>
                <a:spcPts val="0"/>
              </a:spcBef>
              <a:spcAft>
                <a:spcPts val="0"/>
              </a:spcAft>
              <a:buClr>
                <a:schemeClr val="lt1"/>
              </a:buClr>
              <a:buSzPts val="2200"/>
              <a:buNone/>
              <a:defRPr sz="2200">
                <a:solidFill>
                  <a:schemeClr val="lt1"/>
                </a:solidFill>
              </a:defRPr>
            </a:lvl8pPr>
            <a:lvl9pPr lvl="8" algn="ctr">
              <a:spcBef>
                <a:spcPts val="0"/>
              </a:spcBef>
              <a:spcAft>
                <a:spcPts val="0"/>
              </a:spcAft>
              <a:buClr>
                <a:schemeClr val="lt1"/>
              </a:buClr>
              <a:buSzPts val="2200"/>
              <a:buNone/>
              <a:defRPr sz="2200">
                <a:solidFill>
                  <a:schemeClr val="lt1"/>
                </a:solidFill>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cikalmerdek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hyperlink" Target="https://github.com/mcikalmerdeka" TargetMode="External"/><Relationship Id="rId4" Type="http://schemas.openxmlformats.org/officeDocument/2006/relationships/hyperlink" Target="https://www.linkedin.com/in/muhammad-cikal-merdeka-50a658266/"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drive/1KS2TeEBf0RbQfnse0pKsDZm9dRpIrogS?usp=sharing"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311700" y="1450625"/>
            <a:ext cx="3736800" cy="200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 sz="3180" dirty="0">
                <a:latin typeface="Dosis"/>
                <a:ea typeface="Dosis"/>
                <a:cs typeface="Dosis"/>
                <a:sym typeface="Dosis"/>
              </a:rPr>
              <a:t>Predict Clicked Ads Customer Classification by using Machine Learning</a:t>
            </a:r>
            <a:endParaRPr sz="3180" dirty="0">
              <a:latin typeface="Dosis"/>
              <a:ea typeface="Dosis"/>
              <a:cs typeface="Dosis"/>
              <a:sym typeface="Dosis"/>
            </a:endParaRPr>
          </a:p>
        </p:txBody>
      </p:sp>
      <p:sp>
        <p:nvSpPr>
          <p:cNvPr id="7" name="Google Shape;100;p25">
            <a:extLst>
              <a:ext uri="{FF2B5EF4-FFF2-40B4-BE49-F238E27FC236}">
                <a16:creationId xmlns:a16="http://schemas.microsoft.com/office/drawing/2014/main" id="{A2098770-471B-79AD-2361-25D7541008FB}"/>
              </a:ext>
            </a:extLst>
          </p:cNvPr>
          <p:cNvSpPr txBox="1"/>
          <p:nvPr/>
        </p:nvSpPr>
        <p:spPr>
          <a:xfrm>
            <a:off x="5959950" y="908900"/>
            <a:ext cx="2803050" cy="1051518"/>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Created by: </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Muhammad Cikal Merdeka</a:t>
            </a:r>
            <a:endParaRPr sz="1200" b="1" i="0" u="none" strike="noStrike" cap="none" dirty="0">
              <a:solidFill>
                <a:srgbClr val="000000"/>
              </a:solidFill>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US" sz="1200" b="1" dirty="0">
                <a:latin typeface="Dosis"/>
                <a:ea typeface="Dosis"/>
                <a:cs typeface="Dosis"/>
                <a:sym typeface="Dosis"/>
              </a:rPr>
              <a:t>Email : </a:t>
            </a:r>
            <a:r>
              <a:rPr lang="en-US" sz="1200" b="1" dirty="0">
                <a:latin typeface="Dosis"/>
                <a:ea typeface="Dosis"/>
                <a:cs typeface="Dosis"/>
                <a:sym typeface="Dosis"/>
                <a:hlinkClick r:id="rId3"/>
              </a:rPr>
              <a:t>mcikalmerdeka@gmail.com</a:t>
            </a:r>
            <a:endParaRPr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LinkedIn : </a:t>
            </a:r>
            <a:r>
              <a:rPr lang="en-ID" sz="1200" b="1" dirty="0">
                <a:latin typeface="Dosis"/>
                <a:ea typeface="Dosis"/>
                <a:cs typeface="Dosis"/>
                <a:sym typeface="Dosis"/>
                <a:hlinkClick r:id="rId4"/>
              </a:rPr>
              <a:t>linkedin.com/in/</a:t>
            </a:r>
            <a:r>
              <a:rPr lang="en-ID" sz="1200" b="1" dirty="0" err="1">
                <a:latin typeface="Dosis"/>
                <a:ea typeface="Dosis"/>
                <a:cs typeface="Dosis"/>
                <a:sym typeface="Dosis"/>
                <a:hlinkClick r:id="rId4"/>
              </a:rPr>
              <a:t>mcikalmerdeka</a:t>
            </a:r>
            <a:endParaRPr lang="en" sz="1200" b="1" dirty="0">
              <a:latin typeface="Dosis"/>
              <a:ea typeface="Dosis"/>
              <a:cs typeface="Dosis"/>
              <a:sym typeface="Dosis"/>
            </a:endParaRPr>
          </a:p>
          <a:p>
            <a:pPr marL="0" marR="0" lvl="0" indent="0" algn="l" rtl="0">
              <a:lnSpc>
                <a:spcPct val="100000"/>
              </a:lnSpc>
              <a:spcBef>
                <a:spcPts val="0"/>
              </a:spcBef>
              <a:spcAft>
                <a:spcPts val="0"/>
              </a:spcAft>
              <a:buClr>
                <a:srgbClr val="000000"/>
              </a:buClr>
              <a:buSzPts val="1100"/>
              <a:buFont typeface="Arial"/>
              <a:buNone/>
            </a:pPr>
            <a:r>
              <a:rPr lang="en" sz="1200" b="1" dirty="0">
                <a:latin typeface="Dosis"/>
                <a:ea typeface="Dosis"/>
                <a:cs typeface="Dosis"/>
                <a:sym typeface="Dosis"/>
              </a:rPr>
              <a:t>Github : </a:t>
            </a:r>
            <a:r>
              <a:rPr lang="en-ID" sz="1200" b="1" dirty="0">
                <a:latin typeface="Dosis"/>
                <a:ea typeface="Dosis"/>
                <a:cs typeface="Dosis"/>
                <a:sym typeface="Dosis"/>
                <a:hlinkClick r:id="rId5"/>
              </a:rPr>
              <a:t>github.com/mcikalmerdeka</a:t>
            </a:r>
            <a:endParaRPr lang="en" sz="1200" b="1" dirty="0">
              <a:latin typeface="Dosis"/>
              <a:ea typeface="Dosis"/>
              <a:cs typeface="Dosis"/>
              <a:sym typeface="Dosis"/>
            </a:endParaRPr>
          </a:p>
        </p:txBody>
      </p:sp>
      <p:pic>
        <p:nvPicPr>
          <p:cNvPr id="8" name="Google Shape;101;p25">
            <a:extLst>
              <a:ext uri="{FF2B5EF4-FFF2-40B4-BE49-F238E27FC236}">
                <a16:creationId xmlns:a16="http://schemas.microsoft.com/office/drawing/2014/main" id="{6F5D6881-763B-7E6F-4019-0A6DE180D9E0}"/>
              </a:ext>
            </a:extLst>
          </p:cNvPr>
          <p:cNvPicPr preferRelativeResize="0"/>
          <p:nvPr/>
        </p:nvPicPr>
        <p:blipFill>
          <a:blip r:embed="rId6"/>
          <a:srcRect l="8110" r="8110"/>
          <a:stretch/>
        </p:blipFill>
        <p:spPr>
          <a:xfrm>
            <a:off x="4665150" y="685600"/>
            <a:ext cx="1218600" cy="1218600"/>
          </a:xfrm>
          <a:prstGeom prst="roundRect">
            <a:avLst>
              <a:gd name="adj" fmla="val 50000"/>
            </a:avLst>
          </a:prstGeom>
          <a:noFill/>
          <a:ln w="9525" cap="flat" cmpd="sng">
            <a:solidFill>
              <a:schemeClr val="dk1"/>
            </a:solidFill>
            <a:prstDash val="solid"/>
            <a:round/>
            <a:headEnd type="none" w="sm" len="sm"/>
            <a:tailEnd type="none" w="sm" len="sm"/>
          </a:ln>
        </p:spPr>
      </p:pic>
      <p:sp>
        <p:nvSpPr>
          <p:cNvPr id="9" name="Google Shape;102;p25">
            <a:extLst>
              <a:ext uri="{FF2B5EF4-FFF2-40B4-BE49-F238E27FC236}">
                <a16:creationId xmlns:a16="http://schemas.microsoft.com/office/drawing/2014/main" id="{6D878980-40D7-97D1-8314-69F7FA326C61}"/>
              </a:ext>
            </a:extLst>
          </p:cNvPr>
          <p:cNvSpPr txBox="1">
            <a:spLocks/>
          </p:cNvSpPr>
          <p:nvPr/>
        </p:nvSpPr>
        <p:spPr>
          <a:xfrm>
            <a:off x="4665150" y="2159900"/>
            <a:ext cx="4167000" cy="229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3pPr>
            <a:lvl4pPr marL="1828800" marR="0" lvl="3"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17500" algn="ctr" rtl="0">
              <a:lnSpc>
                <a:spcPct val="100000"/>
              </a:lnSpc>
              <a:spcBef>
                <a:spcPts val="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indent="0" algn="just">
              <a:lnSpc>
                <a:spcPct val="95000"/>
              </a:lnSpc>
              <a:spcAft>
                <a:spcPts val="1200"/>
              </a:spcAft>
              <a:buSzPts val="1018"/>
            </a:pPr>
            <a:r>
              <a:rPr lang="en-US" sz="1400" dirty="0">
                <a:latin typeface="Dosis" pitchFamily="2" charset="0"/>
              </a:rPr>
              <a:t>Dedicated entry-level data scientist with analytical and experimental background of Physics. My graduation 2023, a pivotal year marked by significant advancements in artificial intelligence with the introduction of GPT-4 and other generative AI models, has fueled my curiosity and excitement to delve into the field of data. I have comprehensive grasp of data science methodology from business understanding to modelling process with proficiency in </a:t>
            </a:r>
            <a:r>
              <a:rPr lang="en-US" sz="1400" b="1" dirty="0">
                <a:latin typeface="Dosis" pitchFamily="2" charset="0"/>
              </a:rPr>
              <a:t>Python, SQL, Tableau, Power BI, Looker Studio and other tools</a:t>
            </a:r>
            <a:r>
              <a:rPr lang="en-US" sz="1400" dirty="0">
                <a:latin typeface="Dosis" pitchFamily="2" charset="0"/>
              </a:rPr>
              <a:t> related to data analytics workflow from several coursework and bootcamps. </a:t>
            </a:r>
            <a:endParaRPr lang="en-ID" sz="1400" dirty="0">
              <a:latin typeface="Dosis"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Data Cleaning &amp; Preprocessing</a:t>
            </a:r>
            <a:endParaRPr sz="1798" dirty="0">
              <a:solidFill>
                <a:schemeClr val="lt1"/>
              </a:solidFill>
              <a:latin typeface="Roboto"/>
              <a:ea typeface="Roboto"/>
              <a:cs typeface="Roboto"/>
              <a:sym typeface="Roboto"/>
            </a:endParaRPr>
          </a:p>
        </p:txBody>
      </p:sp>
      <p:sp>
        <p:nvSpPr>
          <p:cNvPr id="2" name="Google Shape;55;p13">
            <a:extLst>
              <a:ext uri="{FF2B5EF4-FFF2-40B4-BE49-F238E27FC236}">
                <a16:creationId xmlns:a16="http://schemas.microsoft.com/office/drawing/2014/main" id="{F20F9562-6705-B4D0-B0B7-A44492A7FB4A}"/>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Drop Unnecessary Columns and Rename Columns</a:t>
            </a:r>
            <a:endParaRPr lang="en-US" sz="1300" dirty="0">
              <a:solidFill>
                <a:schemeClr val="tx1"/>
              </a:solidFill>
              <a:latin typeface="Dosis" pitchFamily="2" charset="0"/>
            </a:endParaRPr>
          </a:p>
          <a:p>
            <a:pPr marL="114300" indent="0">
              <a:buNone/>
            </a:pPr>
            <a:endParaRPr lang="en-US" sz="1300" b="0" dirty="0">
              <a:solidFill>
                <a:schemeClr val="tx1"/>
              </a:solidFill>
              <a:effectLst/>
              <a:latin typeface="Dosis" pitchFamily="2" charset="0"/>
            </a:endParaRPr>
          </a:p>
          <a:p>
            <a:pPr marL="114300" indent="0">
              <a:buNone/>
            </a:pPr>
            <a:endParaRPr lang="en-US" sz="1300" b="0" dirty="0">
              <a:solidFill>
                <a:schemeClr val="tx1"/>
              </a:solidFill>
              <a:effectLst/>
              <a:latin typeface="Dosis" pitchFamily="2" charset="0"/>
            </a:endParaRPr>
          </a:p>
        </p:txBody>
      </p:sp>
      <p:sp>
        <p:nvSpPr>
          <p:cNvPr id="9" name="TextBox 8">
            <a:extLst>
              <a:ext uri="{FF2B5EF4-FFF2-40B4-BE49-F238E27FC236}">
                <a16:creationId xmlns:a16="http://schemas.microsoft.com/office/drawing/2014/main" id="{B4EE2CE7-96C3-2B90-60C4-819168952D3B}"/>
              </a:ext>
            </a:extLst>
          </p:cNvPr>
          <p:cNvSpPr txBox="1"/>
          <p:nvPr/>
        </p:nvSpPr>
        <p:spPr>
          <a:xfrm>
            <a:off x="293410" y="1046019"/>
            <a:ext cx="8573499" cy="1569660"/>
          </a:xfrm>
          <a:prstGeom prst="rect">
            <a:avLst/>
          </a:prstGeom>
          <a:noFill/>
        </p:spPr>
        <p:txBody>
          <a:bodyPr wrap="square" rtlCol="0">
            <a:spAutoFit/>
          </a:bodyPr>
          <a:lstStyle/>
          <a:p>
            <a:pPr marL="285750" indent="-285750">
              <a:buFont typeface="Arial" panose="020B0604020202020204" pitchFamily="34" charset="0"/>
              <a:buChar char="•"/>
            </a:pPr>
            <a:r>
              <a:rPr lang="en-ID" sz="1600" dirty="0">
                <a:latin typeface="Dosis" pitchFamily="2" charset="0"/>
              </a:rPr>
              <a:t>Unnamed: 0</a:t>
            </a:r>
            <a:r>
              <a:rPr lang="en-US" sz="1600" dirty="0">
                <a:latin typeface="Dosis" pitchFamily="2" charset="0"/>
              </a:rPr>
              <a:t> columns in the dataset is initially dropped because it’s just ID column and it doesn’t store related information to our model, keeping them will just increase the dimension later.</a:t>
            </a:r>
          </a:p>
          <a:p>
            <a:pPr marL="285750" indent="-285750">
              <a:buFont typeface="Arial" panose="020B0604020202020204" pitchFamily="34" charset="0"/>
              <a:buChar char="•"/>
            </a:pPr>
            <a:endParaRPr lang="en-US" sz="1600" dirty="0">
              <a:latin typeface="Dosis" pitchFamily="2" charset="0"/>
            </a:endParaRPr>
          </a:p>
          <a:p>
            <a:pPr marL="285750" indent="-285750">
              <a:buFont typeface="Arial" panose="020B0604020202020204" pitchFamily="34" charset="0"/>
              <a:buChar char="•"/>
            </a:pPr>
            <a:r>
              <a:rPr lang="en-US" sz="1600" dirty="0">
                <a:latin typeface="Dosis" pitchFamily="2" charset="0"/>
              </a:rPr>
              <a:t>Some columns are renamed to match the format for the entire </a:t>
            </a:r>
            <a:r>
              <a:rPr lang="en-US" sz="1600" dirty="0" err="1">
                <a:latin typeface="Dosis" pitchFamily="2" charset="0"/>
              </a:rPr>
              <a:t>dataframe</a:t>
            </a:r>
            <a:r>
              <a:rPr lang="en-US" sz="1600" dirty="0">
                <a:latin typeface="Dosis" pitchFamily="2" charset="0"/>
              </a:rPr>
              <a:t> and also add more information/context to them. Columns that renamed were : (original </a:t>
            </a:r>
            <a:r>
              <a:rPr lang="en-US" sz="1600" dirty="0">
                <a:latin typeface="Dosis" pitchFamily="2" charset="0"/>
                <a:sym typeface="Wingdings" panose="05000000000000000000" pitchFamily="2" charset="2"/>
              </a:rPr>
              <a:t> new name)</a:t>
            </a:r>
            <a:endParaRPr lang="en-ID" sz="1600" dirty="0">
              <a:latin typeface="Dosis" pitchFamily="2" charset="0"/>
            </a:endParaRPr>
          </a:p>
          <a:p>
            <a:pPr marL="285750" lvl="1" indent="-285750">
              <a:buFont typeface="Arial" panose="020B0604020202020204" pitchFamily="34" charset="0"/>
              <a:buChar char="•"/>
            </a:pPr>
            <a:endParaRPr lang="en-ID" sz="1600" dirty="0">
              <a:latin typeface="Dosis" pitchFamily="2" charset="0"/>
            </a:endParaRPr>
          </a:p>
        </p:txBody>
      </p:sp>
      <p:sp>
        <p:nvSpPr>
          <p:cNvPr id="3" name="Google Shape;115;p27">
            <a:extLst>
              <a:ext uri="{FF2B5EF4-FFF2-40B4-BE49-F238E27FC236}">
                <a16:creationId xmlns:a16="http://schemas.microsoft.com/office/drawing/2014/main" id="{32973375-13E8-AF6F-F542-41340D401E8F}"/>
              </a:ext>
            </a:extLst>
          </p:cNvPr>
          <p:cNvSpPr txBox="1"/>
          <p:nvPr/>
        </p:nvSpPr>
        <p:spPr>
          <a:xfrm>
            <a:off x="4656000" y="4772700"/>
            <a:ext cx="4488000" cy="353913"/>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r>
              <a:rPr lang="en-US" sz="1100" dirty="0">
                <a:solidFill>
                  <a:srgbClr val="000000"/>
                </a:solidFill>
              </a:rPr>
              <a:t>For more details, you can view the </a:t>
            </a:r>
            <a:r>
              <a:rPr lang="en-US" sz="1100" dirty="0" err="1">
                <a:solidFill>
                  <a:srgbClr val="000000"/>
                </a:solidFill>
              </a:rPr>
              <a:t>Jupyter</a:t>
            </a:r>
            <a:r>
              <a:rPr lang="en-US" sz="1100" dirty="0">
                <a:solidFill>
                  <a:srgbClr val="000000"/>
                </a:solidFill>
              </a:rPr>
              <a:t> notebook </a:t>
            </a:r>
            <a:r>
              <a:rPr lang="en-US" sz="1100" dirty="0">
                <a:solidFill>
                  <a:srgbClr val="000000"/>
                </a:solidFill>
                <a:hlinkClick r:id="rId3"/>
              </a:rPr>
              <a:t>here</a:t>
            </a:r>
            <a:r>
              <a:rPr lang="en-US" sz="1100" dirty="0">
                <a:solidFill>
                  <a:srgbClr val="000000"/>
                </a:solidFill>
              </a:rPr>
              <a:t>.</a:t>
            </a:r>
          </a:p>
        </p:txBody>
      </p:sp>
      <p:sp>
        <p:nvSpPr>
          <p:cNvPr id="5" name="TextBox 4">
            <a:extLst>
              <a:ext uri="{FF2B5EF4-FFF2-40B4-BE49-F238E27FC236}">
                <a16:creationId xmlns:a16="http://schemas.microsoft.com/office/drawing/2014/main" id="{B3915A29-95EB-07B7-5C41-7CE18042938E}"/>
              </a:ext>
            </a:extLst>
          </p:cNvPr>
          <p:cNvSpPr txBox="1"/>
          <p:nvPr/>
        </p:nvSpPr>
        <p:spPr>
          <a:xfrm>
            <a:off x="602674" y="2473493"/>
            <a:ext cx="3041072" cy="1169551"/>
          </a:xfrm>
          <a:prstGeom prst="rect">
            <a:avLst/>
          </a:prstGeom>
          <a:noFill/>
        </p:spPr>
        <p:txBody>
          <a:bodyPr wrap="square">
            <a:spAutoFit/>
          </a:bodyPr>
          <a:lstStyle/>
          <a:p>
            <a:pPr marL="285750" lvl="6" indent="-285750">
              <a:buFont typeface="Wingdings" panose="05000000000000000000" pitchFamily="2" charset="2"/>
              <a:buChar char="q"/>
            </a:pPr>
            <a:r>
              <a:rPr lang="en-ID" dirty="0">
                <a:latin typeface="Dosis" pitchFamily="2" charset="0"/>
              </a:rPr>
              <a:t>Male </a:t>
            </a:r>
            <a:r>
              <a:rPr lang="en-US" sz="1400" dirty="0">
                <a:latin typeface="Dosis" pitchFamily="2" charset="0"/>
                <a:sym typeface="Wingdings" panose="05000000000000000000" pitchFamily="2" charset="2"/>
              </a:rPr>
              <a:t></a:t>
            </a:r>
            <a:r>
              <a:rPr lang="en-ID" sz="1400" dirty="0">
                <a:latin typeface="Dosis" pitchFamily="2" charset="0"/>
                <a:sym typeface="Wingdings" panose="05000000000000000000" pitchFamily="2" charset="2"/>
              </a:rPr>
              <a:t> </a:t>
            </a:r>
            <a:r>
              <a:rPr lang="en-ID" dirty="0">
                <a:latin typeface="Dosis" pitchFamily="2" charset="0"/>
              </a:rPr>
              <a:t>Gender</a:t>
            </a:r>
            <a:r>
              <a:rPr lang="en-ID" sz="1400" dirty="0">
                <a:latin typeface="Dosis" pitchFamily="2" charset="0"/>
              </a:rPr>
              <a:t> </a:t>
            </a:r>
          </a:p>
          <a:p>
            <a:pPr marL="285750" lvl="6" indent="-285750">
              <a:buFont typeface="Wingdings" panose="05000000000000000000" pitchFamily="2" charset="2"/>
              <a:buChar char="q"/>
            </a:pPr>
            <a:r>
              <a:rPr lang="en-ID" sz="1400" dirty="0">
                <a:latin typeface="Dosis" pitchFamily="2" charset="0"/>
              </a:rPr>
              <a:t>Timestamp </a:t>
            </a:r>
            <a:r>
              <a:rPr lang="en-US" sz="1400" dirty="0">
                <a:latin typeface="Dosis" pitchFamily="2" charset="0"/>
                <a:sym typeface="Wingdings" panose="05000000000000000000" pitchFamily="2" charset="2"/>
              </a:rPr>
              <a:t> Visit Time</a:t>
            </a:r>
            <a:endParaRPr lang="en-ID" sz="1400" dirty="0">
              <a:latin typeface="Dosis" pitchFamily="2" charset="0"/>
            </a:endParaRPr>
          </a:p>
          <a:p>
            <a:pPr marL="285750" lvl="6" indent="-285750">
              <a:buFont typeface="Wingdings" panose="05000000000000000000" pitchFamily="2" charset="2"/>
              <a:buChar char="q"/>
            </a:pPr>
            <a:r>
              <a:rPr lang="en-ID" dirty="0">
                <a:latin typeface="Dosis" pitchFamily="2" charset="0"/>
              </a:rPr>
              <a:t>c</a:t>
            </a:r>
            <a:r>
              <a:rPr lang="en-ID" sz="1400" dirty="0">
                <a:latin typeface="Dosis" pitchFamily="2" charset="0"/>
              </a:rPr>
              <a:t>ity </a:t>
            </a:r>
            <a:r>
              <a:rPr lang="en-US" sz="1400" dirty="0">
                <a:latin typeface="Dosis" pitchFamily="2" charset="0"/>
                <a:sym typeface="Wingdings" panose="05000000000000000000" pitchFamily="2" charset="2"/>
              </a:rPr>
              <a:t> City</a:t>
            </a:r>
          </a:p>
          <a:p>
            <a:pPr marL="285750" lvl="6" indent="-285750">
              <a:buFont typeface="Wingdings" panose="05000000000000000000" pitchFamily="2" charset="2"/>
              <a:buChar char="q"/>
            </a:pPr>
            <a:r>
              <a:rPr lang="en-US" dirty="0">
                <a:latin typeface="Dosis" pitchFamily="2" charset="0"/>
                <a:sym typeface="Wingdings" panose="05000000000000000000" pitchFamily="2" charset="2"/>
              </a:rPr>
              <a:t>province </a:t>
            </a:r>
            <a:r>
              <a:rPr lang="en-US" sz="1400" dirty="0">
                <a:latin typeface="Dosis" pitchFamily="2" charset="0"/>
                <a:sym typeface="Wingdings" panose="05000000000000000000" pitchFamily="2" charset="2"/>
              </a:rPr>
              <a:t> Province</a:t>
            </a:r>
          </a:p>
          <a:p>
            <a:pPr marL="285750" lvl="6" indent="-285750">
              <a:buFont typeface="Wingdings" panose="05000000000000000000" pitchFamily="2" charset="2"/>
              <a:buChar char="q"/>
            </a:pPr>
            <a:r>
              <a:rPr lang="en-US" dirty="0">
                <a:latin typeface="Dosis" pitchFamily="2" charset="0"/>
                <a:sym typeface="Wingdings" panose="05000000000000000000" pitchFamily="2" charset="2"/>
              </a:rPr>
              <a:t>category </a:t>
            </a:r>
            <a:r>
              <a:rPr lang="en-US" sz="1400" dirty="0">
                <a:latin typeface="Dosis" pitchFamily="2" charset="0"/>
                <a:sym typeface="Wingdings" panose="05000000000000000000" pitchFamily="2" charset="2"/>
              </a:rPr>
              <a:t>Category</a:t>
            </a:r>
            <a:endParaRPr lang="en-ID" sz="1400" dirty="0">
              <a:latin typeface="Dosis" pitchFamily="2" charset="0"/>
            </a:endParaRPr>
          </a:p>
        </p:txBody>
      </p:sp>
    </p:spTree>
    <p:extLst>
      <p:ext uri="{BB962C8B-B14F-4D97-AF65-F5344CB8AC3E}">
        <p14:creationId xmlns:p14="http://schemas.microsoft.com/office/powerpoint/2010/main" val="3491603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 name="Picture 4">
            <a:extLst>
              <a:ext uri="{FF2B5EF4-FFF2-40B4-BE49-F238E27FC236}">
                <a16:creationId xmlns:a16="http://schemas.microsoft.com/office/drawing/2014/main" id="{255A688E-EC93-7114-DCB5-305F6D48D8B2}"/>
              </a:ext>
            </a:extLst>
          </p:cNvPr>
          <p:cNvPicPr>
            <a:picLocks noChangeAspect="1"/>
          </p:cNvPicPr>
          <p:nvPr/>
        </p:nvPicPr>
        <p:blipFill rotWithShape="1">
          <a:blip r:embed="rId3"/>
          <a:srcRect r="14593"/>
          <a:stretch/>
        </p:blipFill>
        <p:spPr>
          <a:xfrm>
            <a:off x="177315" y="1191312"/>
            <a:ext cx="3339436" cy="1531820"/>
          </a:xfrm>
          <a:prstGeom prst="rect">
            <a:avLst/>
          </a:prstGeom>
        </p:spPr>
      </p:pic>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Data Cleaning &amp; Preprocessing</a:t>
            </a:r>
            <a:endParaRPr sz="1798" dirty="0">
              <a:solidFill>
                <a:schemeClr val="lt1"/>
              </a:solidFill>
              <a:latin typeface="Roboto"/>
              <a:ea typeface="Roboto"/>
              <a:cs typeface="Roboto"/>
              <a:sym typeface="Roboto"/>
            </a:endParaRPr>
          </a:p>
        </p:txBody>
      </p:sp>
      <p:sp>
        <p:nvSpPr>
          <p:cNvPr id="2" name="Google Shape;55;p13">
            <a:extLst>
              <a:ext uri="{FF2B5EF4-FFF2-40B4-BE49-F238E27FC236}">
                <a16:creationId xmlns:a16="http://schemas.microsoft.com/office/drawing/2014/main" id="{F20F9562-6705-B4D0-B0B7-A44492A7FB4A}"/>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Identifying Missing and Duplicated Values</a:t>
            </a:r>
          </a:p>
          <a:p>
            <a:pPr marL="114300" indent="0">
              <a:buNone/>
            </a:pPr>
            <a:endParaRPr lang="en-US" sz="1300" dirty="0">
              <a:solidFill>
                <a:schemeClr val="tx1"/>
              </a:solidFill>
              <a:latin typeface="Dosis" pitchFamily="2" charset="0"/>
            </a:endParaRPr>
          </a:p>
          <a:p>
            <a:pPr marL="114300" indent="0">
              <a:buNone/>
            </a:pPr>
            <a:endParaRPr lang="en-US" sz="1300" b="0" dirty="0">
              <a:solidFill>
                <a:schemeClr val="tx1"/>
              </a:solidFill>
              <a:effectLst/>
              <a:latin typeface="Dosis" pitchFamily="2" charset="0"/>
            </a:endParaRPr>
          </a:p>
          <a:p>
            <a:pPr marL="114300" indent="0">
              <a:buNone/>
            </a:pPr>
            <a:endParaRPr lang="en-US" sz="1300" b="0" dirty="0">
              <a:solidFill>
                <a:schemeClr val="tx1"/>
              </a:solidFill>
              <a:effectLst/>
              <a:latin typeface="Dosis" pitchFamily="2" charset="0"/>
            </a:endParaRPr>
          </a:p>
        </p:txBody>
      </p:sp>
      <p:sp>
        <p:nvSpPr>
          <p:cNvPr id="9" name="TextBox 8">
            <a:extLst>
              <a:ext uri="{FF2B5EF4-FFF2-40B4-BE49-F238E27FC236}">
                <a16:creationId xmlns:a16="http://schemas.microsoft.com/office/drawing/2014/main" id="{B4EE2CE7-96C3-2B90-60C4-819168952D3B}"/>
              </a:ext>
            </a:extLst>
          </p:cNvPr>
          <p:cNvSpPr txBox="1"/>
          <p:nvPr/>
        </p:nvSpPr>
        <p:spPr>
          <a:xfrm>
            <a:off x="177315" y="3021432"/>
            <a:ext cx="8652073" cy="138499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Dosis" pitchFamily="2" charset="0"/>
              </a:rPr>
              <a:t>Columns that missing values are Daily Time Spent on Site, Area Income, Daily Internet Usage, and Gender.</a:t>
            </a:r>
          </a:p>
          <a:p>
            <a:pPr marL="285750" indent="-285750">
              <a:buFont typeface="Arial" panose="020B0604020202020204" pitchFamily="34" charset="0"/>
              <a:buChar char="•"/>
            </a:pPr>
            <a:endParaRPr lang="en-US" dirty="0">
              <a:latin typeface="Dosis" pitchFamily="2" charset="0"/>
            </a:endParaRPr>
          </a:p>
          <a:p>
            <a:pPr marL="285750" indent="-285750">
              <a:buFont typeface="Arial" panose="020B0604020202020204" pitchFamily="34" charset="0"/>
              <a:buChar char="•"/>
            </a:pPr>
            <a:r>
              <a:rPr lang="en-US" dirty="0">
                <a:latin typeface="Dosis" pitchFamily="2" charset="0"/>
              </a:rPr>
              <a:t>We will handle them by </a:t>
            </a:r>
            <a:r>
              <a:rPr lang="en-US" b="1" dirty="0">
                <a:latin typeface="Dosis" pitchFamily="2" charset="0"/>
              </a:rPr>
              <a:t>imputation with mean, median, and mode values</a:t>
            </a:r>
            <a:r>
              <a:rPr lang="en-US" dirty="0">
                <a:latin typeface="Dosis" pitchFamily="2" charset="0"/>
              </a:rPr>
              <a:t> considering the distribution of the values based on task 1.</a:t>
            </a:r>
          </a:p>
          <a:p>
            <a:pPr marL="285750" indent="-285750">
              <a:buFont typeface="Arial" panose="020B0604020202020204" pitchFamily="34" charset="0"/>
              <a:buChar char="•"/>
            </a:pPr>
            <a:endParaRPr lang="en-US" dirty="0">
              <a:latin typeface="Dosis" pitchFamily="2" charset="0"/>
            </a:endParaRPr>
          </a:p>
          <a:p>
            <a:pPr marL="285750" indent="-285750">
              <a:buFont typeface="Arial" panose="020B0604020202020204" pitchFamily="34" charset="0"/>
              <a:buChar char="•"/>
            </a:pPr>
            <a:r>
              <a:rPr lang="en-ID" dirty="0">
                <a:latin typeface="Dosis" pitchFamily="2" charset="0"/>
              </a:rPr>
              <a:t>No duplicated values in this dataset.</a:t>
            </a:r>
          </a:p>
        </p:txBody>
      </p:sp>
      <p:sp>
        <p:nvSpPr>
          <p:cNvPr id="10" name="Rectangle 9">
            <a:extLst>
              <a:ext uri="{FF2B5EF4-FFF2-40B4-BE49-F238E27FC236}">
                <a16:creationId xmlns:a16="http://schemas.microsoft.com/office/drawing/2014/main" id="{EA8E110B-2A79-3AA3-02F6-BD15E7093127}"/>
              </a:ext>
            </a:extLst>
          </p:cNvPr>
          <p:cNvSpPr/>
          <p:nvPr/>
        </p:nvSpPr>
        <p:spPr>
          <a:xfrm>
            <a:off x="1799045" y="1322929"/>
            <a:ext cx="1080655" cy="13161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cxnSp>
        <p:nvCxnSpPr>
          <p:cNvPr id="17" name="Straight Arrow Connector 16">
            <a:extLst>
              <a:ext uri="{FF2B5EF4-FFF2-40B4-BE49-F238E27FC236}">
                <a16:creationId xmlns:a16="http://schemas.microsoft.com/office/drawing/2014/main" id="{EC9A64D5-382A-9FD4-CF80-542B5EFBF034}"/>
              </a:ext>
            </a:extLst>
          </p:cNvPr>
          <p:cNvCxnSpPr>
            <a:cxnSpLocks/>
            <a:endCxn id="18" idx="1"/>
          </p:cNvCxnSpPr>
          <p:nvPr/>
        </p:nvCxnSpPr>
        <p:spPr>
          <a:xfrm>
            <a:off x="2944091" y="1569975"/>
            <a:ext cx="806450" cy="347507"/>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45D15493-2ACA-3E5F-4788-119356A0F365}"/>
              </a:ext>
            </a:extLst>
          </p:cNvPr>
          <p:cNvSpPr/>
          <p:nvPr/>
        </p:nvSpPr>
        <p:spPr>
          <a:xfrm>
            <a:off x="1799045" y="1603546"/>
            <a:ext cx="1080655" cy="43752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8" name="Picture 17">
            <a:extLst>
              <a:ext uri="{FF2B5EF4-FFF2-40B4-BE49-F238E27FC236}">
                <a16:creationId xmlns:a16="http://schemas.microsoft.com/office/drawing/2014/main" id="{F5182CFE-A870-8ECE-6FD1-E1E6A1522118}"/>
              </a:ext>
            </a:extLst>
          </p:cNvPr>
          <p:cNvPicPr>
            <a:picLocks noChangeAspect="1"/>
          </p:cNvPicPr>
          <p:nvPr/>
        </p:nvPicPr>
        <p:blipFill>
          <a:blip r:embed="rId4"/>
          <a:stretch>
            <a:fillRect/>
          </a:stretch>
        </p:blipFill>
        <p:spPr>
          <a:xfrm>
            <a:off x="3750541" y="1552889"/>
            <a:ext cx="5343269" cy="729185"/>
          </a:xfrm>
          <a:prstGeom prst="rect">
            <a:avLst/>
          </a:prstGeom>
        </p:spPr>
      </p:pic>
    </p:spTree>
    <p:extLst>
      <p:ext uri="{BB962C8B-B14F-4D97-AF65-F5344CB8AC3E}">
        <p14:creationId xmlns:p14="http://schemas.microsoft.com/office/powerpoint/2010/main" val="613902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Data Cleaning &amp; Preprocessing</a:t>
            </a:r>
            <a:endParaRPr sz="1798" dirty="0">
              <a:solidFill>
                <a:schemeClr val="lt1"/>
              </a:solidFill>
              <a:latin typeface="Roboto"/>
              <a:ea typeface="Roboto"/>
              <a:cs typeface="Roboto"/>
              <a:sym typeface="Roboto"/>
            </a:endParaRPr>
          </a:p>
        </p:txBody>
      </p:sp>
      <p:sp>
        <p:nvSpPr>
          <p:cNvPr id="2" name="Google Shape;55;p13">
            <a:extLst>
              <a:ext uri="{FF2B5EF4-FFF2-40B4-BE49-F238E27FC236}">
                <a16:creationId xmlns:a16="http://schemas.microsoft.com/office/drawing/2014/main" id="{F20F9562-6705-B4D0-B0B7-A44492A7FB4A}"/>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Feature Engineering and Extraction</a:t>
            </a:r>
            <a:endParaRPr lang="en-US" sz="1300" b="0" dirty="0">
              <a:solidFill>
                <a:schemeClr val="tx1"/>
              </a:solidFill>
              <a:effectLst/>
              <a:latin typeface="Dosis" pitchFamily="2" charset="0"/>
            </a:endParaRPr>
          </a:p>
          <a:p>
            <a:pPr marL="114300" indent="0">
              <a:buNone/>
            </a:pPr>
            <a:endParaRPr lang="en-US" sz="1300" b="0" dirty="0">
              <a:solidFill>
                <a:schemeClr val="tx1"/>
              </a:solidFill>
              <a:effectLst/>
              <a:latin typeface="Dosis" pitchFamily="2" charset="0"/>
            </a:endParaRPr>
          </a:p>
        </p:txBody>
      </p:sp>
      <p:sp>
        <p:nvSpPr>
          <p:cNvPr id="9" name="TextBox 8">
            <a:extLst>
              <a:ext uri="{FF2B5EF4-FFF2-40B4-BE49-F238E27FC236}">
                <a16:creationId xmlns:a16="http://schemas.microsoft.com/office/drawing/2014/main" id="{B4EE2CE7-96C3-2B90-60C4-819168952D3B}"/>
              </a:ext>
            </a:extLst>
          </p:cNvPr>
          <p:cNvSpPr txBox="1"/>
          <p:nvPr/>
        </p:nvSpPr>
        <p:spPr>
          <a:xfrm>
            <a:off x="177315" y="1089073"/>
            <a:ext cx="8652073" cy="138499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Dosis" pitchFamily="2" charset="0"/>
              </a:rPr>
              <a:t>Visit Time feature data type is corrected to datetime and some features that are extracted from the original Visit Time are Visit Month, Visit Week, Visit Day, Visit Hour, and Is Visit Day Weekend. The year component is not extracted because we knew form the EDA  that the data is only 6 month period ranging from January to July.</a:t>
            </a:r>
          </a:p>
          <a:p>
            <a:pPr marL="285750" indent="-285750">
              <a:buFont typeface="Arial" panose="020B0604020202020204" pitchFamily="34" charset="0"/>
              <a:buChar char="•"/>
            </a:pPr>
            <a:endParaRPr lang="en-US" dirty="0">
              <a:latin typeface="Dosis" pitchFamily="2" charset="0"/>
            </a:endParaRPr>
          </a:p>
          <a:p>
            <a:pPr marL="285750" indent="-285750">
              <a:buFont typeface="Arial" panose="020B0604020202020204" pitchFamily="34" charset="0"/>
              <a:buChar char="•"/>
            </a:pPr>
            <a:r>
              <a:rPr lang="en-US" dirty="0">
                <a:latin typeface="Dosis" pitchFamily="2" charset="0"/>
              </a:rPr>
              <a:t>Some feature are also engineered from original features based on the grouping of the values range, they are Age Group and Area Income Group .</a:t>
            </a:r>
            <a:endParaRPr lang="en-ID" dirty="0">
              <a:latin typeface="Dosis" pitchFamily="2" charset="0"/>
            </a:endParaRPr>
          </a:p>
        </p:txBody>
      </p:sp>
      <p:pic>
        <p:nvPicPr>
          <p:cNvPr id="4" name="Picture 3">
            <a:extLst>
              <a:ext uri="{FF2B5EF4-FFF2-40B4-BE49-F238E27FC236}">
                <a16:creationId xmlns:a16="http://schemas.microsoft.com/office/drawing/2014/main" id="{12FDC2CE-DB8E-EF45-01FD-27314EE7F655}"/>
              </a:ext>
            </a:extLst>
          </p:cNvPr>
          <p:cNvPicPr>
            <a:picLocks noChangeAspect="1"/>
          </p:cNvPicPr>
          <p:nvPr/>
        </p:nvPicPr>
        <p:blipFill>
          <a:blip r:embed="rId3"/>
          <a:stretch>
            <a:fillRect/>
          </a:stretch>
        </p:blipFill>
        <p:spPr>
          <a:xfrm>
            <a:off x="2166017" y="3007372"/>
            <a:ext cx="3848666" cy="1832374"/>
          </a:xfrm>
          <a:prstGeom prst="rect">
            <a:avLst/>
          </a:prstGeom>
        </p:spPr>
      </p:pic>
      <p:sp>
        <p:nvSpPr>
          <p:cNvPr id="6" name="TextBox 5">
            <a:extLst>
              <a:ext uri="{FF2B5EF4-FFF2-40B4-BE49-F238E27FC236}">
                <a16:creationId xmlns:a16="http://schemas.microsoft.com/office/drawing/2014/main" id="{FACB0EB5-8FA4-B37E-EF07-4C10AA078C80}"/>
              </a:ext>
            </a:extLst>
          </p:cNvPr>
          <p:cNvSpPr txBox="1"/>
          <p:nvPr/>
        </p:nvSpPr>
        <p:spPr>
          <a:xfrm>
            <a:off x="2505583" y="2608819"/>
            <a:ext cx="3169534" cy="307777"/>
          </a:xfrm>
          <a:prstGeom prst="rect">
            <a:avLst/>
          </a:prstGeom>
          <a:noFill/>
        </p:spPr>
        <p:txBody>
          <a:bodyPr wrap="square">
            <a:spAutoFit/>
          </a:bodyPr>
          <a:lstStyle/>
          <a:p>
            <a:r>
              <a:rPr lang="en-US" b="1" dirty="0">
                <a:solidFill>
                  <a:srgbClr val="00B050"/>
                </a:solidFill>
              </a:rPr>
              <a:t>Engineered and Extracted Features</a:t>
            </a:r>
            <a:endParaRPr lang="en-ID" b="1" dirty="0">
              <a:solidFill>
                <a:srgbClr val="00B050"/>
              </a:solidFill>
            </a:endParaRPr>
          </a:p>
        </p:txBody>
      </p:sp>
    </p:spTree>
    <p:extLst>
      <p:ext uri="{BB962C8B-B14F-4D97-AF65-F5344CB8AC3E}">
        <p14:creationId xmlns:p14="http://schemas.microsoft.com/office/powerpoint/2010/main" val="2095981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3" name="Picture 2">
            <a:extLst>
              <a:ext uri="{FF2B5EF4-FFF2-40B4-BE49-F238E27FC236}">
                <a16:creationId xmlns:a16="http://schemas.microsoft.com/office/drawing/2014/main" id="{8AD85E53-063E-872E-30E9-F735C6B9FF8C}"/>
              </a:ext>
            </a:extLst>
          </p:cNvPr>
          <p:cNvPicPr>
            <a:picLocks noChangeAspect="1"/>
          </p:cNvPicPr>
          <p:nvPr/>
        </p:nvPicPr>
        <p:blipFill>
          <a:blip r:embed="rId3"/>
          <a:stretch>
            <a:fillRect/>
          </a:stretch>
        </p:blipFill>
        <p:spPr>
          <a:xfrm>
            <a:off x="590970" y="1787297"/>
            <a:ext cx="7235692" cy="1786965"/>
          </a:xfrm>
          <a:prstGeom prst="rect">
            <a:avLst/>
          </a:prstGeom>
        </p:spPr>
      </p:pic>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Cleaning &amp; Preprocessing</a:t>
            </a:r>
            <a:endParaRPr sz="1798">
              <a:solidFill>
                <a:schemeClr val="lt1"/>
              </a:solidFill>
              <a:latin typeface="Roboto"/>
              <a:ea typeface="Roboto"/>
              <a:cs typeface="Roboto"/>
              <a:sym typeface="Roboto"/>
            </a:endParaRPr>
          </a:p>
        </p:txBody>
      </p:sp>
      <p:sp>
        <p:nvSpPr>
          <p:cNvPr id="2" name="Google Shape;55;p13">
            <a:extLst>
              <a:ext uri="{FF2B5EF4-FFF2-40B4-BE49-F238E27FC236}">
                <a16:creationId xmlns:a16="http://schemas.microsoft.com/office/drawing/2014/main" id="{F20F9562-6705-B4D0-B0B7-A44492A7FB4A}"/>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Outliers Handling</a:t>
            </a:r>
          </a:p>
        </p:txBody>
      </p:sp>
      <p:sp>
        <p:nvSpPr>
          <p:cNvPr id="9" name="TextBox 8">
            <a:extLst>
              <a:ext uri="{FF2B5EF4-FFF2-40B4-BE49-F238E27FC236}">
                <a16:creationId xmlns:a16="http://schemas.microsoft.com/office/drawing/2014/main" id="{B4EE2CE7-96C3-2B90-60C4-819168952D3B}"/>
              </a:ext>
            </a:extLst>
          </p:cNvPr>
          <p:cNvSpPr txBox="1"/>
          <p:nvPr/>
        </p:nvSpPr>
        <p:spPr>
          <a:xfrm>
            <a:off x="293410" y="1046019"/>
            <a:ext cx="8663554" cy="523220"/>
          </a:xfrm>
          <a:prstGeom prst="rect">
            <a:avLst/>
          </a:prstGeom>
          <a:noFill/>
        </p:spPr>
        <p:txBody>
          <a:bodyPr wrap="square" rtlCol="0">
            <a:spAutoFit/>
          </a:bodyPr>
          <a:lstStyle/>
          <a:p>
            <a:r>
              <a:rPr lang="en-US" dirty="0">
                <a:latin typeface="Dosis" pitchFamily="2" charset="0"/>
              </a:rPr>
              <a:t>Handling outliers with z-score method is done only to Area Income column since it have 9 extreme positive outliers as we found on EDA (task 1) beforehand.</a:t>
            </a:r>
            <a:endParaRPr lang="en-ID" dirty="0">
              <a:latin typeface="Dosis" pitchFamily="2" charset="0"/>
            </a:endParaRPr>
          </a:p>
        </p:txBody>
      </p:sp>
      <p:sp>
        <p:nvSpPr>
          <p:cNvPr id="6" name="Rectangle 5">
            <a:extLst>
              <a:ext uri="{FF2B5EF4-FFF2-40B4-BE49-F238E27FC236}">
                <a16:creationId xmlns:a16="http://schemas.microsoft.com/office/drawing/2014/main" id="{662A376A-7A7B-AFFF-025E-BB6F2C7BBCC3}"/>
              </a:ext>
            </a:extLst>
          </p:cNvPr>
          <p:cNvSpPr/>
          <p:nvPr/>
        </p:nvSpPr>
        <p:spPr>
          <a:xfrm>
            <a:off x="4267200" y="2150843"/>
            <a:ext cx="394856" cy="1059872"/>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3FE23C26-19E9-D759-6D29-E9A7380F4DF3}"/>
              </a:ext>
            </a:extLst>
          </p:cNvPr>
          <p:cNvSpPr txBox="1"/>
          <p:nvPr/>
        </p:nvSpPr>
        <p:spPr>
          <a:xfrm>
            <a:off x="2401327" y="3792320"/>
            <a:ext cx="3378045"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Dosis" pitchFamily="2" charset="0"/>
              </a:rPr>
              <a:t>Rows before removing outliers: 1000</a:t>
            </a:r>
          </a:p>
          <a:p>
            <a:pPr marL="285750" indent="-285750">
              <a:buFont typeface="Arial" panose="020B0604020202020204" pitchFamily="34" charset="0"/>
              <a:buChar char="•"/>
            </a:pPr>
            <a:r>
              <a:rPr lang="en-US" sz="1600" dirty="0">
                <a:latin typeface="Dosis" pitchFamily="2" charset="0"/>
              </a:rPr>
              <a:t>Rows after removing outliers: 991</a:t>
            </a:r>
            <a:endParaRPr lang="en-ID" sz="1600" dirty="0">
              <a:latin typeface="Dosis" pitchFamily="2" charset="0"/>
            </a:endParaRPr>
          </a:p>
        </p:txBody>
      </p:sp>
    </p:spTree>
    <p:extLst>
      <p:ext uri="{BB962C8B-B14F-4D97-AF65-F5344CB8AC3E}">
        <p14:creationId xmlns:p14="http://schemas.microsoft.com/office/powerpoint/2010/main" val="957458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Cleaning &amp; Preprocessing</a:t>
            </a:r>
            <a:endParaRPr sz="1798">
              <a:solidFill>
                <a:schemeClr val="lt1"/>
              </a:solidFill>
              <a:latin typeface="Roboto"/>
              <a:ea typeface="Roboto"/>
              <a:cs typeface="Roboto"/>
              <a:sym typeface="Roboto"/>
            </a:endParaRPr>
          </a:p>
        </p:txBody>
      </p:sp>
      <p:sp>
        <p:nvSpPr>
          <p:cNvPr id="2" name="Google Shape;55;p13">
            <a:extLst>
              <a:ext uri="{FF2B5EF4-FFF2-40B4-BE49-F238E27FC236}">
                <a16:creationId xmlns:a16="http://schemas.microsoft.com/office/drawing/2014/main" id="{F20F9562-6705-B4D0-B0B7-A44492A7FB4A}"/>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Feature Encoding</a:t>
            </a:r>
          </a:p>
        </p:txBody>
      </p:sp>
      <p:sp>
        <p:nvSpPr>
          <p:cNvPr id="9" name="TextBox 8">
            <a:extLst>
              <a:ext uri="{FF2B5EF4-FFF2-40B4-BE49-F238E27FC236}">
                <a16:creationId xmlns:a16="http://schemas.microsoft.com/office/drawing/2014/main" id="{B4EE2CE7-96C3-2B90-60C4-819168952D3B}"/>
              </a:ext>
            </a:extLst>
          </p:cNvPr>
          <p:cNvSpPr txBox="1"/>
          <p:nvPr/>
        </p:nvSpPr>
        <p:spPr>
          <a:xfrm>
            <a:off x="293410" y="1046019"/>
            <a:ext cx="8663554" cy="1384995"/>
          </a:xfrm>
          <a:prstGeom prst="rect">
            <a:avLst/>
          </a:prstGeom>
          <a:noFill/>
        </p:spPr>
        <p:txBody>
          <a:bodyPr wrap="square" numCol="2" rtlCol="0">
            <a:spAutoFit/>
          </a:bodyPr>
          <a:lstStyle/>
          <a:p>
            <a:r>
              <a:rPr lang="en-US" dirty="0">
                <a:latin typeface="Dosis" pitchFamily="2" charset="0"/>
              </a:rPr>
              <a:t>There are 6 categorical column that will be encoded based on their data type.</a:t>
            </a:r>
          </a:p>
          <a:p>
            <a:endParaRPr lang="en-US" dirty="0">
              <a:latin typeface="Dosis" pitchFamily="2" charset="0"/>
            </a:endParaRPr>
          </a:p>
          <a:p>
            <a:pPr marL="285750" indent="-285750">
              <a:buFont typeface="Arial" panose="020B0604020202020204" pitchFamily="34" charset="0"/>
              <a:buChar char="•"/>
            </a:pPr>
            <a:r>
              <a:rPr lang="en-ID" dirty="0">
                <a:latin typeface="Dosis" pitchFamily="2" charset="0"/>
              </a:rPr>
              <a:t>Gender : Nominal type </a:t>
            </a:r>
            <a:r>
              <a:rPr lang="en-ID" dirty="0">
                <a:latin typeface="Dosis" pitchFamily="2" charset="0"/>
                <a:sym typeface="Wingdings" panose="05000000000000000000" pitchFamily="2" charset="2"/>
              </a:rPr>
              <a:t> One-hot encoding </a:t>
            </a:r>
          </a:p>
          <a:p>
            <a:pPr marL="285750" indent="-285750">
              <a:buFont typeface="Arial" panose="020B0604020202020204" pitchFamily="34" charset="0"/>
              <a:buChar char="•"/>
            </a:pPr>
            <a:r>
              <a:rPr lang="en-ID" dirty="0">
                <a:latin typeface="Dosis" pitchFamily="2" charset="0"/>
              </a:rPr>
              <a:t>City : Nominal type </a:t>
            </a:r>
            <a:r>
              <a:rPr lang="en-ID" dirty="0">
                <a:latin typeface="Dosis" pitchFamily="2" charset="0"/>
                <a:sym typeface="Wingdings" panose="05000000000000000000" pitchFamily="2" charset="2"/>
              </a:rPr>
              <a:t> One-hot encoding</a:t>
            </a:r>
          </a:p>
          <a:p>
            <a:pPr marL="285750" indent="-285750">
              <a:buFont typeface="Arial" panose="020B0604020202020204" pitchFamily="34" charset="0"/>
              <a:buChar char="•"/>
            </a:pPr>
            <a:r>
              <a:rPr lang="en-ID" dirty="0">
                <a:latin typeface="Dosis" pitchFamily="2" charset="0"/>
              </a:rPr>
              <a:t>Province : Nominal type </a:t>
            </a:r>
            <a:r>
              <a:rPr lang="en-ID" dirty="0">
                <a:latin typeface="Dosis" pitchFamily="2" charset="0"/>
                <a:sym typeface="Wingdings" panose="05000000000000000000" pitchFamily="2" charset="2"/>
              </a:rPr>
              <a:t> One-hot encoding</a:t>
            </a:r>
          </a:p>
          <a:p>
            <a:pPr marL="285750" indent="-285750">
              <a:buFont typeface="Arial" panose="020B0604020202020204" pitchFamily="34" charset="0"/>
              <a:buChar char="•"/>
            </a:pPr>
            <a:endParaRPr lang="en-ID" dirty="0">
              <a:latin typeface="Dosis" pitchFamily="2" charset="0"/>
              <a:sym typeface="Wingdings" panose="05000000000000000000" pitchFamily="2" charset="2"/>
            </a:endParaRPr>
          </a:p>
          <a:p>
            <a:pPr marL="285750" indent="-285750">
              <a:buFont typeface="Arial" panose="020B0604020202020204" pitchFamily="34" charset="0"/>
              <a:buChar char="•"/>
            </a:pPr>
            <a:endParaRPr lang="en-ID" dirty="0">
              <a:latin typeface="Dosis" pitchFamily="2" charset="0"/>
              <a:sym typeface="Wingdings" panose="05000000000000000000" pitchFamily="2" charset="2"/>
            </a:endParaRPr>
          </a:p>
          <a:p>
            <a:pPr marL="285750" indent="-285750">
              <a:buFont typeface="Arial" panose="020B0604020202020204" pitchFamily="34" charset="0"/>
              <a:buChar char="•"/>
            </a:pPr>
            <a:endParaRPr lang="en-ID" dirty="0">
              <a:latin typeface="Dosis" pitchFamily="2" charset="0"/>
              <a:sym typeface="Wingdings" panose="05000000000000000000" pitchFamily="2" charset="2"/>
            </a:endParaRPr>
          </a:p>
          <a:p>
            <a:pPr marL="285750" indent="-285750">
              <a:buFont typeface="Arial" panose="020B0604020202020204" pitchFamily="34" charset="0"/>
              <a:buChar char="•"/>
            </a:pPr>
            <a:r>
              <a:rPr lang="en-ID" dirty="0">
                <a:latin typeface="Dosis" pitchFamily="2" charset="0"/>
                <a:sym typeface="Wingdings" panose="05000000000000000000" pitchFamily="2" charset="2"/>
              </a:rPr>
              <a:t>Age Group : </a:t>
            </a:r>
            <a:r>
              <a:rPr lang="en-ID" dirty="0">
                <a:latin typeface="Dosis" pitchFamily="2" charset="0"/>
              </a:rPr>
              <a:t>Ordinal type </a:t>
            </a:r>
            <a:r>
              <a:rPr lang="en-ID" dirty="0">
                <a:latin typeface="Dosis" pitchFamily="2" charset="0"/>
                <a:sym typeface="Wingdings" panose="05000000000000000000" pitchFamily="2" charset="2"/>
              </a:rPr>
              <a:t> Label encoding</a:t>
            </a:r>
          </a:p>
          <a:p>
            <a:pPr marL="285750" indent="-285750">
              <a:buFont typeface="Arial" panose="020B0604020202020204" pitchFamily="34" charset="0"/>
              <a:buChar char="•"/>
            </a:pPr>
            <a:r>
              <a:rPr lang="en-ID" dirty="0">
                <a:latin typeface="Dosis" pitchFamily="2" charset="0"/>
                <a:sym typeface="Wingdings" panose="05000000000000000000" pitchFamily="2" charset="2"/>
              </a:rPr>
              <a:t>Area Income Group : </a:t>
            </a:r>
            <a:r>
              <a:rPr lang="en-ID" dirty="0">
                <a:latin typeface="Dosis" pitchFamily="2" charset="0"/>
              </a:rPr>
              <a:t>Ordinal type </a:t>
            </a:r>
            <a:r>
              <a:rPr lang="en-ID" dirty="0">
                <a:latin typeface="Dosis" pitchFamily="2" charset="0"/>
                <a:sym typeface="Wingdings" panose="05000000000000000000" pitchFamily="2" charset="2"/>
              </a:rPr>
              <a:t> Label encoding</a:t>
            </a:r>
          </a:p>
          <a:p>
            <a:pPr marL="285750" indent="-285750">
              <a:buFont typeface="Arial" panose="020B0604020202020204" pitchFamily="34" charset="0"/>
              <a:buChar char="•"/>
            </a:pPr>
            <a:endParaRPr lang="en-ID" dirty="0">
              <a:latin typeface="Dosis" pitchFamily="2" charset="0"/>
            </a:endParaRPr>
          </a:p>
        </p:txBody>
      </p:sp>
      <p:sp>
        <p:nvSpPr>
          <p:cNvPr id="14" name="TextBox 13">
            <a:extLst>
              <a:ext uri="{FF2B5EF4-FFF2-40B4-BE49-F238E27FC236}">
                <a16:creationId xmlns:a16="http://schemas.microsoft.com/office/drawing/2014/main" id="{5D7E2E35-EB33-C32C-37E8-6615CF988213}"/>
              </a:ext>
            </a:extLst>
          </p:cNvPr>
          <p:cNvSpPr txBox="1"/>
          <p:nvPr/>
        </p:nvSpPr>
        <p:spPr>
          <a:xfrm>
            <a:off x="1300103" y="2565827"/>
            <a:ext cx="1627909" cy="307777"/>
          </a:xfrm>
          <a:prstGeom prst="rect">
            <a:avLst/>
          </a:prstGeom>
          <a:noFill/>
        </p:spPr>
        <p:txBody>
          <a:bodyPr wrap="square" rtlCol="0">
            <a:spAutoFit/>
          </a:bodyPr>
          <a:lstStyle/>
          <a:p>
            <a:r>
              <a:rPr lang="en-US" b="1" dirty="0">
                <a:solidFill>
                  <a:srgbClr val="FF0000"/>
                </a:solidFill>
              </a:rPr>
              <a:t>Before Encoding</a:t>
            </a:r>
          </a:p>
        </p:txBody>
      </p:sp>
      <p:sp>
        <p:nvSpPr>
          <p:cNvPr id="16" name="TextBox 15">
            <a:extLst>
              <a:ext uri="{FF2B5EF4-FFF2-40B4-BE49-F238E27FC236}">
                <a16:creationId xmlns:a16="http://schemas.microsoft.com/office/drawing/2014/main" id="{34489FFE-52E0-D944-79AC-3FACF3D5FBE9}"/>
              </a:ext>
            </a:extLst>
          </p:cNvPr>
          <p:cNvSpPr txBox="1"/>
          <p:nvPr/>
        </p:nvSpPr>
        <p:spPr>
          <a:xfrm>
            <a:off x="3834245" y="2565827"/>
            <a:ext cx="1475509" cy="307777"/>
          </a:xfrm>
          <a:prstGeom prst="rect">
            <a:avLst/>
          </a:prstGeom>
          <a:noFill/>
        </p:spPr>
        <p:txBody>
          <a:bodyPr wrap="square">
            <a:spAutoFit/>
          </a:bodyPr>
          <a:lstStyle/>
          <a:p>
            <a:r>
              <a:rPr lang="en-US" b="1" dirty="0">
                <a:solidFill>
                  <a:srgbClr val="00B050"/>
                </a:solidFill>
              </a:rPr>
              <a:t>After Encoding</a:t>
            </a:r>
            <a:endParaRPr lang="en-ID" b="1" dirty="0">
              <a:solidFill>
                <a:srgbClr val="00B050"/>
              </a:solidFill>
            </a:endParaRPr>
          </a:p>
        </p:txBody>
      </p:sp>
      <p:pic>
        <p:nvPicPr>
          <p:cNvPr id="4" name="Picture 3">
            <a:extLst>
              <a:ext uri="{FF2B5EF4-FFF2-40B4-BE49-F238E27FC236}">
                <a16:creationId xmlns:a16="http://schemas.microsoft.com/office/drawing/2014/main" id="{628506A8-8DDE-C191-8C42-77BF4FA9608D}"/>
              </a:ext>
            </a:extLst>
          </p:cNvPr>
          <p:cNvPicPr>
            <a:picLocks noChangeAspect="1"/>
          </p:cNvPicPr>
          <p:nvPr/>
        </p:nvPicPr>
        <p:blipFill>
          <a:blip r:embed="rId3"/>
          <a:stretch>
            <a:fillRect/>
          </a:stretch>
        </p:blipFill>
        <p:spPr>
          <a:xfrm>
            <a:off x="937905" y="2901954"/>
            <a:ext cx="2352307" cy="2034427"/>
          </a:xfrm>
          <a:prstGeom prst="rect">
            <a:avLst/>
          </a:prstGeom>
        </p:spPr>
      </p:pic>
      <p:pic>
        <p:nvPicPr>
          <p:cNvPr id="6" name="Picture 5">
            <a:extLst>
              <a:ext uri="{FF2B5EF4-FFF2-40B4-BE49-F238E27FC236}">
                <a16:creationId xmlns:a16="http://schemas.microsoft.com/office/drawing/2014/main" id="{D12822F8-4879-240F-B0B2-AB6B282B7CA9}"/>
              </a:ext>
            </a:extLst>
          </p:cNvPr>
          <p:cNvPicPr>
            <a:picLocks noChangeAspect="1"/>
          </p:cNvPicPr>
          <p:nvPr/>
        </p:nvPicPr>
        <p:blipFill>
          <a:blip r:embed="rId4"/>
          <a:stretch>
            <a:fillRect/>
          </a:stretch>
        </p:blipFill>
        <p:spPr>
          <a:xfrm>
            <a:off x="3511800" y="2903807"/>
            <a:ext cx="2120400" cy="2032574"/>
          </a:xfrm>
          <a:prstGeom prst="rect">
            <a:avLst/>
          </a:prstGeom>
        </p:spPr>
      </p:pic>
      <p:sp>
        <p:nvSpPr>
          <p:cNvPr id="7" name="TextBox 6">
            <a:extLst>
              <a:ext uri="{FF2B5EF4-FFF2-40B4-BE49-F238E27FC236}">
                <a16:creationId xmlns:a16="http://schemas.microsoft.com/office/drawing/2014/main" id="{81E23909-757B-F5A4-1B04-D68928471EF3}"/>
              </a:ext>
            </a:extLst>
          </p:cNvPr>
          <p:cNvSpPr txBox="1"/>
          <p:nvPr/>
        </p:nvSpPr>
        <p:spPr>
          <a:xfrm>
            <a:off x="5829215" y="3134337"/>
            <a:ext cx="2248640" cy="1569660"/>
          </a:xfrm>
          <a:prstGeom prst="rect">
            <a:avLst/>
          </a:prstGeom>
          <a:noFill/>
        </p:spPr>
        <p:txBody>
          <a:bodyPr wrap="square" rtlCol="0">
            <a:spAutoFit/>
          </a:bodyPr>
          <a:lstStyle/>
          <a:p>
            <a:r>
              <a:rPr lang="en-US" sz="1200" dirty="0">
                <a:latin typeface="Dosis" pitchFamily="2" charset="0"/>
              </a:rPr>
              <a:t>* As for the one-hot encoded features are not shown because way to many unique values led to increasing in dimensions.</a:t>
            </a:r>
          </a:p>
          <a:p>
            <a:endParaRPr lang="en-US" sz="1200" dirty="0">
              <a:latin typeface="Dosis" pitchFamily="2" charset="0"/>
            </a:endParaRPr>
          </a:p>
          <a:p>
            <a:r>
              <a:rPr lang="en-US" sz="1200" dirty="0">
                <a:latin typeface="Dosis" pitchFamily="2" charset="0"/>
              </a:rPr>
              <a:t>Those features will later be dropped in the feature selection process.</a:t>
            </a:r>
            <a:endParaRPr lang="en-ID" sz="1200" dirty="0">
              <a:latin typeface="Dosis" pitchFamily="2" charset="0"/>
            </a:endParaRPr>
          </a:p>
        </p:txBody>
      </p:sp>
    </p:spTree>
    <p:extLst>
      <p:ext uri="{BB962C8B-B14F-4D97-AF65-F5344CB8AC3E}">
        <p14:creationId xmlns:p14="http://schemas.microsoft.com/office/powerpoint/2010/main" val="2268143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Cleaning &amp; Preprocessing</a:t>
            </a:r>
            <a:endParaRPr sz="1798">
              <a:solidFill>
                <a:schemeClr val="lt1"/>
              </a:solidFill>
              <a:latin typeface="Roboto"/>
              <a:ea typeface="Roboto"/>
              <a:cs typeface="Roboto"/>
              <a:sym typeface="Roboto"/>
            </a:endParaRPr>
          </a:p>
        </p:txBody>
      </p:sp>
      <p:sp>
        <p:nvSpPr>
          <p:cNvPr id="2" name="Google Shape;55;p13">
            <a:extLst>
              <a:ext uri="{FF2B5EF4-FFF2-40B4-BE49-F238E27FC236}">
                <a16:creationId xmlns:a16="http://schemas.microsoft.com/office/drawing/2014/main" id="{F20F9562-6705-B4D0-B0B7-A44492A7FB4A}"/>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Feature Selection</a:t>
            </a:r>
          </a:p>
        </p:txBody>
      </p:sp>
      <p:sp>
        <p:nvSpPr>
          <p:cNvPr id="9" name="TextBox 8">
            <a:extLst>
              <a:ext uri="{FF2B5EF4-FFF2-40B4-BE49-F238E27FC236}">
                <a16:creationId xmlns:a16="http://schemas.microsoft.com/office/drawing/2014/main" id="{B4EE2CE7-96C3-2B90-60C4-819168952D3B}"/>
              </a:ext>
            </a:extLst>
          </p:cNvPr>
          <p:cNvSpPr txBox="1"/>
          <p:nvPr/>
        </p:nvSpPr>
        <p:spPr>
          <a:xfrm>
            <a:off x="293410" y="1046019"/>
            <a:ext cx="8663554" cy="3539430"/>
          </a:xfrm>
          <a:prstGeom prst="rect">
            <a:avLst/>
          </a:prstGeom>
          <a:noFill/>
        </p:spPr>
        <p:txBody>
          <a:bodyPr wrap="square" numCol="1" rtlCol="0">
            <a:spAutoFit/>
          </a:bodyPr>
          <a:lstStyle/>
          <a:p>
            <a:pPr marL="285750" indent="-285750">
              <a:buFont typeface="Arial" panose="020B0604020202020204" pitchFamily="34" charset="0"/>
              <a:buChar char="•"/>
            </a:pPr>
            <a:r>
              <a:rPr lang="en-US" dirty="0">
                <a:latin typeface="Dosis" pitchFamily="2" charset="0"/>
              </a:rPr>
              <a:t>At this point we now have 70 columns which is way too many. That’s why feature selection procedure need to be done. The process is through checking </a:t>
            </a:r>
            <a:r>
              <a:rPr lang="en-US" dirty="0" err="1">
                <a:solidFill>
                  <a:srgbClr val="0070C0"/>
                </a:solidFill>
                <a:latin typeface="Dosis" pitchFamily="2" charset="0"/>
              </a:rPr>
              <a:t>Spearmann</a:t>
            </a:r>
            <a:r>
              <a:rPr lang="en-US" dirty="0">
                <a:latin typeface="Dosis" pitchFamily="2" charset="0"/>
              </a:rPr>
              <a:t> </a:t>
            </a:r>
            <a:r>
              <a:rPr lang="en-US" dirty="0">
                <a:solidFill>
                  <a:srgbClr val="0070C0"/>
                </a:solidFill>
                <a:latin typeface="Dosis" pitchFamily="2" charset="0"/>
              </a:rPr>
              <a:t>correlation heatmap</a:t>
            </a:r>
            <a:r>
              <a:rPr lang="en-US" dirty="0">
                <a:latin typeface="Dosis" pitchFamily="2" charset="0"/>
              </a:rPr>
              <a:t> and analyzing feature importance (statistical test) of </a:t>
            </a:r>
            <a:r>
              <a:rPr lang="en-US" dirty="0">
                <a:solidFill>
                  <a:srgbClr val="0070C0"/>
                </a:solidFill>
                <a:latin typeface="Dosis" pitchFamily="2" charset="0"/>
              </a:rPr>
              <a:t>mutual information</a:t>
            </a:r>
            <a:r>
              <a:rPr lang="en-US" dirty="0">
                <a:latin typeface="Dosis" pitchFamily="2" charset="0"/>
              </a:rPr>
              <a:t> and </a:t>
            </a:r>
            <a:r>
              <a:rPr lang="en-US" dirty="0">
                <a:solidFill>
                  <a:srgbClr val="0070C0"/>
                </a:solidFill>
                <a:latin typeface="Dosis" pitchFamily="2" charset="0"/>
              </a:rPr>
              <a:t>chi square test </a:t>
            </a:r>
            <a:r>
              <a:rPr lang="en-US" dirty="0">
                <a:latin typeface="Dosis" pitchFamily="2" charset="0"/>
              </a:rPr>
              <a:t>with </a:t>
            </a:r>
            <a:r>
              <a:rPr lang="en-US" dirty="0" err="1">
                <a:latin typeface="Dosis" pitchFamily="2" charset="0"/>
              </a:rPr>
              <a:t>SelectKBest</a:t>
            </a:r>
            <a:r>
              <a:rPr lang="en-US" dirty="0">
                <a:latin typeface="Dosis" pitchFamily="2" charset="0"/>
              </a:rPr>
              <a:t> scikit-learn method.</a:t>
            </a:r>
          </a:p>
          <a:p>
            <a:endParaRPr lang="en-US" dirty="0">
              <a:latin typeface="Dosis" pitchFamily="2" charset="0"/>
            </a:endParaRPr>
          </a:p>
          <a:p>
            <a:pPr marL="285750" indent="-285750">
              <a:buFont typeface="Arial" panose="020B0604020202020204" pitchFamily="34" charset="0"/>
              <a:buChar char="•"/>
            </a:pPr>
            <a:r>
              <a:rPr lang="en-US" dirty="0">
                <a:latin typeface="Dosis" pitchFamily="2" charset="0"/>
              </a:rPr>
              <a:t>Reviewing the statistical test values of several features generated, I've decided not to use some engineered features in training the model due to multicollinearity issues with the original features. Therefore, these engineered features will only be used for analysis purposes.</a:t>
            </a:r>
          </a:p>
          <a:p>
            <a:endParaRPr lang="en-US" dirty="0">
              <a:latin typeface="Dosis" pitchFamily="2" charset="0"/>
            </a:endParaRPr>
          </a:p>
          <a:p>
            <a:pPr marL="285750" indent="-285750">
              <a:buFont typeface="Arial" panose="020B0604020202020204" pitchFamily="34" charset="0"/>
              <a:buChar char="•"/>
            </a:pPr>
            <a:r>
              <a:rPr lang="en-US" dirty="0">
                <a:latin typeface="Dosis" pitchFamily="2" charset="0"/>
              </a:rPr>
              <a:t>Meanwhile, some one-hot encoded features like city and province have many features with very low importance to the target, so those features will not be used.</a:t>
            </a:r>
          </a:p>
          <a:p>
            <a:endParaRPr lang="en-US" dirty="0">
              <a:latin typeface="Dosis" pitchFamily="2" charset="0"/>
            </a:endParaRPr>
          </a:p>
          <a:p>
            <a:pPr marL="285750" indent="-285750">
              <a:buFont typeface="Arial" panose="020B0604020202020204" pitchFamily="34" charset="0"/>
              <a:buChar char="•"/>
            </a:pPr>
            <a:r>
              <a:rPr lang="en-US" b="1" dirty="0">
                <a:solidFill>
                  <a:srgbClr val="FF0000"/>
                </a:solidFill>
                <a:latin typeface="Dosis" pitchFamily="2" charset="0"/>
              </a:rPr>
              <a:t>Most of the features that will be used are from original features. (Check the details of the analysis on the source code, note that features stated here are not fixed yet because experiment with the model by analyzing the evaluation metrics need to be conducted later)</a:t>
            </a:r>
          </a:p>
          <a:p>
            <a:pPr marL="285750" indent="-285750">
              <a:buFont typeface="Arial" panose="020B0604020202020204" pitchFamily="34" charset="0"/>
              <a:buChar char="•"/>
            </a:pPr>
            <a:endParaRPr lang="en-US" b="1" dirty="0">
              <a:solidFill>
                <a:srgbClr val="FF0000"/>
              </a:solidFill>
              <a:latin typeface="Dosis" pitchFamily="2" charset="0"/>
            </a:endParaRPr>
          </a:p>
          <a:p>
            <a:pPr marL="285750" indent="-285750">
              <a:buFont typeface="Arial" panose="020B0604020202020204" pitchFamily="34" charset="0"/>
              <a:buChar char="•"/>
            </a:pPr>
            <a:r>
              <a:rPr lang="en-US" b="1" dirty="0">
                <a:solidFill>
                  <a:srgbClr val="FF0000"/>
                </a:solidFill>
                <a:latin typeface="Dosis" pitchFamily="2" charset="0"/>
              </a:rPr>
              <a:t>Features that are used : Daily Time Spent on Site, Age, Area Income, Daily Internet Usage, Gender, Clicked on Ad</a:t>
            </a:r>
          </a:p>
        </p:txBody>
      </p:sp>
    </p:spTree>
    <p:extLst>
      <p:ext uri="{BB962C8B-B14F-4D97-AF65-F5344CB8AC3E}">
        <p14:creationId xmlns:p14="http://schemas.microsoft.com/office/powerpoint/2010/main" val="2162721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dirty="0">
                <a:latin typeface="Roboto"/>
                <a:ea typeface="Roboto"/>
                <a:cs typeface="Roboto"/>
                <a:sym typeface="Roboto"/>
              </a:rPr>
              <a:t>Data Cleaning &amp; Preprocessing</a:t>
            </a:r>
            <a:endParaRPr sz="1798" dirty="0">
              <a:solidFill>
                <a:schemeClr val="lt1"/>
              </a:solidFill>
              <a:latin typeface="Roboto"/>
              <a:ea typeface="Roboto"/>
              <a:cs typeface="Roboto"/>
              <a:sym typeface="Roboto"/>
            </a:endParaRPr>
          </a:p>
        </p:txBody>
      </p:sp>
      <p:sp>
        <p:nvSpPr>
          <p:cNvPr id="2" name="Google Shape;55;p13">
            <a:extLst>
              <a:ext uri="{FF2B5EF4-FFF2-40B4-BE49-F238E27FC236}">
                <a16:creationId xmlns:a16="http://schemas.microsoft.com/office/drawing/2014/main" id="{F20F9562-6705-B4D0-B0B7-A44492A7FB4A}"/>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Splitting Train and Test Data</a:t>
            </a:r>
            <a:endParaRPr lang="en-US" sz="1300" b="0" dirty="0">
              <a:solidFill>
                <a:schemeClr val="tx1"/>
              </a:solidFill>
              <a:effectLst/>
              <a:latin typeface="Dosis" pitchFamily="2" charset="0"/>
            </a:endParaRPr>
          </a:p>
          <a:p>
            <a:pPr marL="114300" indent="0">
              <a:buNone/>
            </a:pPr>
            <a:endParaRPr lang="en-US" sz="1300" b="0" dirty="0">
              <a:solidFill>
                <a:schemeClr val="tx1"/>
              </a:solidFill>
              <a:effectLst/>
              <a:latin typeface="Dosis" pitchFamily="2" charset="0"/>
            </a:endParaRPr>
          </a:p>
        </p:txBody>
      </p:sp>
      <p:sp>
        <p:nvSpPr>
          <p:cNvPr id="9" name="TextBox 8">
            <a:extLst>
              <a:ext uri="{FF2B5EF4-FFF2-40B4-BE49-F238E27FC236}">
                <a16:creationId xmlns:a16="http://schemas.microsoft.com/office/drawing/2014/main" id="{B4EE2CE7-96C3-2B90-60C4-819168952D3B}"/>
              </a:ext>
            </a:extLst>
          </p:cNvPr>
          <p:cNvSpPr txBox="1"/>
          <p:nvPr/>
        </p:nvSpPr>
        <p:spPr>
          <a:xfrm>
            <a:off x="177315" y="1089073"/>
            <a:ext cx="8652073"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Dosis" pitchFamily="2" charset="0"/>
              </a:rPr>
              <a:t>Train-test split is conducted with proportion of 70-30, which makes 693 rows go into training data while the remaining 298 rows go into test data.</a:t>
            </a:r>
            <a:endParaRPr lang="en-ID" dirty="0">
              <a:latin typeface="Dosis" pitchFamily="2" charset="0"/>
            </a:endParaRPr>
          </a:p>
        </p:txBody>
      </p:sp>
      <p:pic>
        <p:nvPicPr>
          <p:cNvPr id="5" name="Picture 4">
            <a:extLst>
              <a:ext uri="{FF2B5EF4-FFF2-40B4-BE49-F238E27FC236}">
                <a16:creationId xmlns:a16="http://schemas.microsoft.com/office/drawing/2014/main" id="{288D7877-40C7-A5C4-C2C0-35666815B7D9}"/>
              </a:ext>
            </a:extLst>
          </p:cNvPr>
          <p:cNvPicPr>
            <a:picLocks noChangeAspect="1"/>
          </p:cNvPicPr>
          <p:nvPr/>
        </p:nvPicPr>
        <p:blipFill>
          <a:blip r:embed="rId3"/>
          <a:stretch>
            <a:fillRect/>
          </a:stretch>
        </p:blipFill>
        <p:spPr>
          <a:xfrm>
            <a:off x="387927" y="1894112"/>
            <a:ext cx="4718407" cy="2231088"/>
          </a:xfrm>
          <a:prstGeom prst="rect">
            <a:avLst/>
          </a:prstGeom>
        </p:spPr>
      </p:pic>
      <p:pic>
        <p:nvPicPr>
          <p:cNvPr id="8" name="Picture 7">
            <a:extLst>
              <a:ext uri="{FF2B5EF4-FFF2-40B4-BE49-F238E27FC236}">
                <a16:creationId xmlns:a16="http://schemas.microsoft.com/office/drawing/2014/main" id="{0AED552E-9875-16D3-198F-795700A5D75C}"/>
              </a:ext>
            </a:extLst>
          </p:cNvPr>
          <p:cNvPicPr>
            <a:picLocks noChangeAspect="1"/>
          </p:cNvPicPr>
          <p:nvPr/>
        </p:nvPicPr>
        <p:blipFill>
          <a:blip r:embed="rId4"/>
          <a:stretch>
            <a:fillRect/>
          </a:stretch>
        </p:blipFill>
        <p:spPr>
          <a:xfrm>
            <a:off x="5320145" y="1894112"/>
            <a:ext cx="3222115" cy="2252426"/>
          </a:xfrm>
          <a:prstGeom prst="rect">
            <a:avLst/>
          </a:prstGeom>
        </p:spPr>
      </p:pic>
    </p:spTree>
    <p:extLst>
      <p:ext uri="{BB962C8B-B14F-4D97-AF65-F5344CB8AC3E}">
        <p14:creationId xmlns:p14="http://schemas.microsoft.com/office/powerpoint/2010/main" val="323958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0" y="37175"/>
            <a:ext cx="8180700" cy="52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1798" b="1">
                <a:latin typeface="Roboto"/>
                <a:ea typeface="Roboto"/>
                <a:cs typeface="Roboto"/>
                <a:sym typeface="Roboto"/>
              </a:rPr>
              <a:t>Data Cleaning &amp; Preprocessing</a:t>
            </a:r>
            <a:endParaRPr sz="1798">
              <a:solidFill>
                <a:schemeClr val="lt1"/>
              </a:solidFill>
              <a:latin typeface="Roboto"/>
              <a:ea typeface="Roboto"/>
              <a:cs typeface="Roboto"/>
              <a:sym typeface="Roboto"/>
            </a:endParaRPr>
          </a:p>
        </p:txBody>
      </p:sp>
      <p:sp>
        <p:nvSpPr>
          <p:cNvPr id="2" name="Google Shape;55;p13">
            <a:extLst>
              <a:ext uri="{FF2B5EF4-FFF2-40B4-BE49-F238E27FC236}">
                <a16:creationId xmlns:a16="http://schemas.microsoft.com/office/drawing/2014/main" id="{F20F9562-6705-B4D0-B0B7-A44492A7FB4A}"/>
              </a:ext>
            </a:extLst>
          </p:cNvPr>
          <p:cNvSpPr txBox="1">
            <a:spLocks/>
          </p:cNvSpPr>
          <p:nvPr/>
        </p:nvSpPr>
        <p:spPr>
          <a:xfrm>
            <a:off x="177315" y="603429"/>
            <a:ext cx="8779649" cy="44259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None/>
            </a:pPr>
            <a:r>
              <a:rPr lang="en-US" sz="1400" b="1" dirty="0">
                <a:solidFill>
                  <a:schemeClr val="dk1"/>
                </a:solidFill>
              </a:rPr>
              <a:t>Feature Scaling</a:t>
            </a:r>
          </a:p>
        </p:txBody>
      </p:sp>
      <p:sp>
        <p:nvSpPr>
          <p:cNvPr id="9" name="TextBox 8">
            <a:extLst>
              <a:ext uri="{FF2B5EF4-FFF2-40B4-BE49-F238E27FC236}">
                <a16:creationId xmlns:a16="http://schemas.microsoft.com/office/drawing/2014/main" id="{B4EE2CE7-96C3-2B90-60C4-819168952D3B}"/>
              </a:ext>
            </a:extLst>
          </p:cNvPr>
          <p:cNvSpPr txBox="1"/>
          <p:nvPr/>
        </p:nvSpPr>
        <p:spPr>
          <a:xfrm>
            <a:off x="293410" y="1046019"/>
            <a:ext cx="8663554"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Dosis" pitchFamily="2" charset="0"/>
              </a:rPr>
              <a:t>After we have all the values in numerical form and conducted train-test split, we need to transform (scale) the values to ensure fair calculations, especially for features that have extreme range of values like Area Income.</a:t>
            </a:r>
          </a:p>
          <a:p>
            <a:pPr marL="285750" indent="-285750">
              <a:buFont typeface="Arial" panose="020B0604020202020204" pitchFamily="34" charset="0"/>
              <a:buChar char="•"/>
            </a:pPr>
            <a:endParaRPr lang="en-US" dirty="0">
              <a:latin typeface="Dosis" pitchFamily="2" charset="0"/>
            </a:endParaRPr>
          </a:p>
          <a:p>
            <a:pPr marL="285750" indent="-285750">
              <a:buFont typeface="Arial" panose="020B0604020202020204" pitchFamily="34" charset="0"/>
              <a:buChar char="•"/>
            </a:pPr>
            <a:r>
              <a:rPr lang="en-US" dirty="0">
                <a:latin typeface="Dosis" pitchFamily="2" charset="0"/>
              </a:rPr>
              <a:t>We use standardization for scaling method to ensure that all columns have mean of 0 and standard deviation of 1.</a:t>
            </a:r>
          </a:p>
        </p:txBody>
      </p:sp>
      <p:sp>
        <p:nvSpPr>
          <p:cNvPr id="7" name="TextBox 6">
            <a:extLst>
              <a:ext uri="{FF2B5EF4-FFF2-40B4-BE49-F238E27FC236}">
                <a16:creationId xmlns:a16="http://schemas.microsoft.com/office/drawing/2014/main" id="{3CA805ED-1F95-FFC1-530A-93195CBCC88F}"/>
              </a:ext>
            </a:extLst>
          </p:cNvPr>
          <p:cNvSpPr txBox="1"/>
          <p:nvPr/>
        </p:nvSpPr>
        <p:spPr>
          <a:xfrm>
            <a:off x="5135623" y="3513544"/>
            <a:ext cx="1329369" cy="307777"/>
          </a:xfrm>
          <a:prstGeom prst="rect">
            <a:avLst/>
          </a:prstGeom>
          <a:noFill/>
        </p:spPr>
        <p:txBody>
          <a:bodyPr wrap="square">
            <a:spAutoFit/>
          </a:bodyPr>
          <a:lstStyle/>
          <a:p>
            <a:pPr algn="ctr"/>
            <a:r>
              <a:rPr lang="en-US" b="1" dirty="0">
                <a:solidFill>
                  <a:srgbClr val="00B050"/>
                </a:solidFill>
              </a:rPr>
              <a:t>After Scaling</a:t>
            </a:r>
            <a:endParaRPr lang="en-ID" b="1" dirty="0">
              <a:solidFill>
                <a:srgbClr val="00B050"/>
              </a:solidFill>
            </a:endParaRPr>
          </a:p>
        </p:txBody>
      </p:sp>
      <p:pic>
        <p:nvPicPr>
          <p:cNvPr id="6" name="Picture 5">
            <a:extLst>
              <a:ext uri="{FF2B5EF4-FFF2-40B4-BE49-F238E27FC236}">
                <a16:creationId xmlns:a16="http://schemas.microsoft.com/office/drawing/2014/main" id="{1F4F3F56-57AB-F12A-CF63-32881F9395D0}"/>
              </a:ext>
            </a:extLst>
          </p:cNvPr>
          <p:cNvPicPr>
            <a:picLocks noChangeAspect="1"/>
          </p:cNvPicPr>
          <p:nvPr/>
        </p:nvPicPr>
        <p:blipFill>
          <a:blip r:embed="rId3"/>
          <a:stretch>
            <a:fillRect/>
          </a:stretch>
        </p:blipFill>
        <p:spPr>
          <a:xfrm>
            <a:off x="2051258" y="2253251"/>
            <a:ext cx="4485950" cy="1007168"/>
          </a:xfrm>
          <a:prstGeom prst="rect">
            <a:avLst/>
          </a:prstGeom>
        </p:spPr>
      </p:pic>
      <p:pic>
        <p:nvPicPr>
          <p:cNvPr id="10" name="Picture 9">
            <a:extLst>
              <a:ext uri="{FF2B5EF4-FFF2-40B4-BE49-F238E27FC236}">
                <a16:creationId xmlns:a16="http://schemas.microsoft.com/office/drawing/2014/main" id="{29B77206-84EF-C4A7-46FC-93EF05AE9C73}"/>
              </a:ext>
            </a:extLst>
          </p:cNvPr>
          <p:cNvPicPr>
            <a:picLocks noChangeAspect="1"/>
          </p:cNvPicPr>
          <p:nvPr/>
        </p:nvPicPr>
        <p:blipFill>
          <a:blip r:embed="rId4"/>
          <a:stretch>
            <a:fillRect/>
          </a:stretch>
        </p:blipFill>
        <p:spPr>
          <a:xfrm>
            <a:off x="1498623" y="3873806"/>
            <a:ext cx="2666216" cy="1017871"/>
          </a:xfrm>
          <a:prstGeom prst="rect">
            <a:avLst/>
          </a:prstGeom>
        </p:spPr>
      </p:pic>
      <p:pic>
        <p:nvPicPr>
          <p:cNvPr id="13" name="Picture 12">
            <a:extLst>
              <a:ext uri="{FF2B5EF4-FFF2-40B4-BE49-F238E27FC236}">
                <a16:creationId xmlns:a16="http://schemas.microsoft.com/office/drawing/2014/main" id="{B2F836B8-BB74-2D16-5135-FD1D6B6A46DD}"/>
              </a:ext>
            </a:extLst>
          </p:cNvPr>
          <p:cNvPicPr>
            <a:picLocks noChangeAspect="1"/>
          </p:cNvPicPr>
          <p:nvPr/>
        </p:nvPicPr>
        <p:blipFill>
          <a:blip r:embed="rId5"/>
          <a:stretch>
            <a:fillRect/>
          </a:stretch>
        </p:blipFill>
        <p:spPr>
          <a:xfrm>
            <a:off x="4388222" y="3873806"/>
            <a:ext cx="2824173" cy="1018800"/>
          </a:xfrm>
          <a:prstGeom prst="rect">
            <a:avLst/>
          </a:prstGeom>
        </p:spPr>
      </p:pic>
      <p:sp>
        <p:nvSpPr>
          <p:cNvPr id="14" name="TextBox 13">
            <a:extLst>
              <a:ext uri="{FF2B5EF4-FFF2-40B4-BE49-F238E27FC236}">
                <a16:creationId xmlns:a16="http://schemas.microsoft.com/office/drawing/2014/main" id="{944AA251-ADA4-44DF-F5B5-CD2277B581D8}"/>
              </a:ext>
            </a:extLst>
          </p:cNvPr>
          <p:cNvSpPr txBox="1"/>
          <p:nvPr/>
        </p:nvSpPr>
        <p:spPr>
          <a:xfrm>
            <a:off x="2143041" y="3513543"/>
            <a:ext cx="1486850" cy="307777"/>
          </a:xfrm>
          <a:prstGeom prst="rect">
            <a:avLst/>
          </a:prstGeom>
          <a:noFill/>
        </p:spPr>
        <p:txBody>
          <a:bodyPr wrap="square">
            <a:spAutoFit/>
          </a:bodyPr>
          <a:lstStyle/>
          <a:p>
            <a:pPr algn="ctr"/>
            <a:r>
              <a:rPr lang="en-US" b="1" dirty="0">
                <a:solidFill>
                  <a:srgbClr val="FF0000"/>
                </a:solidFill>
              </a:rPr>
              <a:t>Before Scaling</a:t>
            </a:r>
            <a:endParaRPr lang="en-ID" b="1" dirty="0">
              <a:solidFill>
                <a:srgbClr val="FF0000"/>
              </a:solidFill>
            </a:endParaRPr>
          </a:p>
        </p:txBody>
      </p:sp>
    </p:spTree>
    <p:extLst>
      <p:ext uri="{BB962C8B-B14F-4D97-AF65-F5344CB8AC3E}">
        <p14:creationId xmlns:p14="http://schemas.microsoft.com/office/powerpoint/2010/main" val="6022534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860</Words>
  <Application>Microsoft Office PowerPoint</Application>
  <PresentationFormat>On-screen Show (16:9)</PresentationFormat>
  <Paragraphs>75</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Dosis</vt:lpstr>
      <vt:lpstr>Wingdings</vt:lpstr>
      <vt:lpstr>Roboto</vt:lpstr>
      <vt:lpstr>Simple Light</vt:lpstr>
      <vt:lpstr>Predict Clicked Ads Customer Classification by using Machine Learning</vt:lpstr>
      <vt:lpstr>Data Cleaning &amp; Preprocessing</vt:lpstr>
      <vt:lpstr>Data Cleaning &amp; Preprocessing</vt:lpstr>
      <vt:lpstr>Data Cleaning &amp; Preprocessing</vt:lpstr>
      <vt:lpstr>Data Cleaning &amp; Preprocessing</vt:lpstr>
      <vt:lpstr>Data Cleaning &amp; Preprocessing</vt:lpstr>
      <vt:lpstr>Data Cleaning &amp; Preprocessing</vt:lpstr>
      <vt:lpstr>Data Cleaning &amp; Preprocessing</vt:lpstr>
      <vt:lpstr>Data Cleaning &amp; Preprocessing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Clicked Ads Customer Classification by using Machine Learning</dc:title>
  <cp:lastModifiedBy>Cikal Merdeka</cp:lastModifiedBy>
  <cp:revision>41</cp:revision>
  <dcterms:modified xsi:type="dcterms:W3CDTF">2024-05-09T20:04:25Z</dcterms:modified>
</cp:coreProperties>
</file>