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7" r:id="rId2"/>
    <p:sldId id="262" r:id="rId3"/>
    <p:sldId id="256" r:id="rId4"/>
    <p:sldId id="259" r:id="rId5"/>
    <p:sldId id="260" r:id="rId6"/>
    <p:sldId id="261" r:id="rId7"/>
  </p:sldIdLst>
  <p:sldSz cx="9144000" cy="5143500" type="screen16x9"/>
  <p:notesSz cx="6858000" cy="9144000"/>
  <p:embeddedFontLst>
    <p:embeddedFont>
      <p:font typeface="Dosis" pitchFamily="2" charset="0"/>
      <p:regular r:id="rId9"/>
      <p:bold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38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146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84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504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ikalmerdek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mcikalmerdeka" TargetMode="External"/><Relationship Id="rId4" Type="http://schemas.openxmlformats.org/officeDocument/2006/relationships/hyperlink" Target="https://www.linkedin.com/in/muhammad-cikal-merdeka-50a65826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8cMN_iIGIfcEjKKt0uN2sgnzfWI4lFF8?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450625"/>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dirty="0">
                <a:latin typeface="Dosis"/>
                <a:ea typeface="Dosis"/>
                <a:cs typeface="Dosis"/>
                <a:sym typeface="Dosis"/>
              </a:rPr>
              <a:t>Predict Clicked Ads Customer Classification by using Machine Learning</a:t>
            </a:r>
            <a:endParaRPr sz="3180" dirty="0">
              <a:latin typeface="Dosis"/>
              <a:ea typeface="Dosis"/>
              <a:cs typeface="Dosis"/>
              <a:sym typeface="Dosis"/>
            </a:endParaRPr>
          </a:p>
        </p:txBody>
      </p:sp>
      <p:sp>
        <p:nvSpPr>
          <p:cNvPr id="7" name="Google Shape;100;p25">
            <a:extLst>
              <a:ext uri="{FF2B5EF4-FFF2-40B4-BE49-F238E27FC236}">
                <a16:creationId xmlns:a16="http://schemas.microsoft.com/office/drawing/2014/main" id="{A2098770-471B-79AD-2361-25D7541008FB}"/>
              </a:ext>
            </a:extLst>
          </p:cNvPr>
          <p:cNvSpPr txBox="1"/>
          <p:nvPr/>
        </p:nvSpPr>
        <p:spPr>
          <a:xfrm>
            <a:off x="5959950" y="908900"/>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3"/>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4"/>
              </a:rPr>
              <a:t>linkedin.com/in/</a:t>
            </a:r>
            <a:r>
              <a:rPr lang="en-ID" sz="1200" b="1" dirty="0" err="1">
                <a:latin typeface="Dosis"/>
                <a:ea typeface="Dosis"/>
                <a:cs typeface="Dosis"/>
                <a:sym typeface="Dosis"/>
                <a:hlinkClick r:id="rId4"/>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5"/>
              </a:rPr>
              <a:t>github.com/mcikalmerdeka</a:t>
            </a:r>
            <a:endParaRPr lang="en" sz="1200" b="1" dirty="0">
              <a:latin typeface="Dosis"/>
              <a:ea typeface="Dosis"/>
              <a:cs typeface="Dosis"/>
              <a:sym typeface="Dosis"/>
            </a:endParaRPr>
          </a:p>
        </p:txBody>
      </p:sp>
      <p:pic>
        <p:nvPicPr>
          <p:cNvPr id="8" name="Google Shape;101;p25">
            <a:extLst>
              <a:ext uri="{FF2B5EF4-FFF2-40B4-BE49-F238E27FC236}">
                <a16:creationId xmlns:a16="http://schemas.microsoft.com/office/drawing/2014/main" id="{6F5D6881-763B-7E6F-4019-0A6DE180D9E0}"/>
              </a:ext>
            </a:extLst>
          </p:cNvPr>
          <p:cNvPicPr preferRelativeResize="0"/>
          <p:nvPr/>
        </p:nvPicPr>
        <p:blipFill>
          <a:blip r:embed="rId6"/>
          <a:srcRect l="8110" r="8110"/>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9" name="Google Shape;102;p25">
            <a:extLst>
              <a:ext uri="{FF2B5EF4-FFF2-40B4-BE49-F238E27FC236}">
                <a16:creationId xmlns:a16="http://schemas.microsoft.com/office/drawing/2014/main" id="{6D878980-40D7-97D1-8314-69F7FA326C61}"/>
              </a:ext>
            </a:extLst>
          </p:cNvPr>
          <p:cNvSpPr txBox="1">
            <a:spLocks/>
          </p:cNvSpPr>
          <p:nvPr/>
        </p:nvSpPr>
        <p:spPr>
          <a:xfrm>
            <a:off x="4665150"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83BD5160-1287-AF92-6E82-577EF3954113}"/>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Modelling Procedure Explanation</a:t>
            </a: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2" name="TextBox 1">
            <a:extLst>
              <a:ext uri="{FF2B5EF4-FFF2-40B4-BE49-F238E27FC236}">
                <a16:creationId xmlns:a16="http://schemas.microsoft.com/office/drawing/2014/main" id="{C63ACC55-7CA5-CE99-233C-8037B85BDB6D}"/>
              </a:ext>
            </a:extLst>
          </p:cNvPr>
          <p:cNvSpPr txBox="1"/>
          <p:nvPr/>
        </p:nvSpPr>
        <p:spPr>
          <a:xfrm>
            <a:off x="381000" y="1046019"/>
            <a:ext cx="8243455"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Dosis" pitchFamily="2" charset="0"/>
              </a:rPr>
              <a:t>In this case after we splitting the data 70-30 (train-test) for both </a:t>
            </a:r>
            <a:r>
              <a:rPr lang="en-US" b="1" dirty="0">
                <a:latin typeface="Dosis" pitchFamily="2" charset="0"/>
              </a:rPr>
              <a:t>case A (non-scaled data) </a:t>
            </a:r>
            <a:r>
              <a:rPr lang="en-US" dirty="0">
                <a:latin typeface="Dosis" pitchFamily="2" charset="0"/>
              </a:rPr>
              <a:t>and </a:t>
            </a:r>
            <a:r>
              <a:rPr lang="en-US" b="1" dirty="0">
                <a:latin typeface="Dosis" pitchFamily="2" charset="0"/>
              </a:rPr>
              <a:t>case B (scaled data)</a:t>
            </a:r>
            <a:r>
              <a:rPr lang="en-US" dirty="0">
                <a:latin typeface="Dosis" pitchFamily="2" charset="0"/>
              </a:rPr>
              <a:t>,</a:t>
            </a:r>
            <a:r>
              <a:rPr lang="en-US" b="1" dirty="0">
                <a:latin typeface="Dosis" pitchFamily="2" charset="0"/>
              </a:rPr>
              <a:t> </a:t>
            </a:r>
            <a:r>
              <a:rPr lang="en-US" dirty="0">
                <a:latin typeface="Dosis" pitchFamily="2" charset="0"/>
              </a:rPr>
              <a:t>we try modelling with several algorithms which are :</a:t>
            </a:r>
          </a:p>
          <a:p>
            <a:pPr marL="285750" indent="-285750">
              <a:buFont typeface="Arial" panose="020B0604020202020204" pitchFamily="34" charset="0"/>
              <a:buChar char="•"/>
            </a:pPr>
            <a:endParaRPr lang="en-ID" dirty="0">
              <a:latin typeface="Dosis" pitchFamily="2" charset="0"/>
            </a:endParaRPr>
          </a:p>
          <a:p>
            <a:pPr marL="285750" lvl="2" indent="-285750">
              <a:buFont typeface="Arial" panose="020B0604020202020204" pitchFamily="34" charset="0"/>
              <a:buChar char="•"/>
            </a:pPr>
            <a:r>
              <a:rPr lang="en-ID" dirty="0">
                <a:latin typeface="Dosis" pitchFamily="2" charset="0"/>
              </a:rPr>
              <a:t>Logistic Regression</a:t>
            </a:r>
          </a:p>
          <a:p>
            <a:pPr marL="285750" indent="-285750">
              <a:buFont typeface="Arial" panose="020B0604020202020204" pitchFamily="34" charset="0"/>
              <a:buChar char="•"/>
            </a:pPr>
            <a:r>
              <a:rPr lang="en-ID" dirty="0">
                <a:latin typeface="Dosis" pitchFamily="2" charset="0"/>
              </a:rPr>
              <a:t>K-Nearest </a:t>
            </a:r>
            <a:r>
              <a:rPr lang="en-ID" dirty="0" err="1">
                <a:latin typeface="Dosis" pitchFamily="2" charset="0"/>
              </a:rPr>
              <a:t>Neighbors</a:t>
            </a:r>
            <a:endParaRPr lang="en-ID" dirty="0">
              <a:latin typeface="Dosis" pitchFamily="2" charset="0"/>
            </a:endParaRPr>
          </a:p>
          <a:p>
            <a:pPr marL="285750" indent="-285750">
              <a:buFont typeface="Arial" panose="020B0604020202020204" pitchFamily="34" charset="0"/>
              <a:buChar char="•"/>
            </a:pPr>
            <a:r>
              <a:rPr lang="en-ID" dirty="0">
                <a:latin typeface="Dosis" pitchFamily="2" charset="0"/>
              </a:rPr>
              <a:t>Decision Tree</a:t>
            </a:r>
          </a:p>
          <a:p>
            <a:pPr marL="285750" indent="-285750">
              <a:buFont typeface="Arial" panose="020B0604020202020204" pitchFamily="34" charset="0"/>
              <a:buChar char="•"/>
            </a:pPr>
            <a:r>
              <a:rPr lang="en-ID" dirty="0">
                <a:latin typeface="Dosis" pitchFamily="2" charset="0"/>
              </a:rPr>
              <a:t>Random Forest</a:t>
            </a:r>
          </a:p>
          <a:p>
            <a:pPr marL="285750" indent="-285750">
              <a:buFont typeface="Arial" panose="020B0604020202020204" pitchFamily="34" charset="0"/>
              <a:buChar char="•"/>
            </a:pPr>
            <a:r>
              <a:rPr lang="en-ID" dirty="0">
                <a:latin typeface="Dosis" pitchFamily="2" charset="0"/>
              </a:rPr>
              <a:t>Gradient Boosting</a:t>
            </a:r>
          </a:p>
          <a:p>
            <a:pPr marL="285750" indent="-285750">
              <a:buFont typeface="Arial" panose="020B0604020202020204" pitchFamily="34" charset="0"/>
              <a:buChar char="•"/>
            </a:pPr>
            <a:r>
              <a:rPr lang="en-ID" dirty="0" err="1">
                <a:latin typeface="Dosis" pitchFamily="2" charset="0"/>
              </a:rPr>
              <a:t>XGBoost</a:t>
            </a:r>
            <a:endParaRPr lang="en-ID" dirty="0">
              <a:latin typeface="Dosis" pitchFamily="2" charset="0"/>
            </a:endParaRPr>
          </a:p>
          <a:p>
            <a:endParaRPr lang="en-ID" dirty="0">
              <a:latin typeface="Dosis" pitchFamily="2" charset="0"/>
            </a:endParaRPr>
          </a:p>
          <a:p>
            <a:pPr marL="285750" indent="-285750">
              <a:buFont typeface="Wingdings" panose="05000000000000000000" pitchFamily="2" charset="2"/>
              <a:buChar char="q"/>
            </a:pPr>
            <a:r>
              <a:rPr lang="en-ID" dirty="0">
                <a:latin typeface="Dosis" pitchFamily="2" charset="0"/>
              </a:rPr>
              <a:t>In both case A and case B, after initial train with default hyperparameter (vanilla models), the result shows overfitting on most of the models. To overcome this problem, hyperparameter tuning in conducted and the </a:t>
            </a:r>
            <a:r>
              <a:rPr lang="en-US" dirty="0">
                <a:latin typeface="Dosis" pitchFamily="2" charset="0"/>
              </a:rPr>
              <a:t>overfitting has been significantly reduced. </a:t>
            </a:r>
            <a:r>
              <a:rPr lang="en-US" b="1" dirty="0">
                <a:latin typeface="Dosis" pitchFamily="2" charset="0"/>
              </a:rPr>
              <a:t>The result that will be shown on the next slides are tuned models performance</a:t>
            </a:r>
            <a:r>
              <a:rPr lang="en-US" dirty="0">
                <a:latin typeface="Dosis" pitchFamily="2" charset="0"/>
              </a:rPr>
              <a:t>.</a:t>
            </a:r>
          </a:p>
          <a:p>
            <a:endParaRPr lang="en-US" dirty="0">
              <a:latin typeface="Dosis" pitchFamily="2" charset="0"/>
            </a:endParaRPr>
          </a:p>
          <a:p>
            <a:pPr marL="285750" indent="-285750">
              <a:buFont typeface="Wingdings" panose="05000000000000000000" pitchFamily="2" charset="2"/>
              <a:buChar char="q"/>
            </a:pPr>
            <a:r>
              <a:rPr lang="en-US" dirty="0">
                <a:latin typeface="Dosis" pitchFamily="2" charset="0"/>
              </a:rPr>
              <a:t>The main evaluation metric we will use is </a:t>
            </a:r>
            <a:r>
              <a:rPr lang="en-US" b="1" dirty="0">
                <a:latin typeface="Dosis" pitchFamily="2" charset="0"/>
              </a:rPr>
              <a:t>Accuracy</a:t>
            </a:r>
            <a:r>
              <a:rPr lang="en-US" dirty="0">
                <a:latin typeface="Dosis" pitchFamily="2" charset="0"/>
              </a:rPr>
              <a:t> because of balanced target. As for the secondary evaluation metric we will be using </a:t>
            </a:r>
            <a:r>
              <a:rPr lang="en-US" b="1" dirty="0">
                <a:latin typeface="Dosis" pitchFamily="2" charset="0"/>
              </a:rPr>
              <a:t>Recall</a:t>
            </a:r>
            <a:r>
              <a:rPr lang="en-US" dirty="0">
                <a:latin typeface="Dosis" pitchFamily="2" charset="0"/>
              </a:rPr>
              <a:t> because in business context we want to reduce the number of customers/users that is predicted not clicked on the ad while actually he/she wanted to clicked on the ad (False Negative) in order to maximize profit.</a:t>
            </a:r>
            <a:endParaRPr lang="en-ID" dirty="0">
              <a:latin typeface="Dosis" pitchFamily="2" charset="0"/>
            </a:endParaRPr>
          </a:p>
        </p:txBody>
      </p:sp>
      <p:sp>
        <p:nvSpPr>
          <p:cNvPr id="3" name="Google Shape;115;p27">
            <a:extLst>
              <a:ext uri="{FF2B5EF4-FFF2-40B4-BE49-F238E27FC236}">
                <a16:creationId xmlns:a16="http://schemas.microsoft.com/office/drawing/2014/main" id="{D25A897D-59E7-CE68-243A-234443FA17CB}"/>
              </a:ext>
            </a:extLst>
          </p:cNvPr>
          <p:cNvSpPr txBox="1"/>
          <p:nvPr/>
        </p:nvSpPr>
        <p:spPr>
          <a:xfrm>
            <a:off x="4656000" y="4772700"/>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For more details, you can view the </a:t>
            </a:r>
            <a:r>
              <a:rPr lang="en-US" sz="1100" dirty="0" err="1">
                <a:solidFill>
                  <a:srgbClr val="000000"/>
                </a:solidFill>
              </a:rPr>
              <a:t>Jupyter</a:t>
            </a:r>
            <a:r>
              <a:rPr lang="en-US" sz="1100" dirty="0">
                <a:solidFill>
                  <a:srgbClr val="000000"/>
                </a:solidFill>
              </a:rPr>
              <a:t> notebook </a:t>
            </a:r>
            <a:r>
              <a:rPr lang="en-US" sz="1100" dirty="0">
                <a:solidFill>
                  <a:srgbClr val="000000"/>
                </a:solidFill>
                <a:hlinkClick r:id="rId3"/>
              </a:rPr>
              <a:t>here</a:t>
            </a:r>
            <a:r>
              <a:rPr lang="en-US" sz="1100" dirty="0">
                <a:solidFill>
                  <a:srgbClr val="000000"/>
                </a:solidFill>
              </a:rPr>
              <a:t>.</a:t>
            </a:r>
          </a:p>
        </p:txBody>
      </p:sp>
    </p:spTree>
    <p:extLst>
      <p:ext uri="{BB962C8B-B14F-4D97-AF65-F5344CB8AC3E}">
        <p14:creationId xmlns:p14="http://schemas.microsoft.com/office/powerpoint/2010/main" val="376689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83BD5160-1287-AF92-6E82-577EF3954113}"/>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Models Performance Before Feature Scaling</a:t>
            </a: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pic>
        <p:nvPicPr>
          <p:cNvPr id="6" name="Picture 5">
            <a:extLst>
              <a:ext uri="{FF2B5EF4-FFF2-40B4-BE49-F238E27FC236}">
                <a16:creationId xmlns:a16="http://schemas.microsoft.com/office/drawing/2014/main" id="{F22A4EB0-24BE-AF83-DB80-F5DED52E0317}"/>
              </a:ext>
            </a:extLst>
          </p:cNvPr>
          <p:cNvPicPr>
            <a:picLocks noChangeAspect="1"/>
          </p:cNvPicPr>
          <p:nvPr/>
        </p:nvPicPr>
        <p:blipFill>
          <a:blip r:embed="rId3"/>
          <a:stretch>
            <a:fillRect/>
          </a:stretch>
        </p:blipFill>
        <p:spPr>
          <a:xfrm>
            <a:off x="363838" y="1177626"/>
            <a:ext cx="8416324" cy="1482459"/>
          </a:xfrm>
          <a:prstGeom prst="rect">
            <a:avLst/>
          </a:prstGeom>
        </p:spPr>
      </p:pic>
      <p:sp>
        <p:nvSpPr>
          <p:cNvPr id="7" name="TextBox 6">
            <a:extLst>
              <a:ext uri="{FF2B5EF4-FFF2-40B4-BE49-F238E27FC236}">
                <a16:creationId xmlns:a16="http://schemas.microsoft.com/office/drawing/2014/main" id="{DF4940DE-248E-176B-BBD6-6873916DE329}"/>
              </a:ext>
            </a:extLst>
          </p:cNvPr>
          <p:cNvSpPr txBox="1"/>
          <p:nvPr/>
        </p:nvSpPr>
        <p:spPr>
          <a:xfrm>
            <a:off x="293410" y="2791692"/>
            <a:ext cx="8663554"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Decision Tree model had the lowest fit time of all the models but the accuracy is second lowest accuracy overall.</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err="1">
                <a:latin typeface="Dosis" pitchFamily="2" charset="0"/>
              </a:rPr>
              <a:t>XGBoost</a:t>
            </a:r>
            <a:r>
              <a:rPr lang="en-US" dirty="0">
                <a:latin typeface="Dosis" pitchFamily="2" charset="0"/>
              </a:rPr>
              <a:t> model had the highest cross validated accuracy but Gradient Boosting has the highest cross validated recall. In the case of non-scaled data the 2 algorithm showed the best performance.</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Due to the non-scaled data, distance based algorithms like K-Nearest </a:t>
            </a:r>
            <a:r>
              <a:rPr lang="en-US" dirty="0" err="1">
                <a:latin typeface="Dosis" pitchFamily="2" charset="0"/>
              </a:rPr>
              <a:t>Neighbours</a:t>
            </a:r>
            <a:r>
              <a:rPr lang="en-US" dirty="0">
                <a:latin typeface="Dosis" pitchFamily="2" charset="0"/>
              </a:rPr>
              <a:t> suffered heavily as the accuracy and recall scores is the lowest of all models tested. Linear algorithms like Logistic Regression also suffered from this case in which the fitted time became the second longest.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83BD5160-1287-AF92-6E82-577EF3954113}"/>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Models Performance After Feature Scaling</a:t>
            </a: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pic>
        <p:nvPicPr>
          <p:cNvPr id="9" name="Picture 8">
            <a:extLst>
              <a:ext uri="{FF2B5EF4-FFF2-40B4-BE49-F238E27FC236}">
                <a16:creationId xmlns:a16="http://schemas.microsoft.com/office/drawing/2014/main" id="{87ECF6A8-98D7-6079-C93E-607E3BEE29ED}"/>
              </a:ext>
            </a:extLst>
          </p:cNvPr>
          <p:cNvPicPr>
            <a:picLocks noChangeAspect="1"/>
          </p:cNvPicPr>
          <p:nvPr/>
        </p:nvPicPr>
        <p:blipFill>
          <a:blip r:embed="rId3"/>
          <a:stretch>
            <a:fillRect/>
          </a:stretch>
        </p:blipFill>
        <p:spPr>
          <a:xfrm>
            <a:off x="358739" y="1089073"/>
            <a:ext cx="8416800" cy="1501557"/>
          </a:xfrm>
          <a:prstGeom prst="rect">
            <a:avLst/>
          </a:prstGeom>
        </p:spPr>
      </p:pic>
      <p:sp>
        <p:nvSpPr>
          <p:cNvPr id="3" name="TextBox 2">
            <a:extLst>
              <a:ext uri="{FF2B5EF4-FFF2-40B4-BE49-F238E27FC236}">
                <a16:creationId xmlns:a16="http://schemas.microsoft.com/office/drawing/2014/main" id="{B2F48DB6-F3C0-97BB-71A0-EEDFFD891E56}"/>
              </a:ext>
            </a:extLst>
          </p:cNvPr>
          <p:cNvSpPr txBox="1"/>
          <p:nvPr/>
        </p:nvSpPr>
        <p:spPr>
          <a:xfrm>
            <a:off x="293410" y="2729346"/>
            <a:ext cx="8663554" cy="224676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The overall fit time of all models decrease after </a:t>
            </a:r>
            <a:r>
              <a:rPr lang="en-US" dirty="0" err="1">
                <a:latin typeface="Dosis" pitchFamily="2" charset="0"/>
              </a:rPr>
              <a:t>scalling</a:t>
            </a:r>
            <a:r>
              <a:rPr lang="en-US" dirty="0">
                <a:latin typeface="Dosis" pitchFamily="2" charset="0"/>
              </a:rPr>
              <a:t> is applied, this is because it's now easier for the algorithm to do the </a:t>
            </a:r>
            <a:r>
              <a:rPr lang="en-US" dirty="0" err="1">
                <a:latin typeface="Dosis" pitchFamily="2" charset="0"/>
              </a:rPr>
              <a:t>calcuation</a:t>
            </a:r>
            <a:r>
              <a:rPr lang="en-US" dirty="0">
                <a:latin typeface="Dosis" pitchFamily="2" charset="0"/>
              </a:rPr>
              <a:t>. Logistic Regression model now had the highest cross validated accuracy, while Gradient Boosting model still has the highest cross validated recall.</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With normalized data, the previously poor performing distance based and linear models have shone through. The performance of K-Nearest </a:t>
            </a:r>
            <a:r>
              <a:rPr lang="en-US" dirty="0" err="1">
                <a:latin typeface="Dosis" pitchFamily="2" charset="0"/>
              </a:rPr>
              <a:t>Neighbours</a:t>
            </a:r>
            <a:r>
              <a:rPr lang="en-US" dirty="0">
                <a:latin typeface="Dosis" pitchFamily="2" charset="0"/>
              </a:rPr>
              <a:t> improved really significant while for the Logistic Regression not only the performance in accuracy and recall increased but also the fit time became much faster. </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b="1" dirty="0">
                <a:latin typeface="Dosis" pitchFamily="2" charset="0"/>
              </a:rPr>
              <a:t>By taking consideration of not only the above evaluation metrics but also the simplicity, explainability and fit and elapsed times, the model that will be chosen is the </a:t>
            </a:r>
            <a:r>
              <a:rPr lang="en-US" b="1" dirty="0">
                <a:solidFill>
                  <a:srgbClr val="FF0000"/>
                </a:solidFill>
                <a:latin typeface="Dosis" pitchFamily="2" charset="0"/>
              </a:rPr>
              <a:t>Logistic Regression</a:t>
            </a:r>
            <a:r>
              <a:rPr lang="en-US" b="1" dirty="0">
                <a:latin typeface="Dosis" pitchFamily="2" charset="0"/>
              </a:rPr>
              <a:t> model with scaled data.</a:t>
            </a:r>
          </a:p>
        </p:txBody>
      </p:sp>
    </p:spTree>
    <p:extLst>
      <p:ext uri="{BB962C8B-B14F-4D97-AF65-F5344CB8AC3E}">
        <p14:creationId xmlns:p14="http://schemas.microsoft.com/office/powerpoint/2010/main" val="66291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83BD5160-1287-AF92-6E82-577EF3954113}"/>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latin typeface="Dosis" pitchFamily="2" charset="0"/>
              </a:rPr>
              <a:t>Selected Model – Confusion Matrix </a:t>
            </a: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pic>
        <p:nvPicPr>
          <p:cNvPr id="6" name="Picture 5">
            <a:extLst>
              <a:ext uri="{FF2B5EF4-FFF2-40B4-BE49-F238E27FC236}">
                <a16:creationId xmlns:a16="http://schemas.microsoft.com/office/drawing/2014/main" id="{D27A8B43-41F5-9047-4B89-84579A7C7374}"/>
              </a:ext>
            </a:extLst>
          </p:cNvPr>
          <p:cNvPicPr>
            <a:picLocks noChangeAspect="1"/>
          </p:cNvPicPr>
          <p:nvPr/>
        </p:nvPicPr>
        <p:blipFill>
          <a:blip r:embed="rId3"/>
          <a:stretch>
            <a:fillRect/>
          </a:stretch>
        </p:blipFill>
        <p:spPr>
          <a:xfrm>
            <a:off x="1715093" y="1154824"/>
            <a:ext cx="4750513" cy="2498825"/>
          </a:xfrm>
          <a:prstGeom prst="rect">
            <a:avLst/>
          </a:prstGeom>
        </p:spPr>
      </p:pic>
      <p:sp>
        <p:nvSpPr>
          <p:cNvPr id="9" name="TextBox 8">
            <a:extLst>
              <a:ext uri="{FF2B5EF4-FFF2-40B4-BE49-F238E27FC236}">
                <a16:creationId xmlns:a16="http://schemas.microsoft.com/office/drawing/2014/main" id="{0CD323CF-D0EE-4EA0-5C79-DB937440A79A}"/>
              </a:ext>
            </a:extLst>
          </p:cNvPr>
          <p:cNvSpPr txBox="1"/>
          <p:nvPr/>
        </p:nvSpPr>
        <p:spPr>
          <a:xfrm>
            <a:off x="292541" y="3862495"/>
            <a:ext cx="8560514"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From the test set confusion matrix above, from 144 people that clicked on an ad the algorithm correctly classified 140 of them and incorrectly classified 4 of them.</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Similarly, out of 154 people that did not click on an ad the algorithm correctly classified 150 of them and only incorrectly classified only 4.</a:t>
            </a:r>
            <a:endParaRPr lang="en-ID" dirty="0">
              <a:latin typeface="Dosis" pitchFamily="2" charset="0"/>
            </a:endParaRPr>
          </a:p>
        </p:txBody>
      </p:sp>
    </p:spTree>
    <p:extLst>
      <p:ext uri="{BB962C8B-B14F-4D97-AF65-F5344CB8AC3E}">
        <p14:creationId xmlns:p14="http://schemas.microsoft.com/office/powerpoint/2010/main" val="170298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83BD5160-1287-AF92-6E82-577EF3954113}"/>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latin typeface="Dosis" pitchFamily="2" charset="0"/>
              </a:rPr>
              <a:t>Selected Model – Feature Importance Score (Top 4)</a:t>
            </a: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2" name="TextBox 1">
            <a:extLst>
              <a:ext uri="{FF2B5EF4-FFF2-40B4-BE49-F238E27FC236}">
                <a16:creationId xmlns:a16="http://schemas.microsoft.com/office/drawing/2014/main" id="{C586512F-36F4-33DE-1DAF-86A9B497F9F1}"/>
              </a:ext>
            </a:extLst>
          </p:cNvPr>
          <p:cNvSpPr txBox="1"/>
          <p:nvPr/>
        </p:nvSpPr>
        <p:spPr>
          <a:xfrm>
            <a:off x="4939146" y="1246910"/>
            <a:ext cx="3650344" cy="289310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Feature importance of logistic regression model can simply be analyzed from its coefficient. The coefficients represent the change in the log odds for a one-unit change in the feature variable.</a:t>
            </a:r>
          </a:p>
          <a:p>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The lower the Daily Internet Usage, Daily Time Spent on Site, and Area Income, the higher the chances that the customer will click on an ad and vice versa.</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The higher the Age, the bigger the odds that the customer will click on an ad and vice versa.</a:t>
            </a:r>
            <a:endParaRPr lang="en-ID" dirty="0">
              <a:latin typeface="Dosis" pitchFamily="2" charset="0"/>
            </a:endParaRPr>
          </a:p>
        </p:txBody>
      </p:sp>
      <p:pic>
        <p:nvPicPr>
          <p:cNvPr id="5" name="Picture 4">
            <a:extLst>
              <a:ext uri="{FF2B5EF4-FFF2-40B4-BE49-F238E27FC236}">
                <a16:creationId xmlns:a16="http://schemas.microsoft.com/office/drawing/2014/main" id="{59EDB06D-0CF3-D378-7815-F17D461D3CCB}"/>
              </a:ext>
            </a:extLst>
          </p:cNvPr>
          <p:cNvPicPr>
            <a:picLocks noChangeAspect="1"/>
          </p:cNvPicPr>
          <p:nvPr/>
        </p:nvPicPr>
        <p:blipFill>
          <a:blip r:embed="rId3"/>
          <a:stretch>
            <a:fillRect/>
          </a:stretch>
        </p:blipFill>
        <p:spPr>
          <a:xfrm>
            <a:off x="388295" y="1246910"/>
            <a:ext cx="4178844" cy="2944090"/>
          </a:xfrm>
          <a:prstGeom prst="rect">
            <a:avLst/>
          </a:prstGeom>
        </p:spPr>
      </p:pic>
    </p:spTree>
    <p:extLst>
      <p:ext uri="{BB962C8B-B14F-4D97-AF65-F5344CB8AC3E}">
        <p14:creationId xmlns:p14="http://schemas.microsoft.com/office/powerpoint/2010/main" val="27504223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735</Words>
  <Application>Microsoft Office PowerPoint</Application>
  <PresentationFormat>On-screen Show (16:9)</PresentationFormat>
  <Paragraphs>48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vt:lpstr>
      <vt:lpstr>Dosis</vt:lpstr>
      <vt:lpstr>Arial</vt:lpstr>
      <vt:lpstr>Wingdings</vt:lpstr>
      <vt:lpstr>Simple Light</vt:lpstr>
      <vt:lpstr>Predict Clicked Ads Customer Classification by using Machine Learning</vt:lpstr>
      <vt:lpstr>Data Modeling</vt:lpstr>
      <vt:lpstr>Data Modeling</vt:lpstr>
      <vt:lpstr>Data Modeling</vt:lpstr>
      <vt:lpstr>Data Modeling</vt:lpstr>
      <vt:lpstr>Data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Clicked Ads Customer Classification by using Machine Learning</dc:title>
  <cp:lastModifiedBy>Cikal Merdeka</cp:lastModifiedBy>
  <cp:revision>32</cp:revision>
  <dcterms:modified xsi:type="dcterms:W3CDTF">2024-05-11T16:20:18Z</dcterms:modified>
</cp:coreProperties>
</file>