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7" r:id="rId2"/>
    <p:sldId id="256" r:id="rId3"/>
    <p:sldId id="259" r:id="rId4"/>
    <p:sldId id="261" r:id="rId5"/>
    <p:sldId id="262" r:id="rId6"/>
    <p:sldId id="263" r:id="rId7"/>
  </p:sldIdLst>
  <p:sldSz cx="9144000" cy="5143500" type="screen16x9"/>
  <p:notesSz cx="6858000" cy="9144000"/>
  <p:embeddedFontLst>
    <p:embeddedFont>
      <p:font typeface="Dosis" pitchFamily="2" charset="0"/>
      <p:regular r:id="rId9"/>
      <p:bold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469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454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59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4721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cikalmerdek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hyperlink" Target="https://github.com/mcikalmerdeka" TargetMode="External"/><Relationship Id="rId4" Type="http://schemas.openxmlformats.org/officeDocument/2006/relationships/hyperlink" Target="https://www.linkedin.com/in/muhammad-cikal-merdeka-50a658266/"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drive/1y11hqcAHhNaMPdMmP1PPgXQTw1b7-kPJ?usp=shar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semrush.com/blog/google-ads-cos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https://www.businessofapps.com/ads/cpc/research/cpc-rate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450625"/>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dirty="0">
                <a:latin typeface="Dosis"/>
                <a:ea typeface="Dosis"/>
                <a:cs typeface="Dosis"/>
                <a:sym typeface="Dosis"/>
              </a:rPr>
              <a:t>Predict Clicked Ads Customer Classification by using Machine Learning</a:t>
            </a:r>
            <a:endParaRPr sz="3180" dirty="0">
              <a:latin typeface="Dosis"/>
              <a:ea typeface="Dosis"/>
              <a:cs typeface="Dosis"/>
              <a:sym typeface="Dosis"/>
            </a:endParaRPr>
          </a:p>
        </p:txBody>
      </p:sp>
      <p:sp>
        <p:nvSpPr>
          <p:cNvPr id="7" name="Google Shape;100;p25">
            <a:extLst>
              <a:ext uri="{FF2B5EF4-FFF2-40B4-BE49-F238E27FC236}">
                <a16:creationId xmlns:a16="http://schemas.microsoft.com/office/drawing/2014/main" id="{A2098770-471B-79AD-2361-25D7541008FB}"/>
              </a:ext>
            </a:extLst>
          </p:cNvPr>
          <p:cNvSpPr txBox="1"/>
          <p:nvPr/>
        </p:nvSpPr>
        <p:spPr>
          <a:xfrm>
            <a:off x="5959950" y="908900"/>
            <a:ext cx="2803050" cy="105151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Muhammad Cikal Merdeka</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Email : </a:t>
            </a:r>
            <a:r>
              <a:rPr lang="en-US" sz="1200" b="1" dirty="0">
                <a:latin typeface="Dosis"/>
                <a:ea typeface="Dosis"/>
                <a:cs typeface="Dosis"/>
                <a:sym typeface="Dosis"/>
                <a:hlinkClick r:id="rId3"/>
              </a:rPr>
              <a:t>mcikalmerdeka@gmail.com</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LinkedIn : </a:t>
            </a:r>
            <a:r>
              <a:rPr lang="en-ID" sz="1200" b="1" dirty="0">
                <a:latin typeface="Dosis"/>
                <a:ea typeface="Dosis"/>
                <a:cs typeface="Dosis"/>
                <a:sym typeface="Dosis"/>
                <a:hlinkClick r:id="rId4"/>
              </a:rPr>
              <a:t>linkedin.com/in/</a:t>
            </a:r>
            <a:r>
              <a:rPr lang="en-ID" sz="1200" b="1" dirty="0" err="1">
                <a:latin typeface="Dosis"/>
                <a:ea typeface="Dosis"/>
                <a:cs typeface="Dosis"/>
                <a:sym typeface="Dosis"/>
                <a:hlinkClick r:id="rId4"/>
              </a:rPr>
              <a:t>mcikalmerdeka</a:t>
            </a:r>
            <a:endParaRPr lang="en"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Github : </a:t>
            </a:r>
            <a:r>
              <a:rPr lang="en-ID" sz="1200" b="1" dirty="0">
                <a:latin typeface="Dosis"/>
                <a:ea typeface="Dosis"/>
                <a:cs typeface="Dosis"/>
                <a:sym typeface="Dosis"/>
                <a:hlinkClick r:id="rId5"/>
              </a:rPr>
              <a:t>github.com/mcikalmerdeka</a:t>
            </a:r>
            <a:endParaRPr lang="en" sz="1200" b="1" dirty="0">
              <a:latin typeface="Dosis"/>
              <a:ea typeface="Dosis"/>
              <a:cs typeface="Dosis"/>
              <a:sym typeface="Dosis"/>
            </a:endParaRPr>
          </a:p>
        </p:txBody>
      </p:sp>
      <p:pic>
        <p:nvPicPr>
          <p:cNvPr id="8" name="Google Shape;101;p25">
            <a:extLst>
              <a:ext uri="{FF2B5EF4-FFF2-40B4-BE49-F238E27FC236}">
                <a16:creationId xmlns:a16="http://schemas.microsoft.com/office/drawing/2014/main" id="{6F5D6881-763B-7E6F-4019-0A6DE180D9E0}"/>
              </a:ext>
            </a:extLst>
          </p:cNvPr>
          <p:cNvPicPr preferRelativeResize="0"/>
          <p:nvPr/>
        </p:nvPicPr>
        <p:blipFill>
          <a:blip r:embed="rId6"/>
          <a:srcRect l="8110" r="8110"/>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9" name="Google Shape;102;p25">
            <a:extLst>
              <a:ext uri="{FF2B5EF4-FFF2-40B4-BE49-F238E27FC236}">
                <a16:creationId xmlns:a16="http://schemas.microsoft.com/office/drawing/2014/main" id="{6D878980-40D7-97D1-8314-69F7FA326C61}"/>
              </a:ext>
            </a:extLst>
          </p:cNvPr>
          <p:cNvSpPr txBox="1">
            <a:spLocks/>
          </p:cNvSpPr>
          <p:nvPr/>
        </p:nvSpPr>
        <p:spPr>
          <a:xfrm>
            <a:off x="4665150" y="2159900"/>
            <a:ext cx="4167000" cy="229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indent="0" algn="just">
              <a:lnSpc>
                <a:spcPct val="95000"/>
              </a:lnSpc>
              <a:spcAft>
                <a:spcPts val="1200"/>
              </a:spcAft>
              <a:buSzPts val="1018"/>
            </a:pPr>
            <a:r>
              <a:rPr lang="en-US" sz="1400" dirty="0">
                <a:latin typeface="Dosis" pitchFamily="2" charset="0"/>
              </a:rPr>
              <a:t>Dedicated entry-level data scientist with analytical and experimental background of Physics. My graduation 2023, a pivotal year marked by significant advancements in artificial intelligence with the introduction of GPT-4 and other generative AI models, has fueled my curiosity and excitement to delve into the field of data. I have comprehensive grasp of data science methodology from business understanding to modelling process with proficiency in </a:t>
            </a:r>
            <a:r>
              <a:rPr lang="en-US" sz="1400" b="1" dirty="0">
                <a:latin typeface="Dosis" pitchFamily="2" charset="0"/>
              </a:rPr>
              <a:t>Python, SQL, Tableau, Power BI, Looker Studio and other tools</a:t>
            </a:r>
            <a:r>
              <a:rPr lang="en-US" sz="1400" dirty="0">
                <a:latin typeface="Dosis" pitchFamily="2" charset="0"/>
              </a:rPr>
              <a:t> related to data analytics workflow from several coursework and bootcamps. </a:t>
            </a:r>
            <a:endParaRPr lang="en-ID" sz="1400" dirty="0">
              <a:latin typeface="Dosis"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Business Recommendation &amp; Simulation</a:t>
            </a:r>
            <a:endParaRPr sz="1798">
              <a:solidFill>
                <a:schemeClr val="lt1"/>
              </a:solidFill>
              <a:latin typeface="Roboto"/>
              <a:ea typeface="Roboto"/>
              <a:cs typeface="Roboto"/>
              <a:sym typeface="Roboto"/>
            </a:endParaRPr>
          </a:p>
        </p:txBody>
      </p:sp>
      <p:sp>
        <p:nvSpPr>
          <p:cNvPr id="4" name="Google Shape;55;p13">
            <a:extLst>
              <a:ext uri="{FF2B5EF4-FFF2-40B4-BE49-F238E27FC236}">
                <a16:creationId xmlns:a16="http://schemas.microsoft.com/office/drawing/2014/main" id="{7A1F3AC3-4590-24A6-35EC-F096F9FADA3B}"/>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Business Recommendation</a:t>
            </a:r>
            <a:endParaRPr lang="en-US" sz="1300" dirty="0">
              <a:solidFill>
                <a:schemeClr val="tx1"/>
              </a:solidFill>
              <a:latin typeface="Dosis" pitchFamily="2" charset="0"/>
            </a:endParaRPr>
          </a:p>
          <a:p>
            <a:pPr marL="114300" indent="0">
              <a:buNone/>
            </a:pPr>
            <a:endParaRPr lang="en-US" sz="1300" b="0" dirty="0">
              <a:solidFill>
                <a:schemeClr val="tx1"/>
              </a:solidFill>
              <a:effectLst/>
              <a:latin typeface="Dosis" pitchFamily="2" charset="0"/>
            </a:endParaRPr>
          </a:p>
          <a:p>
            <a:pPr marL="114300" indent="0">
              <a:buNone/>
            </a:pPr>
            <a:endParaRPr lang="en-US" sz="1300" b="0" dirty="0">
              <a:solidFill>
                <a:schemeClr val="tx1"/>
              </a:solidFill>
              <a:effectLst/>
              <a:latin typeface="Dosis" pitchFamily="2" charset="0"/>
            </a:endParaRPr>
          </a:p>
        </p:txBody>
      </p:sp>
      <p:sp>
        <p:nvSpPr>
          <p:cNvPr id="5" name="TextBox 4">
            <a:extLst>
              <a:ext uri="{FF2B5EF4-FFF2-40B4-BE49-F238E27FC236}">
                <a16:creationId xmlns:a16="http://schemas.microsoft.com/office/drawing/2014/main" id="{5A638AD7-8356-9457-ED40-7F54E49B398B}"/>
              </a:ext>
            </a:extLst>
          </p:cNvPr>
          <p:cNvSpPr txBox="1"/>
          <p:nvPr/>
        </p:nvSpPr>
        <p:spPr>
          <a:xfrm>
            <a:off x="381000" y="1046019"/>
            <a:ext cx="8243455" cy="3108543"/>
          </a:xfrm>
          <a:prstGeom prst="rect">
            <a:avLst/>
          </a:prstGeom>
          <a:noFill/>
        </p:spPr>
        <p:txBody>
          <a:bodyPr wrap="square" rtlCol="0">
            <a:spAutoFit/>
          </a:bodyPr>
          <a:lstStyle/>
          <a:p>
            <a:pPr marL="285750" indent="-285750">
              <a:buFont typeface="Wingdings" panose="05000000000000000000" pitchFamily="2" charset="2"/>
              <a:buChar char="q"/>
            </a:pPr>
            <a:r>
              <a:rPr lang="en-US" b="1" dirty="0">
                <a:latin typeface="Dosis" pitchFamily="2" charset="0"/>
              </a:rPr>
              <a:t>Optimize Ad Placement for Active Internet Users</a:t>
            </a:r>
          </a:p>
          <a:p>
            <a:endParaRPr lang="en-US" dirty="0">
              <a:latin typeface="Dosis" pitchFamily="2" charset="0"/>
            </a:endParaRPr>
          </a:p>
          <a:p>
            <a:r>
              <a:rPr lang="en-US" dirty="0">
                <a:latin typeface="Dosis" pitchFamily="2" charset="0"/>
              </a:rPr>
              <a:t>Users who heavily utilize the internet are typically less responsive to ads which could be due to ad fatigue or a situation where they are exposed to a higher volume of ads. Over time, they may become tired or "fatigued" of seeing advertisements, leading to decreased responsiveness. To enhance ad performance, optimizing ad placement for users with lower internet usage or devising strategies to make ads more noticeable to this demographic, such as employing captivating visuals or distinctive offers, could be explored.</a:t>
            </a:r>
          </a:p>
          <a:p>
            <a:pPr marL="285750" indent="-285750">
              <a:buFont typeface="Wingdings" panose="05000000000000000000" pitchFamily="2" charset="2"/>
              <a:buChar char="q"/>
            </a:pPr>
            <a:endParaRPr lang="en-US" dirty="0">
              <a:latin typeface="Dosis" pitchFamily="2" charset="0"/>
            </a:endParaRPr>
          </a:p>
          <a:p>
            <a:pPr marL="285750" indent="-285750">
              <a:buFont typeface="Wingdings" panose="05000000000000000000" pitchFamily="2" charset="2"/>
              <a:buChar char="q"/>
            </a:pPr>
            <a:r>
              <a:rPr lang="en-US" b="1" dirty="0">
                <a:latin typeface="Dosis" pitchFamily="2" charset="0"/>
              </a:rPr>
              <a:t>Site Content Personalization</a:t>
            </a:r>
          </a:p>
          <a:p>
            <a:endParaRPr lang="en-US" b="1" dirty="0">
              <a:latin typeface="Dosis" pitchFamily="2" charset="0"/>
            </a:endParaRPr>
          </a:p>
          <a:p>
            <a:r>
              <a:rPr lang="en-US" dirty="0">
                <a:latin typeface="Dosis" pitchFamily="2" charset="0"/>
              </a:rPr>
              <a:t>Given that users are more likely to click on ads when spending less time on our site, it becomes crucial to focus on content personalization and enhancing user engagement. Customizing content to maintain user interest without overwhelming them is key. This can involve strategies such as recommending relevant content and leveraging user data to tailor the user experience.</a:t>
            </a:r>
          </a:p>
        </p:txBody>
      </p:sp>
      <p:sp>
        <p:nvSpPr>
          <p:cNvPr id="6" name="Google Shape;115;p27">
            <a:extLst>
              <a:ext uri="{FF2B5EF4-FFF2-40B4-BE49-F238E27FC236}">
                <a16:creationId xmlns:a16="http://schemas.microsoft.com/office/drawing/2014/main" id="{EC989E2C-705C-E6CD-51D2-E85794D3AD0F}"/>
              </a:ext>
            </a:extLst>
          </p:cNvPr>
          <p:cNvSpPr txBox="1"/>
          <p:nvPr/>
        </p:nvSpPr>
        <p:spPr>
          <a:xfrm>
            <a:off x="4656000" y="4772700"/>
            <a:ext cx="4488000" cy="353913"/>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rPr>
              <a:t>For more details, you can view the </a:t>
            </a:r>
            <a:r>
              <a:rPr lang="en-US" sz="1100" dirty="0" err="1">
                <a:solidFill>
                  <a:srgbClr val="000000"/>
                </a:solidFill>
              </a:rPr>
              <a:t>Jupyter</a:t>
            </a:r>
            <a:r>
              <a:rPr lang="en-US" sz="1100" dirty="0">
                <a:solidFill>
                  <a:srgbClr val="000000"/>
                </a:solidFill>
              </a:rPr>
              <a:t> notebook </a:t>
            </a:r>
            <a:r>
              <a:rPr lang="en-US" sz="1100" dirty="0">
                <a:solidFill>
                  <a:srgbClr val="000000"/>
                </a:solidFill>
                <a:hlinkClick r:id="rId3"/>
              </a:rPr>
              <a:t>here</a:t>
            </a:r>
            <a:r>
              <a:rPr lang="en-US" sz="1100" dirty="0">
                <a:solidFill>
                  <a:srgbClr val="000000"/>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Business Recommendation &amp; Simulation</a:t>
            </a:r>
            <a:endParaRPr sz="1798">
              <a:solidFill>
                <a:schemeClr val="lt1"/>
              </a:solidFill>
              <a:latin typeface="Roboto"/>
              <a:ea typeface="Roboto"/>
              <a:cs typeface="Roboto"/>
              <a:sym typeface="Roboto"/>
            </a:endParaRPr>
          </a:p>
        </p:txBody>
      </p:sp>
      <p:sp>
        <p:nvSpPr>
          <p:cNvPr id="4" name="Google Shape;55;p13">
            <a:extLst>
              <a:ext uri="{FF2B5EF4-FFF2-40B4-BE49-F238E27FC236}">
                <a16:creationId xmlns:a16="http://schemas.microsoft.com/office/drawing/2014/main" id="{7A1F3AC3-4590-24A6-35EC-F096F9FADA3B}"/>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Business Recommendation</a:t>
            </a:r>
            <a:endParaRPr lang="en-US" sz="1300" dirty="0">
              <a:solidFill>
                <a:schemeClr val="tx1"/>
              </a:solidFill>
              <a:latin typeface="Dosis" pitchFamily="2" charset="0"/>
            </a:endParaRPr>
          </a:p>
          <a:p>
            <a:pPr marL="114300" indent="0">
              <a:buNone/>
            </a:pPr>
            <a:endParaRPr lang="en-US" sz="1300" b="0" dirty="0">
              <a:solidFill>
                <a:schemeClr val="tx1"/>
              </a:solidFill>
              <a:effectLst/>
              <a:latin typeface="Dosis" pitchFamily="2" charset="0"/>
            </a:endParaRPr>
          </a:p>
          <a:p>
            <a:pPr marL="114300" indent="0">
              <a:buNone/>
            </a:pPr>
            <a:endParaRPr lang="en-US" sz="1300" b="0" dirty="0">
              <a:solidFill>
                <a:schemeClr val="tx1"/>
              </a:solidFill>
              <a:effectLst/>
              <a:latin typeface="Dosis" pitchFamily="2" charset="0"/>
            </a:endParaRPr>
          </a:p>
        </p:txBody>
      </p:sp>
      <p:sp>
        <p:nvSpPr>
          <p:cNvPr id="5" name="TextBox 4">
            <a:extLst>
              <a:ext uri="{FF2B5EF4-FFF2-40B4-BE49-F238E27FC236}">
                <a16:creationId xmlns:a16="http://schemas.microsoft.com/office/drawing/2014/main" id="{5A638AD7-8356-9457-ED40-7F54E49B398B}"/>
              </a:ext>
            </a:extLst>
          </p:cNvPr>
          <p:cNvSpPr txBox="1"/>
          <p:nvPr/>
        </p:nvSpPr>
        <p:spPr>
          <a:xfrm>
            <a:off x="381000" y="1046019"/>
            <a:ext cx="8243455" cy="2893100"/>
          </a:xfrm>
          <a:prstGeom prst="rect">
            <a:avLst/>
          </a:prstGeom>
          <a:noFill/>
        </p:spPr>
        <p:txBody>
          <a:bodyPr wrap="square" rtlCol="0">
            <a:spAutoFit/>
          </a:bodyPr>
          <a:lstStyle/>
          <a:p>
            <a:pPr marL="285750" indent="-285750">
              <a:buFont typeface="Wingdings" panose="05000000000000000000" pitchFamily="2" charset="2"/>
              <a:buChar char="q"/>
            </a:pPr>
            <a:r>
              <a:rPr lang="en-US" b="1" dirty="0">
                <a:latin typeface="Dosis" pitchFamily="2" charset="0"/>
              </a:rPr>
              <a:t>Age-Targeted Advertising</a:t>
            </a:r>
            <a:endParaRPr lang="en-US" dirty="0">
              <a:latin typeface="Dosis" pitchFamily="2" charset="0"/>
            </a:endParaRPr>
          </a:p>
          <a:p>
            <a:endParaRPr lang="en-US" dirty="0">
              <a:latin typeface="Dosis" pitchFamily="2" charset="0"/>
            </a:endParaRPr>
          </a:p>
          <a:p>
            <a:r>
              <a:rPr lang="en-US" dirty="0">
                <a:latin typeface="Dosis" pitchFamily="2" charset="0"/>
              </a:rPr>
              <a:t>Given the higher engagement levels observed among older demographics, it's strategic to refine our ad campaigns to resonate more effectively with this audience segment. This could involve crafting messaging and visuals that reflect the life experiences and preferences typical of older age groups. Additionally, leveraging insights from market research to identify products or services that align with the needs and aspirations of this demographic can enhance the effectiveness of our advertising efforts.</a:t>
            </a:r>
          </a:p>
          <a:p>
            <a:pPr marL="285750" indent="-285750">
              <a:buFont typeface="Wingdings" panose="05000000000000000000" pitchFamily="2" charset="2"/>
              <a:buChar char="q"/>
            </a:pPr>
            <a:endParaRPr lang="en-US" dirty="0">
              <a:latin typeface="Dosis" pitchFamily="2" charset="0"/>
            </a:endParaRPr>
          </a:p>
          <a:p>
            <a:pPr marL="285750" indent="-285750">
              <a:buFont typeface="Wingdings" panose="05000000000000000000" pitchFamily="2" charset="2"/>
              <a:buChar char="q"/>
            </a:pPr>
            <a:r>
              <a:rPr lang="en-US" b="1" dirty="0">
                <a:latin typeface="Dosis" pitchFamily="2" charset="0"/>
              </a:rPr>
              <a:t>Income-Level Advertising</a:t>
            </a:r>
          </a:p>
          <a:p>
            <a:endParaRPr lang="en-US" b="1" dirty="0">
              <a:latin typeface="Dosis" pitchFamily="2" charset="0"/>
            </a:endParaRPr>
          </a:p>
          <a:p>
            <a:r>
              <a:rPr lang="en-US" dirty="0">
                <a:latin typeface="Dosis" pitchFamily="2" charset="0"/>
              </a:rPr>
              <a:t>Areas with lower income levels often exhibit higher ad click rates. Thus, creating ad campaigns with budget-friendly offerings that cater to individuals with lower incomes could be beneficial. Additionally, adjusting the ad messaging to emphasize cost-effective solutions may further enhance effectiveness.</a:t>
            </a:r>
            <a:endParaRPr lang="en-ID" dirty="0">
              <a:latin typeface="Dosis" pitchFamily="2" charset="0"/>
            </a:endParaRPr>
          </a:p>
        </p:txBody>
      </p:sp>
    </p:spTree>
    <p:extLst>
      <p:ext uri="{BB962C8B-B14F-4D97-AF65-F5344CB8AC3E}">
        <p14:creationId xmlns:p14="http://schemas.microsoft.com/office/powerpoint/2010/main" val="247902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Business Recommendation &amp; Simulation</a:t>
            </a:r>
            <a:endParaRPr sz="1798">
              <a:solidFill>
                <a:schemeClr val="lt1"/>
              </a:solidFill>
              <a:latin typeface="Roboto"/>
              <a:ea typeface="Roboto"/>
              <a:cs typeface="Roboto"/>
              <a:sym typeface="Roboto"/>
            </a:endParaRPr>
          </a:p>
        </p:txBody>
      </p:sp>
      <p:sp>
        <p:nvSpPr>
          <p:cNvPr id="4" name="Google Shape;55;p13">
            <a:extLst>
              <a:ext uri="{FF2B5EF4-FFF2-40B4-BE49-F238E27FC236}">
                <a16:creationId xmlns:a16="http://schemas.microsoft.com/office/drawing/2014/main" id="{7A1F3AC3-4590-24A6-35EC-F096F9FADA3B}"/>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Business Simulation</a:t>
            </a:r>
            <a:r>
              <a:rPr lang="en-US" sz="1400" b="1" dirty="0">
                <a:solidFill>
                  <a:srgbClr val="FF0000"/>
                </a:solidFill>
              </a:rPr>
              <a:t> </a:t>
            </a:r>
            <a:r>
              <a:rPr lang="en-US" sz="1400" b="1" dirty="0">
                <a:solidFill>
                  <a:schemeClr val="tx1"/>
                </a:solidFill>
              </a:rPr>
              <a:t>– Context and Assumption</a:t>
            </a:r>
            <a:endParaRPr lang="en-US" sz="1300" dirty="0">
              <a:solidFill>
                <a:schemeClr val="tx1"/>
              </a:solidFill>
              <a:latin typeface="Dosis" pitchFamily="2" charset="0"/>
            </a:endParaRPr>
          </a:p>
          <a:p>
            <a:pPr marL="114300" indent="0">
              <a:buNone/>
            </a:pPr>
            <a:endParaRPr lang="en-US" sz="1300" b="0" dirty="0">
              <a:solidFill>
                <a:schemeClr val="tx1"/>
              </a:solidFill>
              <a:effectLst/>
              <a:latin typeface="Dosis" pitchFamily="2" charset="0"/>
            </a:endParaRPr>
          </a:p>
          <a:p>
            <a:pPr marL="114300" indent="0">
              <a:buNone/>
            </a:pPr>
            <a:endParaRPr lang="en-US" sz="1300" b="0" dirty="0">
              <a:solidFill>
                <a:schemeClr val="tx1"/>
              </a:solidFill>
              <a:effectLst/>
              <a:latin typeface="Dosis" pitchFamily="2" charset="0"/>
            </a:endParaRPr>
          </a:p>
        </p:txBody>
      </p:sp>
      <p:sp>
        <p:nvSpPr>
          <p:cNvPr id="5" name="TextBox 4">
            <a:extLst>
              <a:ext uri="{FF2B5EF4-FFF2-40B4-BE49-F238E27FC236}">
                <a16:creationId xmlns:a16="http://schemas.microsoft.com/office/drawing/2014/main" id="{5A638AD7-8356-9457-ED40-7F54E49B398B}"/>
              </a:ext>
            </a:extLst>
          </p:cNvPr>
          <p:cNvSpPr txBox="1"/>
          <p:nvPr/>
        </p:nvSpPr>
        <p:spPr>
          <a:xfrm>
            <a:off x="381000" y="2213225"/>
            <a:ext cx="8243455" cy="2893100"/>
          </a:xfrm>
          <a:prstGeom prst="rect">
            <a:avLst/>
          </a:prstGeom>
          <a:noFill/>
        </p:spPr>
        <p:txBody>
          <a:bodyPr wrap="square" rtlCol="0">
            <a:spAutoFit/>
          </a:bodyPr>
          <a:lstStyle/>
          <a:p>
            <a:r>
              <a:rPr lang="en-US" dirty="0">
                <a:latin typeface="Dosis" pitchFamily="2" charset="0"/>
              </a:rPr>
              <a:t>The initial condition (before model implementation) indicates that there are 50% of customers/users who do not click on the ads targeted to them. This is certainly disadvantageous for the company because it will increase the cost incurred by the company in displaying those ads on a platform.</a:t>
            </a:r>
          </a:p>
          <a:p>
            <a:endParaRPr lang="en-US" dirty="0">
              <a:latin typeface="Dosis" pitchFamily="2" charset="0"/>
            </a:endParaRPr>
          </a:p>
          <a:p>
            <a:r>
              <a:rPr lang="en-US" dirty="0">
                <a:latin typeface="Dosis" pitchFamily="2" charset="0"/>
              </a:rPr>
              <a:t>In this case, the total profit obtained by the company before and after model implementation will be calculated. Previously, several assumptions will be made such as:</a:t>
            </a:r>
          </a:p>
          <a:p>
            <a:endParaRPr lang="en-US" dirty="0">
              <a:latin typeface="Dosis" pitchFamily="2" charset="0"/>
            </a:endParaRPr>
          </a:p>
          <a:p>
            <a:pPr marL="285750" indent="-285750">
              <a:buFont typeface="Arial" panose="020B0604020202020204" pitchFamily="34" charset="0"/>
              <a:buChar char="•"/>
            </a:pPr>
            <a:r>
              <a:rPr lang="en-US" dirty="0">
                <a:latin typeface="Dosis" pitchFamily="2" charset="0"/>
              </a:rPr>
              <a:t>Cost per Advertisement : Rp.6,000</a:t>
            </a:r>
          </a:p>
          <a:p>
            <a:pPr marL="285750" indent="-285750">
              <a:buFont typeface="Arial" panose="020B0604020202020204" pitchFamily="34" charset="0"/>
              <a:buChar char="•"/>
            </a:pPr>
            <a:r>
              <a:rPr lang="en-US" dirty="0">
                <a:latin typeface="Dosis" pitchFamily="2" charset="0"/>
              </a:rPr>
              <a:t>Revenue per Ad clicked: Rp.15,000</a:t>
            </a:r>
          </a:p>
          <a:p>
            <a:endParaRPr lang="en-US" dirty="0">
              <a:latin typeface="Dosis" pitchFamily="2" charset="0"/>
            </a:endParaRPr>
          </a:p>
          <a:p>
            <a:r>
              <a:rPr lang="en-US" dirty="0">
                <a:latin typeface="Dosis" pitchFamily="2" charset="0"/>
              </a:rPr>
              <a:t>Reference for above number : </a:t>
            </a:r>
          </a:p>
          <a:p>
            <a:pPr marL="285750" indent="-285750">
              <a:buFont typeface="Arial" panose="020B0604020202020204" pitchFamily="34" charset="0"/>
              <a:buChar char="•"/>
            </a:pPr>
            <a:r>
              <a:rPr lang="en-US" dirty="0">
                <a:latin typeface="Dosis" pitchFamily="2" charset="0"/>
                <a:hlinkClick r:id="rId3"/>
              </a:rPr>
              <a:t>https://www.semrush.com/blog/google-ads-cost/</a:t>
            </a:r>
            <a:r>
              <a:rPr lang="en-US" dirty="0">
                <a:latin typeface="Dosis" pitchFamily="2" charset="0"/>
              </a:rPr>
              <a:t> </a:t>
            </a:r>
          </a:p>
          <a:p>
            <a:pPr marL="285750" indent="-285750">
              <a:buFont typeface="Arial" panose="020B0604020202020204" pitchFamily="34" charset="0"/>
              <a:buChar char="•"/>
            </a:pPr>
            <a:r>
              <a:rPr lang="en-US" dirty="0">
                <a:latin typeface="Dosis" pitchFamily="2" charset="0"/>
                <a:hlinkClick r:id="rId4"/>
              </a:rPr>
              <a:t>https://www.businessofapps.com/ads/cpc/research/cpc-rates/</a:t>
            </a:r>
            <a:r>
              <a:rPr lang="en-US" dirty="0">
                <a:latin typeface="Dosis" pitchFamily="2" charset="0"/>
              </a:rPr>
              <a:t> </a:t>
            </a:r>
            <a:endParaRPr lang="en-ID" dirty="0">
              <a:latin typeface="Dosis" pitchFamily="2" charset="0"/>
            </a:endParaRPr>
          </a:p>
        </p:txBody>
      </p:sp>
      <p:pic>
        <p:nvPicPr>
          <p:cNvPr id="7" name="Picture 6">
            <a:extLst>
              <a:ext uri="{FF2B5EF4-FFF2-40B4-BE49-F238E27FC236}">
                <a16:creationId xmlns:a16="http://schemas.microsoft.com/office/drawing/2014/main" id="{87A9D4EA-BA34-EA5F-C9D8-03D0BB656E72}"/>
              </a:ext>
            </a:extLst>
          </p:cNvPr>
          <p:cNvPicPr>
            <a:picLocks noChangeAspect="1"/>
          </p:cNvPicPr>
          <p:nvPr/>
        </p:nvPicPr>
        <p:blipFill>
          <a:blip r:embed="rId5"/>
          <a:stretch>
            <a:fillRect/>
          </a:stretch>
        </p:blipFill>
        <p:spPr>
          <a:xfrm>
            <a:off x="3270110" y="1021735"/>
            <a:ext cx="2594057" cy="1162580"/>
          </a:xfrm>
          <a:prstGeom prst="rect">
            <a:avLst/>
          </a:prstGeom>
        </p:spPr>
      </p:pic>
    </p:spTree>
    <p:extLst>
      <p:ext uri="{BB962C8B-B14F-4D97-AF65-F5344CB8AC3E}">
        <p14:creationId xmlns:p14="http://schemas.microsoft.com/office/powerpoint/2010/main" val="23645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Business Recommendation &amp; Simulation</a:t>
            </a:r>
            <a:endParaRPr sz="1798">
              <a:solidFill>
                <a:schemeClr val="lt1"/>
              </a:solidFill>
              <a:latin typeface="Roboto"/>
              <a:ea typeface="Roboto"/>
              <a:cs typeface="Roboto"/>
              <a:sym typeface="Roboto"/>
            </a:endParaRPr>
          </a:p>
        </p:txBody>
      </p:sp>
      <p:sp>
        <p:nvSpPr>
          <p:cNvPr id="4" name="Google Shape;55;p13">
            <a:extLst>
              <a:ext uri="{FF2B5EF4-FFF2-40B4-BE49-F238E27FC236}">
                <a16:creationId xmlns:a16="http://schemas.microsoft.com/office/drawing/2014/main" id="{7A1F3AC3-4590-24A6-35EC-F096F9FADA3B}"/>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Business Simulation – </a:t>
            </a:r>
            <a:r>
              <a:rPr lang="en-US" sz="1400" b="1" dirty="0">
                <a:solidFill>
                  <a:srgbClr val="FF0000"/>
                </a:solidFill>
              </a:rPr>
              <a:t>Before Model Implementation</a:t>
            </a:r>
            <a:endParaRPr lang="en-US" sz="1300" dirty="0">
              <a:solidFill>
                <a:srgbClr val="FF0000"/>
              </a:solidFill>
              <a:latin typeface="Dosis" pitchFamily="2" charset="0"/>
            </a:endParaRPr>
          </a:p>
          <a:p>
            <a:pPr marL="114300" indent="0">
              <a:buNone/>
            </a:pPr>
            <a:endParaRPr lang="en-US" sz="1300" b="0" dirty="0">
              <a:solidFill>
                <a:schemeClr val="tx1"/>
              </a:solidFill>
              <a:effectLst/>
              <a:latin typeface="Dosis" pitchFamily="2" charset="0"/>
            </a:endParaRPr>
          </a:p>
          <a:p>
            <a:pPr marL="114300" indent="0">
              <a:buNone/>
            </a:pPr>
            <a:endParaRPr lang="en-US" sz="1300" b="0" dirty="0">
              <a:solidFill>
                <a:schemeClr val="tx1"/>
              </a:solidFill>
              <a:effectLst/>
              <a:latin typeface="Dosis" pitchFamily="2" charset="0"/>
            </a:endParaRPr>
          </a:p>
        </p:txBody>
      </p:sp>
      <p:sp>
        <p:nvSpPr>
          <p:cNvPr id="5" name="TextBox 4">
            <a:extLst>
              <a:ext uri="{FF2B5EF4-FFF2-40B4-BE49-F238E27FC236}">
                <a16:creationId xmlns:a16="http://schemas.microsoft.com/office/drawing/2014/main" id="{5A638AD7-8356-9457-ED40-7F54E49B398B}"/>
              </a:ext>
            </a:extLst>
          </p:cNvPr>
          <p:cNvSpPr txBox="1"/>
          <p:nvPr/>
        </p:nvSpPr>
        <p:spPr>
          <a:xfrm>
            <a:off x="381000" y="1046019"/>
            <a:ext cx="8243455" cy="3108543"/>
          </a:xfrm>
          <a:prstGeom prst="rect">
            <a:avLst/>
          </a:prstGeom>
          <a:noFill/>
        </p:spPr>
        <p:txBody>
          <a:bodyPr wrap="square" rtlCol="0">
            <a:spAutoFit/>
          </a:bodyPr>
          <a:lstStyle/>
          <a:p>
            <a:pPr marL="285750" indent="-285750">
              <a:buFont typeface="Wingdings" panose="05000000000000000000" pitchFamily="2" charset="2"/>
              <a:buChar char="q"/>
            </a:pPr>
            <a:r>
              <a:rPr lang="en-US" b="1" dirty="0">
                <a:latin typeface="Dosis" pitchFamily="2" charset="0"/>
              </a:rPr>
              <a:t>No. Users Advertised</a:t>
            </a:r>
          </a:p>
          <a:p>
            <a:r>
              <a:rPr lang="en-US" dirty="0">
                <a:latin typeface="Dosis" pitchFamily="2" charset="0"/>
              </a:rPr>
              <a:t>All User = 1000</a:t>
            </a:r>
          </a:p>
          <a:p>
            <a:endParaRPr lang="en-US" dirty="0">
              <a:latin typeface="Dosis" pitchFamily="2" charset="0"/>
            </a:endParaRPr>
          </a:p>
          <a:p>
            <a:pPr marL="285750" indent="-285750">
              <a:buFont typeface="Wingdings" panose="05000000000000000000" pitchFamily="2" charset="2"/>
              <a:buChar char="q"/>
            </a:pPr>
            <a:r>
              <a:rPr lang="en-US" b="1" dirty="0">
                <a:latin typeface="Dosis" pitchFamily="2" charset="0"/>
              </a:rPr>
              <a:t>Ad Click Rate</a:t>
            </a:r>
          </a:p>
          <a:p>
            <a:r>
              <a:rPr lang="en-US" dirty="0">
                <a:latin typeface="Dosis" pitchFamily="2" charset="0"/>
              </a:rPr>
              <a:t>500/1000 = 50%</a:t>
            </a:r>
          </a:p>
          <a:p>
            <a:endParaRPr lang="en-US" dirty="0">
              <a:latin typeface="Dosis" pitchFamily="2" charset="0"/>
            </a:endParaRPr>
          </a:p>
          <a:p>
            <a:pPr marL="285750" indent="-285750">
              <a:buFont typeface="Wingdings" panose="05000000000000000000" pitchFamily="2" charset="2"/>
              <a:buChar char="q"/>
            </a:pPr>
            <a:r>
              <a:rPr lang="en-US" b="1" dirty="0">
                <a:latin typeface="Dosis" pitchFamily="2" charset="0"/>
              </a:rPr>
              <a:t>Total Cost</a:t>
            </a:r>
          </a:p>
          <a:p>
            <a:r>
              <a:rPr lang="en-US" dirty="0">
                <a:latin typeface="Dosis" pitchFamily="2" charset="0"/>
              </a:rPr>
              <a:t>No. Users Advertised x Cost per Ad = 1000 x 6000 = Rp.6,000,000</a:t>
            </a:r>
          </a:p>
          <a:p>
            <a:endParaRPr lang="en-US" dirty="0">
              <a:latin typeface="Dosis" pitchFamily="2" charset="0"/>
            </a:endParaRPr>
          </a:p>
          <a:p>
            <a:pPr marL="285750" indent="-285750">
              <a:buFont typeface="Wingdings" panose="05000000000000000000" pitchFamily="2" charset="2"/>
              <a:buChar char="q"/>
            </a:pPr>
            <a:r>
              <a:rPr lang="en-US" b="1" dirty="0">
                <a:latin typeface="Dosis" pitchFamily="2" charset="0"/>
              </a:rPr>
              <a:t>Total Revenue</a:t>
            </a:r>
          </a:p>
          <a:p>
            <a:r>
              <a:rPr lang="en-US" dirty="0">
                <a:latin typeface="Dosis" pitchFamily="2" charset="0"/>
              </a:rPr>
              <a:t>Click Rate x No. Users Advertised x Revenue per Ad Clicked = 0.5 x 1000 x 15000 = Rp.7,500,000</a:t>
            </a:r>
          </a:p>
          <a:p>
            <a:endParaRPr lang="en-US" dirty="0">
              <a:latin typeface="Dosis" pitchFamily="2" charset="0"/>
            </a:endParaRPr>
          </a:p>
          <a:p>
            <a:pPr marL="285750" indent="-285750">
              <a:buFont typeface="Wingdings" panose="05000000000000000000" pitchFamily="2" charset="2"/>
              <a:buChar char="q"/>
            </a:pPr>
            <a:r>
              <a:rPr lang="en-US" b="1" dirty="0">
                <a:latin typeface="Dosis" pitchFamily="2" charset="0"/>
              </a:rPr>
              <a:t>Total Profit</a:t>
            </a:r>
          </a:p>
          <a:p>
            <a:r>
              <a:rPr lang="en-US" dirty="0">
                <a:latin typeface="Dosis" pitchFamily="2" charset="0"/>
              </a:rPr>
              <a:t>Total Revenue - Total Cost = Rp.1,500,000</a:t>
            </a:r>
            <a:endParaRPr lang="en-ID" dirty="0">
              <a:latin typeface="Dosis" pitchFamily="2" charset="0"/>
            </a:endParaRPr>
          </a:p>
        </p:txBody>
      </p:sp>
    </p:spTree>
    <p:extLst>
      <p:ext uri="{BB962C8B-B14F-4D97-AF65-F5344CB8AC3E}">
        <p14:creationId xmlns:p14="http://schemas.microsoft.com/office/powerpoint/2010/main" val="3605092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Business Recommendation &amp; Simulation</a:t>
            </a:r>
            <a:endParaRPr sz="1798">
              <a:solidFill>
                <a:schemeClr val="lt1"/>
              </a:solidFill>
              <a:latin typeface="Roboto"/>
              <a:ea typeface="Roboto"/>
              <a:cs typeface="Roboto"/>
              <a:sym typeface="Roboto"/>
            </a:endParaRPr>
          </a:p>
        </p:txBody>
      </p:sp>
      <p:sp>
        <p:nvSpPr>
          <p:cNvPr id="4" name="Google Shape;55;p13">
            <a:extLst>
              <a:ext uri="{FF2B5EF4-FFF2-40B4-BE49-F238E27FC236}">
                <a16:creationId xmlns:a16="http://schemas.microsoft.com/office/drawing/2014/main" id="{7A1F3AC3-4590-24A6-35EC-F096F9FADA3B}"/>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Business Simulation – </a:t>
            </a:r>
            <a:r>
              <a:rPr lang="en-US" sz="1400" b="1" dirty="0">
                <a:solidFill>
                  <a:srgbClr val="00B050"/>
                </a:solidFill>
              </a:rPr>
              <a:t>After Model Implementation</a:t>
            </a:r>
            <a:endParaRPr lang="en-US" sz="1300" dirty="0">
              <a:solidFill>
                <a:srgbClr val="00B050"/>
              </a:solidFill>
              <a:latin typeface="Dosis" pitchFamily="2" charset="0"/>
            </a:endParaRPr>
          </a:p>
          <a:p>
            <a:pPr marL="114300" indent="0">
              <a:buNone/>
            </a:pPr>
            <a:endParaRPr lang="en-US" sz="1300" b="0" dirty="0">
              <a:solidFill>
                <a:schemeClr val="tx1"/>
              </a:solidFill>
              <a:effectLst/>
              <a:latin typeface="Dosis" pitchFamily="2" charset="0"/>
            </a:endParaRPr>
          </a:p>
          <a:p>
            <a:pPr marL="114300" indent="0">
              <a:buNone/>
            </a:pPr>
            <a:endParaRPr lang="en-US" sz="1300" b="0" dirty="0">
              <a:solidFill>
                <a:schemeClr val="tx1"/>
              </a:solidFill>
              <a:effectLst/>
              <a:latin typeface="Dosis" pitchFamily="2" charset="0"/>
            </a:endParaRPr>
          </a:p>
        </p:txBody>
      </p:sp>
      <p:sp>
        <p:nvSpPr>
          <p:cNvPr id="5" name="TextBox 4">
            <a:extLst>
              <a:ext uri="{FF2B5EF4-FFF2-40B4-BE49-F238E27FC236}">
                <a16:creationId xmlns:a16="http://schemas.microsoft.com/office/drawing/2014/main" id="{5A638AD7-8356-9457-ED40-7F54E49B398B}"/>
              </a:ext>
            </a:extLst>
          </p:cNvPr>
          <p:cNvSpPr txBox="1"/>
          <p:nvPr/>
        </p:nvSpPr>
        <p:spPr>
          <a:xfrm>
            <a:off x="381000" y="1046019"/>
            <a:ext cx="8243455" cy="3970318"/>
          </a:xfrm>
          <a:prstGeom prst="rect">
            <a:avLst/>
          </a:prstGeom>
          <a:noFill/>
        </p:spPr>
        <p:txBody>
          <a:bodyPr wrap="square" rtlCol="0">
            <a:spAutoFit/>
          </a:bodyPr>
          <a:lstStyle/>
          <a:p>
            <a:pPr marL="285750" indent="-285750">
              <a:buFont typeface="Wingdings" panose="05000000000000000000" pitchFamily="2" charset="2"/>
              <a:buChar char="q"/>
            </a:pPr>
            <a:r>
              <a:rPr lang="en-US" b="1" dirty="0">
                <a:latin typeface="Dosis" pitchFamily="2" charset="0"/>
              </a:rPr>
              <a:t>No. Users Advertised</a:t>
            </a:r>
          </a:p>
          <a:p>
            <a:r>
              <a:rPr lang="en-US" dirty="0">
                <a:latin typeface="Dosis" pitchFamily="2" charset="0"/>
              </a:rPr>
              <a:t>Accuracy x All original user = 0.973 x 1,000 = 973</a:t>
            </a:r>
          </a:p>
          <a:p>
            <a:endParaRPr lang="en-US" dirty="0">
              <a:latin typeface="Dosis" pitchFamily="2" charset="0"/>
            </a:endParaRPr>
          </a:p>
          <a:p>
            <a:pPr marL="285750" indent="-285750">
              <a:buFont typeface="Wingdings" panose="05000000000000000000" pitchFamily="2" charset="2"/>
              <a:buChar char="q"/>
            </a:pPr>
            <a:r>
              <a:rPr lang="en-US" b="1" dirty="0">
                <a:latin typeface="Dosis" pitchFamily="2" charset="0"/>
              </a:rPr>
              <a:t>Ad Click Rate</a:t>
            </a:r>
          </a:p>
          <a:p>
            <a:r>
              <a:rPr lang="en-US" dirty="0">
                <a:latin typeface="Dosis" pitchFamily="2" charset="0"/>
              </a:rPr>
              <a:t>(Precision x 1000)/No. Users Advertised = 0.972 x 1000 / 973 = 99.8%</a:t>
            </a:r>
          </a:p>
          <a:p>
            <a:endParaRPr lang="en-US" dirty="0">
              <a:latin typeface="Dosis" pitchFamily="2" charset="0"/>
            </a:endParaRPr>
          </a:p>
          <a:p>
            <a:pPr marL="285750" indent="-285750">
              <a:buFont typeface="Wingdings" panose="05000000000000000000" pitchFamily="2" charset="2"/>
              <a:buChar char="q"/>
            </a:pPr>
            <a:r>
              <a:rPr lang="en-US" b="1" dirty="0">
                <a:latin typeface="Dosis" pitchFamily="2" charset="0"/>
              </a:rPr>
              <a:t>Total Cost</a:t>
            </a:r>
          </a:p>
          <a:p>
            <a:r>
              <a:rPr lang="en-US" dirty="0">
                <a:latin typeface="Dosis" pitchFamily="2" charset="0"/>
              </a:rPr>
              <a:t>No. Users Advertised x Cost per Ad = 1000 x 6000 = Rp.6,000,000</a:t>
            </a:r>
          </a:p>
          <a:p>
            <a:endParaRPr lang="en-US" dirty="0">
              <a:latin typeface="Dosis" pitchFamily="2" charset="0"/>
            </a:endParaRPr>
          </a:p>
          <a:p>
            <a:pPr marL="285750" indent="-285750">
              <a:buFont typeface="Wingdings" panose="05000000000000000000" pitchFamily="2" charset="2"/>
              <a:buChar char="q"/>
            </a:pPr>
            <a:r>
              <a:rPr lang="en-US" b="1" dirty="0">
                <a:latin typeface="Dosis" pitchFamily="2" charset="0"/>
              </a:rPr>
              <a:t>Total Revenue</a:t>
            </a:r>
          </a:p>
          <a:p>
            <a:r>
              <a:rPr lang="en-US" dirty="0">
                <a:latin typeface="Dosis" pitchFamily="2" charset="0"/>
              </a:rPr>
              <a:t>Click Rate x No. Users Advertised x Revenue per Ad Clicked = 0.998 x 973 x 15000 = Rp.14,565,810</a:t>
            </a:r>
          </a:p>
          <a:p>
            <a:endParaRPr lang="en-US" dirty="0">
              <a:latin typeface="Dosis" pitchFamily="2" charset="0"/>
            </a:endParaRPr>
          </a:p>
          <a:p>
            <a:pPr marL="285750" indent="-285750">
              <a:buFont typeface="Wingdings" panose="05000000000000000000" pitchFamily="2" charset="2"/>
              <a:buChar char="q"/>
            </a:pPr>
            <a:r>
              <a:rPr lang="en-US" b="1" dirty="0">
                <a:latin typeface="Dosis" pitchFamily="2" charset="0"/>
              </a:rPr>
              <a:t>Total Profit</a:t>
            </a:r>
          </a:p>
          <a:p>
            <a:r>
              <a:rPr lang="en-US" dirty="0">
                <a:latin typeface="Dosis" pitchFamily="2" charset="0"/>
              </a:rPr>
              <a:t>Total Revenue - Total Cost = Rp.8,727,810</a:t>
            </a:r>
          </a:p>
          <a:p>
            <a:endParaRPr lang="en-US" dirty="0">
              <a:latin typeface="Dosis" pitchFamily="2" charset="0"/>
            </a:endParaRPr>
          </a:p>
          <a:p>
            <a:pPr marL="285750" indent="-285750">
              <a:buFont typeface="Wingdings" panose="05000000000000000000" pitchFamily="2" charset="2"/>
              <a:buChar char="Ø"/>
            </a:pPr>
            <a:r>
              <a:rPr lang="en-US" b="1" dirty="0">
                <a:latin typeface="Dosis" pitchFamily="2" charset="0"/>
              </a:rPr>
              <a:t>Conclusion</a:t>
            </a:r>
          </a:p>
          <a:p>
            <a:r>
              <a:rPr lang="en-US" dirty="0">
                <a:latin typeface="Dosis" pitchFamily="2" charset="0"/>
              </a:rPr>
              <a:t>We can see that with model implementation click rate is up from </a:t>
            </a:r>
            <a:r>
              <a:rPr lang="en-US" dirty="0">
                <a:solidFill>
                  <a:srgbClr val="FF0000"/>
                </a:solidFill>
                <a:latin typeface="Dosis" pitchFamily="2" charset="0"/>
              </a:rPr>
              <a:t>50%</a:t>
            </a:r>
            <a:r>
              <a:rPr lang="en-US" dirty="0">
                <a:latin typeface="Dosis" pitchFamily="2" charset="0"/>
              </a:rPr>
              <a:t> to </a:t>
            </a:r>
            <a:r>
              <a:rPr lang="en-US" dirty="0">
                <a:solidFill>
                  <a:srgbClr val="00B050"/>
                </a:solidFill>
                <a:latin typeface="Dosis" pitchFamily="2" charset="0"/>
              </a:rPr>
              <a:t>99.8%, </a:t>
            </a:r>
            <a:r>
              <a:rPr lang="en-US" dirty="0">
                <a:latin typeface="Dosis" pitchFamily="2" charset="0"/>
              </a:rPr>
              <a:t>and similarly profit is up from </a:t>
            </a:r>
            <a:r>
              <a:rPr lang="en-US" dirty="0">
                <a:solidFill>
                  <a:srgbClr val="FF0000"/>
                </a:solidFill>
                <a:latin typeface="Dosis" pitchFamily="2" charset="0"/>
              </a:rPr>
              <a:t>Rp.1,500,000 </a:t>
            </a:r>
            <a:r>
              <a:rPr lang="en-US" dirty="0">
                <a:latin typeface="Dosis" pitchFamily="2" charset="0"/>
              </a:rPr>
              <a:t>to </a:t>
            </a:r>
            <a:r>
              <a:rPr lang="en-US" dirty="0">
                <a:solidFill>
                  <a:srgbClr val="00B050"/>
                </a:solidFill>
                <a:latin typeface="Dosis" pitchFamily="2" charset="0"/>
              </a:rPr>
              <a:t>Rp.8,727,810 </a:t>
            </a:r>
            <a:r>
              <a:rPr lang="en-US" dirty="0">
                <a:latin typeface="Dosis" pitchFamily="2" charset="0"/>
              </a:rPr>
              <a:t>(</a:t>
            </a:r>
            <a:r>
              <a:rPr lang="en-US" b="1" dirty="0">
                <a:latin typeface="Dosis" pitchFamily="2" charset="0"/>
              </a:rPr>
              <a:t>581.8% increase</a:t>
            </a:r>
            <a:r>
              <a:rPr lang="en-US" dirty="0">
                <a:latin typeface="Dosis" pitchFamily="2" charset="0"/>
              </a:rPr>
              <a:t>).</a:t>
            </a:r>
            <a:endParaRPr lang="en-ID" dirty="0">
              <a:latin typeface="Dosis" pitchFamily="2" charset="0"/>
            </a:endParaRPr>
          </a:p>
        </p:txBody>
      </p:sp>
    </p:spTree>
    <p:extLst>
      <p:ext uri="{BB962C8B-B14F-4D97-AF65-F5344CB8AC3E}">
        <p14:creationId xmlns:p14="http://schemas.microsoft.com/office/powerpoint/2010/main" val="132407155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801</Words>
  <Application>Microsoft Office PowerPoint</Application>
  <PresentationFormat>On-screen Show (16:9)</PresentationFormat>
  <Paragraphs>73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Dosis</vt:lpstr>
      <vt:lpstr>Arial</vt:lpstr>
      <vt:lpstr>Roboto</vt:lpstr>
      <vt:lpstr>Wingdings</vt:lpstr>
      <vt:lpstr>Simple Light</vt:lpstr>
      <vt:lpstr>Predict Clicked Ads Customer Classification by using Machine Learning</vt:lpstr>
      <vt:lpstr>Business Recommendation &amp; Simulation</vt:lpstr>
      <vt:lpstr>Business Recommendation &amp; Simulation</vt:lpstr>
      <vt:lpstr>Business Recommendation &amp; Simulation</vt:lpstr>
      <vt:lpstr>Business Recommendation &amp; Simulation</vt:lpstr>
      <vt:lpstr>Business Recommendation &amp;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Clicked Ads Customer Classification by using Machine Learning</dc:title>
  <cp:lastModifiedBy>Cikal Merdeka</cp:lastModifiedBy>
  <cp:revision>14</cp:revision>
  <dcterms:modified xsi:type="dcterms:W3CDTF">2024-05-11T19:20:46Z</dcterms:modified>
</cp:coreProperties>
</file>