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61" r:id="rId3"/>
    <p:sldId id="262" r:id="rId4"/>
    <p:sldId id="256" r:id="rId5"/>
    <p:sldId id="260" r:id="rId6"/>
  </p:sldIdLst>
  <p:sldSz cx="9144000" cy="5143500" type="screen16x9"/>
  <p:notesSz cx="6858000" cy="9144000"/>
  <p:embeddedFontLst>
    <p:embeddedFont>
      <p:font typeface="Dosis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eb88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eb88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79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73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6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ikalmerdek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github.com/mcikalmerdeka" TargetMode="External"/><Relationship Id="rId4" Type="http://schemas.openxmlformats.org/officeDocument/2006/relationships/hyperlink" Target="https://www.linkedin.com/in/muhammad-cikal-merdeka-50a65826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450625"/>
            <a:ext cx="37368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Dosis"/>
                <a:ea typeface="Dosis"/>
                <a:cs typeface="Dosis"/>
                <a:sym typeface="Dosis"/>
              </a:rPr>
              <a:t>Predict Customer Personality to boost marketing campaign by using Machine Learning</a:t>
            </a:r>
            <a:endParaRPr sz="318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Google Shape;100;p25">
            <a:extLst>
              <a:ext uri="{FF2B5EF4-FFF2-40B4-BE49-F238E27FC236}">
                <a16:creationId xmlns:a16="http://schemas.microsoft.com/office/drawing/2014/main" id="{200FABBA-DE99-2045-252E-2F9223667565}"/>
              </a:ext>
            </a:extLst>
          </p:cNvPr>
          <p:cNvSpPr txBox="1"/>
          <p:nvPr/>
        </p:nvSpPr>
        <p:spPr>
          <a:xfrm>
            <a:off x="5959950" y="908900"/>
            <a:ext cx="2803050" cy="105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Created by: </a:t>
            </a:r>
            <a:endParaRPr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Dosis"/>
                <a:ea typeface="Dosis"/>
                <a:cs typeface="Dosis"/>
                <a:sym typeface="Dosis"/>
              </a:rPr>
              <a:t>Muhammad Cikal Merdeka</a:t>
            </a:r>
            <a:endParaRPr sz="1200" b="1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Dosis"/>
                <a:ea typeface="Dosis"/>
                <a:cs typeface="Dosis"/>
                <a:sym typeface="Dosis"/>
              </a:rPr>
              <a:t>Email : </a:t>
            </a:r>
            <a:r>
              <a:rPr lang="en-US" sz="1200" b="1" dirty="0">
                <a:latin typeface="Dosis"/>
                <a:ea typeface="Dosis"/>
                <a:cs typeface="Dosis"/>
                <a:sym typeface="Dosis"/>
                <a:hlinkClick r:id="rId3"/>
              </a:rPr>
              <a:t>mcikalmerdeka@gmail.com</a:t>
            </a:r>
            <a:endParaRPr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LinkedIn : </a:t>
            </a:r>
            <a:r>
              <a:rPr lang="en-ID" sz="1200" b="1" dirty="0">
                <a:latin typeface="Dosis"/>
                <a:ea typeface="Dosis"/>
                <a:cs typeface="Dosis"/>
                <a:sym typeface="Dosis"/>
                <a:hlinkClick r:id="rId4"/>
              </a:rPr>
              <a:t>linkedin.com/in/</a:t>
            </a:r>
            <a:r>
              <a:rPr lang="en-ID" sz="1200" b="1" dirty="0" err="1">
                <a:latin typeface="Dosis"/>
                <a:ea typeface="Dosis"/>
                <a:cs typeface="Dosis"/>
                <a:sym typeface="Dosis"/>
                <a:hlinkClick r:id="rId4"/>
              </a:rPr>
              <a:t>mcikalmerdeka</a:t>
            </a:r>
            <a:endParaRPr lang="en"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Github : </a:t>
            </a:r>
            <a:r>
              <a:rPr lang="en-ID" sz="1200" b="1" dirty="0">
                <a:latin typeface="Dosis"/>
                <a:ea typeface="Dosis"/>
                <a:cs typeface="Dosis"/>
                <a:sym typeface="Dosis"/>
                <a:hlinkClick r:id="rId5"/>
              </a:rPr>
              <a:t>github.com/mcikalmerdeka</a:t>
            </a:r>
            <a:endParaRPr lang="en" sz="1200" b="1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8" name="Google Shape;101;p25">
            <a:extLst>
              <a:ext uri="{FF2B5EF4-FFF2-40B4-BE49-F238E27FC236}">
                <a16:creationId xmlns:a16="http://schemas.microsoft.com/office/drawing/2014/main" id="{663FB83B-593C-A70F-E42B-C717298BF312}"/>
              </a:ext>
            </a:extLst>
          </p:cNvPr>
          <p:cNvPicPr preferRelativeResize="0"/>
          <p:nvPr/>
        </p:nvPicPr>
        <p:blipFill>
          <a:blip r:embed="rId6"/>
          <a:srcRect l="8110" r="8110"/>
          <a:stretch/>
        </p:blipFill>
        <p:spPr>
          <a:xfrm>
            <a:off x="4665150" y="685600"/>
            <a:ext cx="1218600" cy="121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02;p25">
            <a:extLst>
              <a:ext uri="{FF2B5EF4-FFF2-40B4-BE49-F238E27FC236}">
                <a16:creationId xmlns:a16="http://schemas.microsoft.com/office/drawing/2014/main" id="{05528FDA-2923-431C-CD88-8744AEEFE361}"/>
              </a:ext>
            </a:extLst>
          </p:cNvPr>
          <p:cNvSpPr txBox="1">
            <a:spLocks/>
          </p:cNvSpPr>
          <p:nvPr/>
        </p:nvSpPr>
        <p:spPr>
          <a:xfrm>
            <a:off x="4665150" y="2159900"/>
            <a:ext cx="41670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95000"/>
              </a:lnSpc>
              <a:spcAft>
                <a:spcPts val="1200"/>
              </a:spcAft>
              <a:buSzPts val="1018"/>
            </a:pPr>
            <a:r>
              <a:rPr lang="en-US" sz="1400" dirty="0">
                <a:latin typeface="Dosis" pitchFamily="2" charset="0"/>
              </a:rPr>
              <a:t>Dedicated entry-level data scientist with analytical and experimental background of Physics. My graduation 2023, a pivotal year marked by significant advancements in artificial intelligence with the introduction of GPT-4 and other generative AI models, has fueled my curiosity and excitement to delve into the field of data. I have comprehensive grasp of data science methodology from business understanding to modelling process with proficiency in </a:t>
            </a:r>
            <a:r>
              <a:rPr lang="en-US" sz="1400" b="1" dirty="0">
                <a:latin typeface="Dosis" pitchFamily="2" charset="0"/>
              </a:rPr>
              <a:t>Python, SQL, Tableau, Power BI, Looker Studio and other tools</a:t>
            </a:r>
            <a:r>
              <a:rPr lang="en-US" sz="1400" dirty="0">
                <a:latin typeface="Dosis" pitchFamily="2" charset="0"/>
              </a:rPr>
              <a:t> related to data analytics workflow from several coursework and bootcamps. </a:t>
            </a:r>
            <a:endParaRPr lang="en-ID" sz="1400" dirty="0">
              <a:latin typeface="Dosi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20F9562-6705-B4D0-B0B7-A44492A7FB4A}"/>
              </a:ext>
            </a:extLst>
          </p:cNvPr>
          <p:cNvSpPr txBox="1">
            <a:spLocks/>
          </p:cNvSpPr>
          <p:nvPr/>
        </p:nvSpPr>
        <p:spPr>
          <a:xfrm>
            <a:off x="177315" y="603429"/>
            <a:ext cx="8779649" cy="44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dk1"/>
                </a:solidFill>
              </a:rPr>
              <a:t>Identifying Missing and Duplicated Values</a:t>
            </a:r>
          </a:p>
          <a:p>
            <a:pPr marL="114300" indent="0">
              <a:buNone/>
            </a:pPr>
            <a:endParaRPr lang="en-US" sz="1300" dirty="0">
              <a:solidFill>
                <a:schemeClr val="tx1"/>
              </a:solidFill>
              <a:latin typeface="Dosis" pitchFamily="2" charset="0"/>
            </a:endParaRPr>
          </a:p>
          <a:p>
            <a:pPr marL="114300" indent="0">
              <a:buNone/>
            </a:pPr>
            <a:endParaRPr lang="en-US" sz="1300" b="0" dirty="0">
              <a:solidFill>
                <a:schemeClr val="tx1"/>
              </a:solidFill>
              <a:effectLst/>
              <a:latin typeface="Dosis" pitchFamily="2" charset="0"/>
            </a:endParaRPr>
          </a:p>
          <a:p>
            <a:pPr marL="114300" indent="0">
              <a:buNone/>
            </a:pPr>
            <a:endParaRPr lang="en-US" sz="1300" b="0" dirty="0">
              <a:solidFill>
                <a:schemeClr val="tx1"/>
              </a:solidFill>
              <a:effectLst/>
              <a:latin typeface="Dosi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C0676-17EC-6A3F-C588-6153C7F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8" y="1151418"/>
            <a:ext cx="2660301" cy="3584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E2CE7-96C3-2B90-60C4-819168952D3B}"/>
              </a:ext>
            </a:extLst>
          </p:cNvPr>
          <p:cNvSpPr txBox="1"/>
          <p:nvPr/>
        </p:nvSpPr>
        <p:spPr>
          <a:xfrm>
            <a:off x="3660064" y="2077289"/>
            <a:ext cx="5235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Income column have a small percentage missing values, we will handle that by </a:t>
            </a:r>
            <a:r>
              <a:rPr lang="en-US" sz="1600" b="1" dirty="0">
                <a:latin typeface="Dosis" pitchFamily="2" charset="0"/>
              </a:rPr>
              <a:t>imputation with median values</a:t>
            </a:r>
            <a:r>
              <a:rPr lang="en-US" sz="1600" dirty="0">
                <a:latin typeface="Dosis" pitchFamily="2" charset="0"/>
              </a:rPr>
              <a:t> considering the positive skewed distribution of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osi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latin typeface="Dosis" pitchFamily="2" charset="0"/>
              </a:rPr>
              <a:t>No duplicated values in this dataset.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E110B-2A79-3AA3-02F6-BD15E7093127}"/>
              </a:ext>
            </a:extLst>
          </p:cNvPr>
          <p:cNvSpPr/>
          <p:nvPr/>
        </p:nvSpPr>
        <p:spPr>
          <a:xfrm>
            <a:off x="523673" y="1759527"/>
            <a:ext cx="2828269" cy="13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6A4848-4ACB-63D2-849A-BD19BCF3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86" y="1550580"/>
            <a:ext cx="3505200" cy="29553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9A64D5-382A-9FD4-CF80-542B5EFBF03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351942" y="1698349"/>
            <a:ext cx="616244" cy="12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0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F20F9562-6705-B4D0-B0B7-A44492A7FB4A}"/>
              </a:ext>
            </a:extLst>
          </p:cNvPr>
          <p:cNvSpPr txBox="1">
            <a:spLocks/>
          </p:cNvSpPr>
          <p:nvPr/>
        </p:nvSpPr>
        <p:spPr>
          <a:xfrm>
            <a:off x="177315" y="603429"/>
            <a:ext cx="8779649" cy="44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400" b="1" dirty="0">
                <a:solidFill>
                  <a:schemeClr val="dk1"/>
                </a:solidFill>
              </a:rPr>
              <a:t>Feature Encoding</a:t>
            </a:r>
          </a:p>
          <a:p>
            <a:pPr marL="114300" indent="0">
              <a:buNone/>
            </a:pPr>
            <a:endParaRPr lang="en-US" sz="1300" dirty="0">
              <a:solidFill>
                <a:schemeClr val="tx1"/>
              </a:solidFill>
              <a:latin typeface="Dosis" pitchFamily="2" charset="0"/>
            </a:endParaRPr>
          </a:p>
          <a:p>
            <a:pPr marL="114300" indent="0">
              <a:buNone/>
            </a:pPr>
            <a:endParaRPr lang="en-US" sz="1300" b="0" dirty="0">
              <a:solidFill>
                <a:schemeClr val="tx1"/>
              </a:solidFill>
              <a:effectLst/>
              <a:latin typeface="Dosis" pitchFamily="2" charset="0"/>
            </a:endParaRPr>
          </a:p>
          <a:p>
            <a:pPr marL="114300" indent="0">
              <a:buNone/>
            </a:pPr>
            <a:endParaRPr lang="en-US" sz="1300" b="0" dirty="0">
              <a:solidFill>
                <a:schemeClr val="tx1"/>
              </a:solidFill>
              <a:effectLst/>
              <a:latin typeface="Dosi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E2CE7-96C3-2B90-60C4-819168952D3B}"/>
              </a:ext>
            </a:extLst>
          </p:cNvPr>
          <p:cNvSpPr txBox="1"/>
          <p:nvPr/>
        </p:nvSpPr>
        <p:spPr>
          <a:xfrm>
            <a:off x="3660064" y="2077289"/>
            <a:ext cx="52353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osis" pitchFamily="2" charset="0"/>
              </a:rPr>
              <a:t>Income column have a small percentage missing values, we will handle that by </a:t>
            </a:r>
            <a:r>
              <a:rPr lang="en-US" sz="1600" b="1" dirty="0">
                <a:latin typeface="Dosis" pitchFamily="2" charset="0"/>
              </a:rPr>
              <a:t>imputation with median values</a:t>
            </a:r>
            <a:r>
              <a:rPr lang="en-US" sz="1600" dirty="0">
                <a:latin typeface="Dosis" pitchFamily="2" charset="0"/>
              </a:rPr>
              <a:t> considering the positive skewed distribution of the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osi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latin typeface="Dosis" pitchFamily="2" charset="0"/>
              </a:rPr>
              <a:t>No duplicated values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226814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 dirty="0"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  <a:endParaRPr sz="1798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Pada tahap </a:t>
            </a:r>
            <a:r>
              <a:rPr lang="en" sz="1500" b="1" i="1" dirty="0">
                <a:solidFill>
                  <a:schemeClr val="dk1"/>
                </a:solidFill>
              </a:rPr>
              <a:t>cleaning data</a:t>
            </a:r>
            <a:r>
              <a:rPr lang="en" sz="1500" dirty="0">
                <a:solidFill>
                  <a:schemeClr val="dk1"/>
                </a:solidFill>
              </a:rPr>
              <a:t>, tunjukan</a:t>
            </a:r>
            <a:r>
              <a:rPr lang="en" sz="1500" i="1" dirty="0">
                <a:solidFill>
                  <a:schemeClr val="dk1"/>
                </a:solidFill>
              </a:rPr>
              <a:t> </a:t>
            </a:r>
            <a:r>
              <a:rPr lang="en" sz="1500" b="1" i="1" dirty="0">
                <a:solidFill>
                  <a:schemeClr val="dk1"/>
                </a:solidFill>
              </a:rPr>
              <a:t>null</a:t>
            </a:r>
            <a:r>
              <a:rPr lang="en" sz="1500" b="1" dirty="0">
                <a:solidFill>
                  <a:schemeClr val="dk1"/>
                </a:solidFill>
              </a:rPr>
              <a:t> </a:t>
            </a:r>
            <a:r>
              <a:rPr lang="en" sz="1500" dirty="0">
                <a:solidFill>
                  <a:schemeClr val="dk1"/>
                </a:solidFill>
              </a:rPr>
              <a:t>atau </a:t>
            </a:r>
            <a:r>
              <a:rPr lang="en" sz="1500" b="1" i="1" dirty="0">
                <a:solidFill>
                  <a:schemeClr val="dk1"/>
                </a:solidFill>
              </a:rPr>
              <a:t>missing value</a:t>
            </a:r>
            <a:r>
              <a:rPr lang="en" sz="1500" dirty="0">
                <a:solidFill>
                  <a:schemeClr val="dk1"/>
                </a:solidFill>
              </a:rPr>
              <a:t> serta </a:t>
            </a:r>
            <a:r>
              <a:rPr lang="en" sz="1500" b="1" i="1" dirty="0">
                <a:solidFill>
                  <a:schemeClr val="dk1"/>
                </a:solidFill>
              </a:rPr>
              <a:t>duplicated value</a:t>
            </a:r>
            <a:r>
              <a:rPr lang="en" sz="1500" dirty="0">
                <a:solidFill>
                  <a:schemeClr val="dk1"/>
                </a:solidFill>
              </a:rPr>
              <a:t> pada dataset, serta cara penyelesaiannya.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Selanjutnya untuk data preprocessing, tunjukan bahwa data sudah dilakukan proses </a:t>
            </a:r>
            <a:r>
              <a:rPr lang="en" sz="1500" b="1" i="1" dirty="0">
                <a:solidFill>
                  <a:schemeClr val="dk1"/>
                </a:solidFill>
              </a:rPr>
              <a:t>feature encoding</a:t>
            </a:r>
            <a:r>
              <a:rPr lang="en" sz="1500" dirty="0">
                <a:solidFill>
                  <a:schemeClr val="dk1"/>
                </a:solidFill>
              </a:rPr>
              <a:t> dan </a:t>
            </a:r>
            <a:r>
              <a:rPr lang="en" sz="1500" b="1" i="1" dirty="0">
                <a:solidFill>
                  <a:schemeClr val="dk1"/>
                </a:solidFill>
              </a:rPr>
              <a:t>feature standardisation</a:t>
            </a:r>
            <a:r>
              <a:rPr lang="en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Source code</a:t>
            </a:r>
            <a:r>
              <a:rPr lang="en" sz="1500" dirty="0">
                <a:solidFill>
                  <a:schemeClr val="dk1"/>
                </a:solidFill>
              </a:rPr>
              <a:t> yang sudah kamu buat, dapat ditampilkan dan berikan link untuk mengakses file tersebut. Contohnya seperti di pojok kanan bawah.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</a:rPr>
              <a:t>Untuk selengkapnya, dapat melihat jupyter notebook </a:t>
            </a:r>
            <a:r>
              <a:rPr lang="en" sz="1100" dirty="0"/>
              <a:t>disini</a:t>
            </a:r>
            <a:endParaRPr sz="1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sz="16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C4612E69-FC28-3BD2-D326-CD1F9996F808}"/>
              </a:ext>
            </a:extLst>
          </p:cNvPr>
          <p:cNvSpPr txBox="1">
            <a:spLocks/>
          </p:cNvSpPr>
          <p:nvPr/>
        </p:nvSpPr>
        <p:spPr>
          <a:xfrm>
            <a:off x="177315" y="776732"/>
            <a:ext cx="8789370" cy="393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Create new columns based on the existing columns such as :</a:t>
            </a: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  <a:latin typeface="Dosis" pitchFamily="2" charset="0"/>
            </a:endParaRPr>
          </a:p>
          <a:p>
            <a:r>
              <a:rPr lang="en-US" sz="1600" b="1" dirty="0">
                <a:solidFill>
                  <a:schemeClr val="tx1"/>
                </a:solidFill>
                <a:effectLst/>
                <a:latin typeface="Dosis" pitchFamily="2" charset="0"/>
              </a:rPr>
              <a:t>Age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 : calculating the age of each customer based on their birth year and current time.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Dosis" pitchFamily="2" charset="0"/>
              </a:rPr>
              <a:t>Age_Group</a:t>
            </a:r>
            <a:r>
              <a:rPr lang="en-US" sz="1600" b="1" dirty="0">
                <a:solidFill>
                  <a:schemeClr val="tx1"/>
                </a:solidFill>
                <a:latin typeface="Dosis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: grouping the `age` column into category based on the distribution </a:t>
            </a:r>
          </a:p>
          <a:p>
            <a:r>
              <a:rPr lang="en-US" sz="1600" b="1" dirty="0" err="1">
                <a:solidFill>
                  <a:schemeClr val="tx1"/>
                </a:solidFill>
                <a:effectLst/>
                <a:latin typeface="Dosis" pitchFamily="2" charset="0"/>
              </a:rPr>
              <a:t>Num_Child</a:t>
            </a:r>
            <a:r>
              <a:rPr lang="en-US" sz="1600" b="1" dirty="0">
                <a:solidFill>
                  <a:schemeClr val="tx1"/>
                </a:solidFill>
                <a:effectLst/>
                <a:latin typeface="Dosis" pitchFamily="2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: sum the values of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Dosis" pitchFamily="2" charset="0"/>
              </a:rPr>
              <a:t>Kidhome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 and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Dosis" pitchFamily="2" charset="0"/>
              </a:rPr>
              <a:t>Teenhome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, representing the total number of dependents or children a customer has.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Dosis" pitchFamily="2" charset="0"/>
              </a:rPr>
              <a:t>Membership_Duration</a:t>
            </a:r>
            <a:r>
              <a:rPr lang="en-US" sz="1600" b="1" dirty="0">
                <a:solidFill>
                  <a:schemeClr val="tx1"/>
                </a:solidFill>
                <a:latin typeface="Dosis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: duration of customer membership in year.</a:t>
            </a:r>
          </a:p>
          <a:p>
            <a:r>
              <a:rPr lang="en-US" sz="1600" b="1" dirty="0" err="1">
                <a:solidFill>
                  <a:schemeClr val="tx1"/>
                </a:solidFill>
                <a:effectLst/>
                <a:latin typeface="Dosis" pitchFamily="2" charset="0"/>
              </a:rPr>
              <a:t>Total_Acc_Camp</a:t>
            </a:r>
            <a:r>
              <a:rPr lang="en-US" sz="1600" b="1" dirty="0">
                <a:solidFill>
                  <a:schemeClr val="tx1"/>
                </a:solidFill>
                <a:effectLst/>
                <a:latin typeface="Dosis" pitchFamily="2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: the total number of times each customer responded to the 5 campaigns that were conducted (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Dosis" pitchFamily="2" charset="0"/>
              </a:rPr>
              <a:t>AcceptedCmp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 1 - 5).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Dosis" pitchFamily="2" charset="0"/>
              </a:rPr>
              <a:t>Total_Spending</a:t>
            </a:r>
            <a:r>
              <a:rPr lang="en-US" sz="1600" b="1" dirty="0">
                <a:solidFill>
                  <a:schemeClr val="tx1"/>
                </a:solidFill>
                <a:latin typeface="Dosis" pitchFamily="2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: total purchase amount of each customer across all products.</a:t>
            </a:r>
          </a:p>
          <a:p>
            <a:r>
              <a:rPr lang="en-US" sz="1600" b="1" dirty="0" err="1">
                <a:solidFill>
                  <a:schemeClr val="tx1"/>
                </a:solidFill>
                <a:effectLst/>
                <a:latin typeface="Dosis" pitchFamily="2" charset="0"/>
              </a:rPr>
              <a:t>Total_Purchases</a:t>
            </a:r>
            <a:r>
              <a:rPr lang="en-US" sz="1600" b="1" dirty="0">
                <a:solidFill>
                  <a:schemeClr val="tx1"/>
                </a:solidFill>
                <a:effectLst/>
                <a:latin typeface="Dosis" pitchFamily="2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effectLst/>
                <a:latin typeface="Dosis" pitchFamily="2" charset="0"/>
              </a:rPr>
              <a:t>: the total purchase amount of each customer across all types of transactions.</a:t>
            </a:r>
          </a:p>
          <a:p>
            <a:r>
              <a:rPr lang="en-US" sz="1600" b="1" dirty="0">
                <a:solidFill>
                  <a:schemeClr val="tx1"/>
                </a:solidFill>
                <a:latin typeface="Dosis" pitchFamily="2" charset="0"/>
              </a:rPr>
              <a:t>CVR (Conversion Rate) </a:t>
            </a: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: the ratio of </a:t>
            </a:r>
            <a:r>
              <a:rPr lang="en-US" sz="1600" dirty="0" err="1">
                <a:solidFill>
                  <a:schemeClr val="tx1"/>
                </a:solidFill>
                <a:latin typeface="Dosis" pitchFamily="2" charset="0"/>
              </a:rPr>
              <a:t>Total_Purchases</a:t>
            </a:r>
            <a:r>
              <a:rPr lang="en-US" sz="1600" dirty="0">
                <a:solidFill>
                  <a:schemeClr val="tx1"/>
                </a:solidFill>
                <a:latin typeface="Dosis" pitchFamily="2" charset="0"/>
              </a:rPr>
              <a:t> to the Number of Web Visits for each customer. It represents the percentage of website visitors who made purchases.</a:t>
            </a:r>
          </a:p>
          <a:p>
            <a:endParaRPr lang="en-US" sz="1600" b="0" dirty="0">
              <a:solidFill>
                <a:schemeClr val="tx1"/>
              </a:solidFill>
              <a:effectLst/>
              <a:latin typeface="Dosis" pitchFamily="2" charset="0"/>
            </a:endParaRPr>
          </a:p>
          <a:p>
            <a:endParaRPr lang="en-US" sz="1600" b="0" dirty="0">
              <a:solidFill>
                <a:schemeClr val="tx1"/>
              </a:solidFill>
              <a:effectLst/>
              <a:latin typeface="Dosi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7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461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Dosis</vt:lpstr>
      <vt:lpstr>Roboto</vt:lpstr>
      <vt:lpstr>Simple Light</vt:lpstr>
      <vt:lpstr>Predict Customer Personality to boost marketing campaign by using Machine Learning</vt:lpstr>
      <vt:lpstr>Data Cleaning &amp; Preprocessing</vt:lpstr>
      <vt:lpstr>Data Cleaning &amp; Preprocessing</vt:lpstr>
      <vt:lpstr>Data Cleaning &amp; Preprocessing</vt:lpstr>
      <vt:lpstr>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Customer Personality to boost marketing campaign by using Machine Learning</dc:title>
  <cp:lastModifiedBy>Cikal Merdeka</cp:lastModifiedBy>
  <cp:revision>7</cp:revision>
  <dcterms:modified xsi:type="dcterms:W3CDTF">2024-04-27T11:35:42Z</dcterms:modified>
</cp:coreProperties>
</file>