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embeddedFontLst>
    <p:embeddedFont>
      <p:font typeface="Roboto"/>
      <p:regular r:id="rId7"/>
      <p:bold r:id="rId8"/>
      <p:italic r:id="rId9"/>
      <p:boldItalic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0" Type="http://schemas.openxmlformats.org/officeDocument/2006/relationships/font" Target="fonts/Robo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Roboto-regular.fntdata"/><Relationship Id="rId8" Type="http://schemas.openxmlformats.org/officeDocument/2006/relationships/font" Target="fonts/Robo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09baabb65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09baabb65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5" y="744575"/>
            <a:ext cx="38523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b="1" sz="33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b="1" sz="33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b="1" sz="33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b="1" sz="33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b="1" sz="33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b="1" sz="33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b="1" sz="33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b="1" sz="33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b="1" sz="33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4980000" y="2834125"/>
            <a:ext cx="3852300" cy="171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-12175"/>
            <a:ext cx="7632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0" y="37175"/>
            <a:ext cx="8180700" cy="52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1798">
                <a:latin typeface="Roboto"/>
                <a:ea typeface="Roboto"/>
                <a:cs typeface="Roboto"/>
                <a:sym typeface="Roboto"/>
              </a:rPr>
              <a:t>Data Cleaning &amp; Preprocessing</a:t>
            </a:r>
            <a:endParaRPr sz="1798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311700" y="823775"/>
            <a:ext cx="85206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Pada tahap </a:t>
            </a:r>
            <a:r>
              <a:rPr b="1" i="1" lang="en" sz="1500">
                <a:solidFill>
                  <a:schemeClr val="dk1"/>
                </a:solidFill>
              </a:rPr>
              <a:t>cleaning data</a:t>
            </a:r>
            <a:r>
              <a:rPr lang="en" sz="1500">
                <a:solidFill>
                  <a:schemeClr val="dk1"/>
                </a:solidFill>
              </a:rPr>
              <a:t>, tunjukan</a:t>
            </a:r>
            <a:r>
              <a:rPr i="1" lang="en" sz="1500">
                <a:solidFill>
                  <a:schemeClr val="dk1"/>
                </a:solidFill>
              </a:rPr>
              <a:t> </a:t>
            </a:r>
            <a:r>
              <a:rPr b="1" i="1" lang="en" sz="1500">
                <a:solidFill>
                  <a:schemeClr val="dk1"/>
                </a:solidFill>
              </a:rPr>
              <a:t>null</a:t>
            </a:r>
            <a:r>
              <a:rPr b="1" lang="en" sz="1500">
                <a:solidFill>
                  <a:schemeClr val="dk1"/>
                </a:solidFill>
              </a:rPr>
              <a:t> </a:t>
            </a:r>
            <a:r>
              <a:rPr lang="en" sz="1500">
                <a:solidFill>
                  <a:schemeClr val="dk1"/>
                </a:solidFill>
              </a:rPr>
              <a:t>atau </a:t>
            </a:r>
            <a:r>
              <a:rPr b="1" i="1" lang="en" sz="1500">
                <a:solidFill>
                  <a:schemeClr val="dk1"/>
                </a:solidFill>
              </a:rPr>
              <a:t>missing value</a:t>
            </a:r>
            <a:r>
              <a:rPr lang="en" sz="1500">
                <a:solidFill>
                  <a:schemeClr val="dk1"/>
                </a:solidFill>
              </a:rPr>
              <a:t> serta </a:t>
            </a:r>
            <a:r>
              <a:rPr b="1" i="1" lang="en" sz="1500">
                <a:solidFill>
                  <a:schemeClr val="dk1"/>
                </a:solidFill>
              </a:rPr>
              <a:t>duplicated value</a:t>
            </a:r>
            <a:r>
              <a:rPr lang="en" sz="1500">
                <a:solidFill>
                  <a:schemeClr val="dk1"/>
                </a:solidFill>
              </a:rPr>
              <a:t> pada dataset, serta cara penyelesaiannya.</a:t>
            </a:r>
            <a:endParaRPr sz="15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Selanjutnya untuk data preprocessing, tunjukan bahwa data sudah dilakukan proses </a:t>
            </a:r>
            <a:r>
              <a:rPr b="1" i="1" lang="en" sz="1500">
                <a:solidFill>
                  <a:schemeClr val="dk1"/>
                </a:solidFill>
              </a:rPr>
              <a:t>feature encoding</a:t>
            </a:r>
            <a:r>
              <a:rPr lang="en" sz="1500">
                <a:solidFill>
                  <a:schemeClr val="dk1"/>
                </a:solidFill>
              </a:rPr>
              <a:t> dan </a:t>
            </a:r>
            <a:r>
              <a:rPr b="1" i="1" lang="en" sz="1500">
                <a:solidFill>
                  <a:schemeClr val="dk1"/>
                </a:solidFill>
              </a:rPr>
              <a:t>feature standardisation</a:t>
            </a:r>
            <a:r>
              <a:rPr lang="en" sz="1500">
                <a:solidFill>
                  <a:schemeClr val="dk1"/>
                </a:solidFill>
              </a:rPr>
              <a:t>.</a:t>
            </a:r>
            <a:endParaRPr sz="15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" sz="1500">
                <a:solidFill>
                  <a:schemeClr val="dk1"/>
                </a:solidFill>
              </a:rPr>
              <a:t>Source code</a:t>
            </a:r>
            <a:r>
              <a:rPr lang="en" sz="1500">
                <a:solidFill>
                  <a:schemeClr val="dk1"/>
                </a:solidFill>
              </a:rPr>
              <a:t> yang sudah kamu buat, dapat ditampilkan dan berikan link untuk mengakses file tersebut. Contohnya seperti di pojok kanan bawah.</a:t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4656000" y="4772700"/>
            <a:ext cx="4488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</a:rPr>
              <a:t>Untuk selengkapnya, dapat melihat jupyter notebook </a:t>
            </a:r>
            <a:r>
              <a:rPr lang="en" sz="1100"/>
              <a:t>disini</a:t>
            </a:r>
            <a:endParaRPr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