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7" r:id="rId2"/>
    <p:sldId id="260" r:id="rId3"/>
    <p:sldId id="259" r:id="rId4"/>
    <p:sldId id="261" r:id="rId5"/>
  </p:sldIdLst>
  <p:sldSz cx="9144000" cy="5143500" type="screen16x9"/>
  <p:notesSz cx="6858000" cy="9144000"/>
  <p:embeddedFontLst>
    <p:embeddedFont>
      <p:font typeface="Dosis" pitchFamily="2" charset="0"/>
      <p:regular r:id="rId7"/>
      <p:bold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306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339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49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ikalmerdek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mcikalmerdeka" TargetMode="External"/><Relationship Id="rId4" Type="http://schemas.openxmlformats.org/officeDocument/2006/relationships/hyperlink" Target="https://www.linkedin.com/in/muhammad-cikal-merdeka-50a65826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colab.research.google.com/drive/1xuEQnXHC5Bh8AD_aGpsM6PXdygFQ-IA5?usp=sharing"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450625"/>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Predict Customer Personality to boost marketing campaign by using Machine Learning</a:t>
            </a:r>
            <a:endParaRPr sz="3180">
              <a:latin typeface="Dosis"/>
              <a:ea typeface="Dosis"/>
              <a:cs typeface="Dosis"/>
              <a:sym typeface="Dosis"/>
            </a:endParaRPr>
          </a:p>
        </p:txBody>
      </p:sp>
      <p:sp>
        <p:nvSpPr>
          <p:cNvPr id="7" name="Google Shape;100;p25">
            <a:extLst>
              <a:ext uri="{FF2B5EF4-FFF2-40B4-BE49-F238E27FC236}">
                <a16:creationId xmlns:a16="http://schemas.microsoft.com/office/drawing/2014/main" id="{200FABBA-DE99-2045-252E-2F9223667565}"/>
              </a:ext>
            </a:extLst>
          </p:cNvPr>
          <p:cNvSpPr txBox="1"/>
          <p:nvPr/>
        </p:nvSpPr>
        <p:spPr>
          <a:xfrm>
            <a:off x="5959950" y="908900"/>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3"/>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4"/>
              </a:rPr>
              <a:t>linkedin.com/in/</a:t>
            </a:r>
            <a:r>
              <a:rPr lang="en-ID" sz="1200" b="1" dirty="0" err="1">
                <a:latin typeface="Dosis"/>
                <a:ea typeface="Dosis"/>
                <a:cs typeface="Dosis"/>
                <a:sym typeface="Dosis"/>
                <a:hlinkClick r:id="rId4"/>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5"/>
              </a:rPr>
              <a:t>github.com/mcikalmerdeka</a:t>
            </a:r>
            <a:endParaRPr lang="en" sz="1200" b="1" dirty="0">
              <a:latin typeface="Dosis"/>
              <a:ea typeface="Dosis"/>
              <a:cs typeface="Dosis"/>
              <a:sym typeface="Dosis"/>
            </a:endParaRPr>
          </a:p>
        </p:txBody>
      </p:sp>
      <p:pic>
        <p:nvPicPr>
          <p:cNvPr id="8" name="Google Shape;101;p25">
            <a:extLst>
              <a:ext uri="{FF2B5EF4-FFF2-40B4-BE49-F238E27FC236}">
                <a16:creationId xmlns:a16="http://schemas.microsoft.com/office/drawing/2014/main" id="{663FB83B-593C-A70F-E42B-C717298BF312}"/>
              </a:ext>
            </a:extLst>
          </p:cNvPr>
          <p:cNvPicPr preferRelativeResize="0"/>
          <p:nvPr/>
        </p:nvPicPr>
        <p:blipFill>
          <a:blip r:embed="rId6"/>
          <a:srcRect l="8110" r="8110"/>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9" name="Google Shape;102;p25">
            <a:extLst>
              <a:ext uri="{FF2B5EF4-FFF2-40B4-BE49-F238E27FC236}">
                <a16:creationId xmlns:a16="http://schemas.microsoft.com/office/drawing/2014/main" id="{05528FDA-2923-431C-CD88-8744AEEFE361}"/>
              </a:ext>
            </a:extLst>
          </p:cNvPr>
          <p:cNvSpPr txBox="1">
            <a:spLocks/>
          </p:cNvSpPr>
          <p:nvPr/>
        </p:nvSpPr>
        <p:spPr>
          <a:xfrm>
            <a:off x="4665150"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E7D1B0EB-1107-11F3-21B9-33A6BE5489DD}"/>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Initial Transformation with PCA Method (Optional)</a:t>
            </a:r>
          </a:p>
        </p:txBody>
      </p:sp>
      <p:sp>
        <p:nvSpPr>
          <p:cNvPr id="7" name="TextBox 6">
            <a:extLst>
              <a:ext uri="{FF2B5EF4-FFF2-40B4-BE49-F238E27FC236}">
                <a16:creationId xmlns:a16="http://schemas.microsoft.com/office/drawing/2014/main" id="{45B2656F-CC26-CBE8-ADBD-BDEDA85A70BC}"/>
              </a:ext>
            </a:extLst>
          </p:cNvPr>
          <p:cNvSpPr txBox="1"/>
          <p:nvPr/>
        </p:nvSpPr>
        <p:spPr>
          <a:xfrm>
            <a:off x="293410" y="1046019"/>
            <a:ext cx="8663554" cy="523220"/>
          </a:xfrm>
          <a:prstGeom prst="rect">
            <a:avLst/>
          </a:prstGeom>
          <a:noFill/>
        </p:spPr>
        <p:txBody>
          <a:bodyPr wrap="square" rtlCol="0">
            <a:spAutoFit/>
          </a:bodyPr>
          <a:lstStyle/>
          <a:p>
            <a:r>
              <a:rPr lang="en-US" dirty="0">
                <a:latin typeface="Dosis" pitchFamily="2" charset="0"/>
              </a:rPr>
              <a:t>Before we evaluate how many cluster should we make, in this case since we still have a large number of features because we didn’t do the feature selection process, we need to reduce the amount of features into 2 with PCA first.</a:t>
            </a:r>
          </a:p>
        </p:txBody>
      </p:sp>
      <p:pic>
        <p:nvPicPr>
          <p:cNvPr id="3" name="Picture 2">
            <a:extLst>
              <a:ext uri="{FF2B5EF4-FFF2-40B4-BE49-F238E27FC236}">
                <a16:creationId xmlns:a16="http://schemas.microsoft.com/office/drawing/2014/main" id="{09885501-FA30-98FE-D34B-7662DB7CC65F}"/>
              </a:ext>
            </a:extLst>
          </p:cNvPr>
          <p:cNvPicPr>
            <a:picLocks noChangeAspect="1"/>
          </p:cNvPicPr>
          <p:nvPr/>
        </p:nvPicPr>
        <p:blipFill>
          <a:blip r:embed="rId3"/>
          <a:stretch>
            <a:fillRect/>
          </a:stretch>
        </p:blipFill>
        <p:spPr>
          <a:xfrm>
            <a:off x="6490854" y="2214047"/>
            <a:ext cx="1782612" cy="2859068"/>
          </a:xfrm>
          <a:prstGeom prst="rect">
            <a:avLst/>
          </a:prstGeom>
        </p:spPr>
      </p:pic>
      <p:pic>
        <p:nvPicPr>
          <p:cNvPr id="5" name="Picture 4">
            <a:extLst>
              <a:ext uri="{FF2B5EF4-FFF2-40B4-BE49-F238E27FC236}">
                <a16:creationId xmlns:a16="http://schemas.microsoft.com/office/drawing/2014/main" id="{A8F91D23-7ECE-7654-7466-8CD67B2A1FE4}"/>
              </a:ext>
            </a:extLst>
          </p:cNvPr>
          <p:cNvPicPr>
            <a:picLocks noChangeAspect="1"/>
          </p:cNvPicPr>
          <p:nvPr/>
        </p:nvPicPr>
        <p:blipFill>
          <a:blip r:embed="rId4"/>
          <a:stretch>
            <a:fillRect/>
          </a:stretch>
        </p:blipFill>
        <p:spPr>
          <a:xfrm>
            <a:off x="500606" y="1753102"/>
            <a:ext cx="2994776" cy="1089009"/>
          </a:xfrm>
          <a:prstGeom prst="rect">
            <a:avLst/>
          </a:prstGeom>
        </p:spPr>
      </p:pic>
      <p:sp>
        <p:nvSpPr>
          <p:cNvPr id="8" name="TextBox 7">
            <a:extLst>
              <a:ext uri="{FF2B5EF4-FFF2-40B4-BE49-F238E27FC236}">
                <a16:creationId xmlns:a16="http://schemas.microsoft.com/office/drawing/2014/main" id="{98DAAC6F-80BD-9C32-6F88-1C1C47C95A3F}"/>
              </a:ext>
            </a:extLst>
          </p:cNvPr>
          <p:cNvSpPr txBox="1"/>
          <p:nvPr/>
        </p:nvSpPr>
        <p:spPr>
          <a:xfrm>
            <a:off x="2366333" y="3640393"/>
            <a:ext cx="4062176" cy="523220"/>
          </a:xfrm>
          <a:prstGeom prst="rect">
            <a:avLst/>
          </a:prstGeom>
          <a:noFill/>
        </p:spPr>
        <p:txBody>
          <a:bodyPr wrap="square" rtlCol="0">
            <a:spAutoFit/>
          </a:bodyPr>
          <a:lstStyle/>
          <a:p>
            <a:pPr algn="r"/>
            <a:r>
              <a:rPr lang="en-US" dirty="0">
                <a:latin typeface="Dosis" pitchFamily="2" charset="0"/>
              </a:rPr>
              <a:t>The preprocessed </a:t>
            </a:r>
            <a:r>
              <a:rPr lang="en-US" dirty="0" err="1">
                <a:latin typeface="Dosis" pitchFamily="2" charset="0"/>
              </a:rPr>
              <a:t>dataframe</a:t>
            </a:r>
            <a:r>
              <a:rPr lang="en-US" dirty="0">
                <a:latin typeface="Dosis" pitchFamily="2" charset="0"/>
              </a:rPr>
              <a:t> that contains 39 features is condensed into 2 features.</a:t>
            </a:r>
          </a:p>
        </p:txBody>
      </p:sp>
      <p:sp>
        <p:nvSpPr>
          <p:cNvPr id="9" name="TextBox 8">
            <a:extLst>
              <a:ext uri="{FF2B5EF4-FFF2-40B4-BE49-F238E27FC236}">
                <a16:creationId xmlns:a16="http://schemas.microsoft.com/office/drawing/2014/main" id="{B485A4E9-7766-A283-6717-1ECE97EC8F6B}"/>
              </a:ext>
            </a:extLst>
          </p:cNvPr>
          <p:cNvSpPr txBox="1"/>
          <p:nvPr/>
        </p:nvSpPr>
        <p:spPr>
          <a:xfrm>
            <a:off x="3518993" y="2011829"/>
            <a:ext cx="1549441" cy="523220"/>
          </a:xfrm>
          <a:prstGeom prst="rect">
            <a:avLst/>
          </a:prstGeom>
          <a:noFill/>
        </p:spPr>
        <p:txBody>
          <a:bodyPr wrap="square" rtlCol="0">
            <a:spAutoFit/>
          </a:bodyPr>
          <a:lstStyle/>
          <a:p>
            <a:r>
              <a:rPr lang="en-US" b="1" dirty="0">
                <a:solidFill>
                  <a:schemeClr val="tx1"/>
                </a:solidFill>
              </a:rPr>
              <a:t>PCA Implementation</a:t>
            </a:r>
          </a:p>
        </p:txBody>
      </p:sp>
      <p:sp>
        <p:nvSpPr>
          <p:cNvPr id="10" name="TextBox 9">
            <a:extLst>
              <a:ext uri="{FF2B5EF4-FFF2-40B4-BE49-F238E27FC236}">
                <a16:creationId xmlns:a16="http://schemas.microsoft.com/office/drawing/2014/main" id="{93B29747-4200-4237-0134-482D66E703FF}"/>
              </a:ext>
            </a:extLst>
          </p:cNvPr>
          <p:cNvSpPr txBox="1"/>
          <p:nvPr/>
        </p:nvSpPr>
        <p:spPr>
          <a:xfrm>
            <a:off x="5310889" y="3117173"/>
            <a:ext cx="1380856" cy="523220"/>
          </a:xfrm>
          <a:prstGeom prst="rect">
            <a:avLst/>
          </a:prstGeom>
          <a:noFill/>
        </p:spPr>
        <p:txBody>
          <a:bodyPr wrap="square" rtlCol="0">
            <a:spAutoFit/>
          </a:bodyPr>
          <a:lstStyle/>
          <a:p>
            <a:r>
              <a:rPr lang="en-US" b="1" dirty="0" err="1">
                <a:solidFill>
                  <a:schemeClr val="tx1"/>
                </a:solidFill>
              </a:rPr>
              <a:t>Dataframe</a:t>
            </a:r>
            <a:r>
              <a:rPr lang="en-US" b="1" dirty="0">
                <a:solidFill>
                  <a:schemeClr val="tx1"/>
                </a:solidFill>
              </a:rPr>
              <a:t> After PCA</a:t>
            </a:r>
          </a:p>
        </p:txBody>
      </p:sp>
      <p:sp>
        <p:nvSpPr>
          <p:cNvPr id="11" name="Google Shape;115;p27">
            <a:extLst>
              <a:ext uri="{FF2B5EF4-FFF2-40B4-BE49-F238E27FC236}">
                <a16:creationId xmlns:a16="http://schemas.microsoft.com/office/drawing/2014/main" id="{ECDC2325-73E7-0506-1596-1671A40B0B10}"/>
              </a:ext>
            </a:extLst>
          </p:cNvPr>
          <p:cNvSpPr txBox="1"/>
          <p:nvPr/>
        </p:nvSpPr>
        <p:spPr>
          <a:xfrm>
            <a:off x="-705709" y="4772700"/>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For more details, you can view the </a:t>
            </a:r>
            <a:r>
              <a:rPr lang="en-US" sz="1100" dirty="0" err="1">
                <a:solidFill>
                  <a:srgbClr val="000000"/>
                </a:solidFill>
              </a:rPr>
              <a:t>Jupyter</a:t>
            </a:r>
            <a:r>
              <a:rPr lang="en-US" sz="1100" dirty="0">
                <a:solidFill>
                  <a:srgbClr val="000000"/>
                </a:solidFill>
              </a:rPr>
              <a:t> notebook </a:t>
            </a:r>
            <a:r>
              <a:rPr lang="en-US" sz="1100" dirty="0">
                <a:solidFill>
                  <a:srgbClr val="000000"/>
                </a:solidFill>
                <a:hlinkClick r:id="rId5"/>
              </a:rPr>
              <a:t>here</a:t>
            </a:r>
            <a:r>
              <a:rPr lang="en-US" sz="1100" dirty="0">
                <a:solidFill>
                  <a:srgbClr val="000000"/>
                </a:solidFill>
              </a:rPr>
              <a:t>.</a:t>
            </a:r>
          </a:p>
        </p:txBody>
      </p:sp>
    </p:spTree>
    <p:extLst>
      <p:ext uri="{BB962C8B-B14F-4D97-AF65-F5344CB8AC3E}">
        <p14:creationId xmlns:p14="http://schemas.microsoft.com/office/powerpoint/2010/main" val="147209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E7D1B0EB-1107-11F3-21B9-33A6BE5489DD}"/>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Elbow Method</a:t>
            </a:r>
          </a:p>
        </p:txBody>
      </p:sp>
      <p:sp>
        <p:nvSpPr>
          <p:cNvPr id="7" name="TextBox 6">
            <a:extLst>
              <a:ext uri="{FF2B5EF4-FFF2-40B4-BE49-F238E27FC236}">
                <a16:creationId xmlns:a16="http://schemas.microsoft.com/office/drawing/2014/main" id="{45B2656F-CC26-CBE8-ADBD-BDEDA85A70BC}"/>
              </a:ext>
            </a:extLst>
          </p:cNvPr>
          <p:cNvSpPr txBox="1"/>
          <p:nvPr/>
        </p:nvSpPr>
        <p:spPr>
          <a:xfrm>
            <a:off x="293410" y="3707140"/>
            <a:ext cx="8615063"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Evaluating the elbow method we could see that </a:t>
            </a:r>
            <a:r>
              <a:rPr lang="en-US" b="1" dirty="0">
                <a:latin typeface="Dosis" pitchFamily="2" charset="0"/>
              </a:rPr>
              <a:t>the optimal number of cluster is 4</a:t>
            </a:r>
            <a:r>
              <a:rPr lang="en-US" dirty="0">
                <a:latin typeface="Dosis" pitchFamily="2" charset="0"/>
              </a:rPr>
              <a:t>. This is obtained by observing the inertia score, which begins to show similarity in subsequent clusters starting from the 4th cluster.</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Inertia is a metric that measures the sum of squared distances between each data point and its nearest centroid. It reflects how compact the clusters are, with lower values indicating tighter, more cohesive clusters.</a:t>
            </a:r>
            <a:endParaRPr lang="en-ID" dirty="0">
              <a:latin typeface="Dosis" pitchFamily="2" charset="0"/>
            </a:endParaRPr>
          </a:p>
        </p:txBody>
      </p:sp>
      <p:pic>
        <p:nvPicPr>
          <p:cNvPr id="11" name="Picture 10">
            <a:extLst>
              <a:ext uri="{FF2B5EF4-FFF2-40B4-BE49-F238E27FC236}">
                <a16:creationId xmlns:a16="http://schemas.microsoft.com/office/drawing/2014/main" id="{0B02C13A-70B3-BFA1-B21B-8FA64B4124B0}"/>
              </a:ext>
            </a:extLst>
          </p:cNvPr>
          <p:cNvPicPr>
            <a:picLocks noChangeAspect="1"/>
          </p:cNvPicPr>
          <p:nvPr/>
        </p:nvPicPr>
        <p:blipFill>
          <a:blip r:embed="rId3"/>
          <a:stretch>
            <a:fillRect/>
          </a:stretch>
        </p:blipFill>
        <p:spPr>
          <a:xfrm>
            <a:off x="1315724" y="1143486"/>
            <a:ext cx="4609436" cy="2400396"/>
          </a:xfrm>
          <a:prstGeom prst="rect">
            <a:avLst/>
          </a:prstGeom>
        </p:spPr>
      </p:pic>
      <p:pic>
        <p:nvPicPr>
          <p:cNvPr id="13" name="Picture 12">
            <a:extLst>
              <a:ext uri="{FF2B5EF4-FFF2-40B4-BE49-F238E27FC236}">
                <a16:creationId xmlns:a16="http://schemas.microsoft.com/office/drawing/2014/main" id="{941D7D1B-C4C1-28A6-1DE1-3531358D8DD2}"/>
              </a:ext>
            </a:extLst>
          </p:cNvPr>
          <p:cNvPicPr>
            <a:picLocks noChangeAspect="1"/>
          </p:cNvPicPr>
          <p:nvPr/>
        </p:nvPicPr>
        <p:blipFill>
          <a:blip r:embed="rId4"/>
          <a:stretch>
            <a:fillRect/>
          </a:stretch>
        </p:blipFill>
        <p:spPr>
          <a:xfrm>
            <a:off x="6412902" y="1205289"/>
            <a:ext cx="1112365" cy="2338593"/>
          </a:xfrm>
          <a:prstGeom prst="rect">
            <a:avLst/>
          </a:prstGeom>
        </p:spPr>
      </p:pic>
    </p:spTree>
    <p:extLst>
      <p:ext uri="{BB962C8B-B14F-4D97-AF65-F5344CB8AC3E}">
        <p14:creationId xmlns:p14="http://schemas.microsoft.com/office/powerpoint/2010/main" val="416427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E7D1B0EB-1107-11F3-21B9-33A6BE5489DD}"/>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Silhouette Score</a:t>
            </a:r>
          </a:p>
        </p:txBody>
      </p:sp>
      <p:sp>
        <p:nvSpPr>
          <p:cNvPr id="7" name="TextBox 6">
            <a:extLst>
              <a:ext uri="{FF2B5EF4-FFF2-40B4-BE49-F238E27FC236}">
                <a16:creationId xmlns:a16="http://schemas.microsoft.com/office/drawing/2014/main" id="{45B2656F-CC26-CBE8-ADBD-BDEDA85A70BC}"/>
              </a:ext>
            </a:extLst>
          </p:cNvPr>
          <p:cNvSpPr txBox="1"/>
          <p:nvPr/>
        </p:nvSpPr>
        <p:spPr>
          <a:xfrm>
            <a:off x="293410" y="3462128"/>
            <a:ext cx="8615063" cy="160043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Based on the Silhouette Score, </a:t>
            </a:r>
            <a:r>
              <a:rPr lang="en-US" b="1" dirty="0">
                <a:latin typeface="Dosis" pitchFamily="2" charset="0"/>
              </a:rPr>
              <a:t>the recommended optimal number of clusters is 4</a:t>
            </a:r>
            <a:r>
              <a:rPr lang="en-US" dirty="0">
                <a:latin typeface="Dosis" pitchFamily="2" charset="0"/>
              </a:rPr>
              <a:t>.</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The Silhouette Score for this number of clusters is higher compared to other numbers of clusters, indicating better clustering quality.</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Silhouette Score is an evaluation metric that describes how well objects within one cluster are grouped within their own data compared to other clusters. The higher the Silhouette Score, the better the separation of clusters.</a:t>
            </a:r>
            <a:endParaRPr lang="en-ID" dirty="0">
              <a:latin typeface="Dosis" pitchFamily="2" charset="0"/>
            </a:endParaRPr>
          </a:p>
        </p:txBody>
      </p:sp>
      <p:pic>
        <p:nvPicPr>
          <p:cNvPr id="3" name="Picture 2">
            <a:extLst>
              <a:ext uri="{FF2B5EF4-FFF2-40B4-BE49-F238E27FC236}">
                <a16:creationId xmlns:a16="http://schemas.microsoft.com/office/drawing/2014/main" id="{4976276E-FF99-82B2-CF8F-4BE1AC330FC8}"/>
              </a:ext>
            </a:extLst>
          </p:cNvPr>
          <p:cNvPicPr>
            <a:picLocks noChangeAspect="1"/>
          </p:cNvPicPr>
          <p:nvPr/>
        </p:nvPicPr>
        <p:blipFill>
          <a:blip r:embed="rId3"/>
          <a:stretch>
            <a:fillRect/>
          </a:stretch>
        </p:blipFill>
        <p:spPr>
          <a:xfrm>
            <a:off x="4298115" y="1169202"/>
            <a:ext cx="2935786" cy="2169743"/>
          </a:xfrm>
          <a:prstGeom prst="rect">
            <a:avLst/>
          </a:prstGeom>
        </p:spPr>
      </p:pic>
      <p:pic>
        <p:nvPicPr>
          <p:cNvPr id="5" name="Picture 4">
            <a:extLst>
              <a:ext uri="{FF2B5EF4-FFF2-40B4-BE49-F238E27FC236}">
                <a16:creationId xmlns:a16="http://schemas.microsoft.com/office/drawing/2014/main" id="{D5FBA83D-E829-A90A-D883-E5278D9B187E}"/>
              </a:ext>
            </a:extLst>
          </p:cNvPr>
          <p:cNvPicPr>
            <a:picLocks noChangeAspect="1"/>
          </p:cNvPicPr>
          <p:nvPr/>
        </p:nvPicPr>
        <p:blipFill>
          <a:blip r:embed="rId4"/>
          <a:stretch>
            <a:fillRect/>
          </a:stretch>
        </p:blipFill>
        <p:spPr>
          <a:xfrm>
            <a:off x="1169802" y="1117058"/>
            <a:ext cx="2606868" cy="2221887"/>
          </a:xfrm>
          <a:prstGeom prst="rect">
            <a:avLst/>
          </a:prstGeom>
        </p:spPr>
      </p:pic>
    </p:spTree>
    <p:extLst>
      <p:ext uri="{BB962C8B-B14F-4D97-AF65-F5344CB8AC3E}">
        <p14:creationId xmlns:p14="http://schemas.microsoft.com/office/powerpoint/2010/main" val="25372712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378</Words>
  <Application>Microsoft Office PowerPoint</Application>
  <PresentationFormat>On-screen Show (16:9)</PresentationFormat>
  <Paragraphs>26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vt:lpstr>
      <vt:lpstr>Dosis</vt:lpstr>
      <vt:lpstr>Arial</vt:lpstr>
      <vt:lpstr>Simple Light</vt:lpstr>
      <vt:lpstr>Predict Customer Personality to boost marketing campaign by using Machine Learning</vt:lpstr>
      <vt:lpstr>Data Modeling</vt:lpstr>
      <vt:lpstr>Data Modeling</vt:lpstr>
      <vt:lpstr>Data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Customer Personality to boost marketing campaign by using Machine Learning</dc:title>
  <cp:lastModifiedBy>Cikal Merdeka</cp:lastModifiedBy>
  <cp:revision>15</cp:revision>
  <dcterms:modified xsi:type="dcterms:W3CDTF">2024-04-27T16:41:25Z</dcterms:modified>
</cp:coreProperties>
</file>