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7" r:id="rId2"/>
    <p:sldId id="258" r:id="rId3"/>
    <p:sldId id="260" r:id="rId4"/>
    <p:sldId id="266" r:id="rId5"/>
    <p:sldId id="259" r:id="rId6"/>
    <p:sldId id="264" r:id="rId7"/>
    <p:sldId id="265" r:id="rId8"/>
    <p:sldId id="262" r:id="rId9"/>
    <p:sldId id="267" r:id="rId10"/>
  </p:sldIdLst>
  <p:sldSz cx="9144000" cy="5143500" type="screen16x9"/>
  <p:notesSz cx="6858000" cy="9144000"/>
  <p:embeddedFontLst>
    <p:embeddedFont>
      <p:font typeface="Dosis" pitchFamily="2" charset="0"/>
      <p:regular r:id="rId12"/>
      <p:bold r:id="rId13"/>
    </p:embeddedFont>
    <p:embeddedFont>
      <p:font typeface="Roboto" panose="020000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84eb88a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84eb88a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6328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2848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673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285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0640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5458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4384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82725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5" y="744575"/>
            <a:ext cx="38523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3300"/>
              <a:buNone/>
              <a:defRPr sz="3300" b="1">
                <a:solidFill>
                  <a:schemeClr val="lt1"/>
                </a:solidFill>
              </a:defRPr>
            </a:lvl1pPr>
            <a:lvl2pPr lvl="1" algn="ctr">
              <a:spcBef>
                <a:spcPts val="0"/>
              </a:spcBef>
              <a:spcAft>
                <a:spcPts val="0"/>
              </a:spcAft>
              <a:buClr>
                <a:schemeClr val="lt1"/>
              </a:buClr>
              <a:buSzPts val="3300"/>
              <a:buNone/>
              <a:defRPr sz="3300" b="1">
                <a:solidFill>
                  <a:schemeClr val="lt1"/>
                </a:solidFill>
              </a:defRPr>
            </a:lvl2pPr>
            <a:lvl3pPr lvl="2" algn="ctr">
              <a:spcBef>
                <a:spcPts val="0"/>
              </a:spcBef>
              <a:spcAft>
                <a:spcPts val="0"/>
              </a:spcAft>
              <a:buClr>
                <a:schemeClr val="lt1"/>
              </a:buClr>
              <a:buSzPts val="3300"/>
              <a:buNone/>
              <a:defRPr sz="3300" b="1">
                <a:solidFill>
                  <a:schemeClr val="lt1"/>
                </a:solidFill>
              </a:defRPr>
            </a:lvl3pPr>
            <a:lvl4pPr lvl="3" algn="ctr">
              <a:spcBef>
                <a:spcPts val="0"/>
              </a:spcBef>
              <a:spcAft>
                <a:spcPts val="0"/>
              </a:spcAft>
              <a:buClr>
                <a:schemeClr val="lt1"/>
              </a:buClr>
              <a:buSzPts val="3300"/>
              <a:buNone/>
              <a:defRPr sz="3300" b="1">
                <a:solidFill>
                  <a:schemeClr val="lt1"/>
                </a:solidFill>
              </a:defRPr>
            </a:lvl4pPr>
            <a:lvl5pPr lvl="4" algn="ctr">
              <a:spcBef>
                <a:spcPts val="0"/>
              </a:spcBef>
              <a:spcAft>
                <a:spcPts val="0"/>
              </a:spcAft>
              <a:buClr>
                <a:schemeClr val="lt1"/>
              </a:buClr>
              <a:buSzPts val="3300"/>
              <a:buNone/>
              <a:defRPr sz="3300" b="1">
                <a:solidFill>
                  <a:schemeClr val="lt1"/>
                </a:solidFill>
              </a:defRPr>
            </a:lvl5pPr>
            <a:lvl6pPr lvl="5" algn="ctr">
              <a:spcBef>
                <a:spcPts val="0"/>
              </a:spcBef>
              <a:spcAft>
                <a:spcPts val="0"/>
              </a:spcAft>
              <a:buClr>
                <a:schemeClr val="lt1"/>
              </a:buClr>
              <a:buSzPts val="3300"/>
              <a:buNone/>
              <a:defRPr sz="3300" b="1">
                <a:solidFill>
                  <a:schemeClr val="lt1"/>
                </a:solidFill>
              </a:defRPr>
            </a:lvl6pPr>
            <a:lvl7pPr lvl="6" algn="ctr">
              <a:spcBef>
                <a:spcPts val="0"/>
              </a:spcBef>
              <a:spcAft>
                <a:spcPts val="0"/>
              </a:spcAft>
              <a:buClr>
                <a:schemeClr val="lt1"/>
              </a:buClr>
              <a:buSzPts val="3300"/>
              <a:buNone/>
              <a:defRPr sz="3300" b="1">
                <a:solidFill>
                  <a:schemeClr val="lt1"/>
                </a:solidFill>
              </a:defRPr>
            </a:lvl7pPr>
            <a:lvl8pPr lvl="7" algn="ctr">
              <a:spcBef>
                <a:spcPts val="0"/>
              </a:spcBef>
              <a:spcAft>
                <a:spcPts val="0"/>
              </a:spcAft>
              <a:buClr>
                <a:schemeClr val="lt1"/>
              </a:buClr>
              <a:buSzPts val="3300"/>
              <a:buNone/>
              <a:defRPr sz="3300" b="1">
                <a:solidFill>
                  <a:schemeClr val="lt1"/>
                </a:solidFill>
              </a:defRPr>
            </a:lvl8pPr>
            <a:lvl9pPr lvl="8" algn="ctr">
              <a:spcBef>
                <a:spcPts val="0"/>
              </a:spcBef>
              <a:spcAft>
                <a:spcPts val="0"/>
              </a:spcAft>
              <a:buClr>
                <a:schemeClr val="lt1"/>
              </a:buClr>
              <a:buSzPts val="3300"/>
              <a:buNone/>
              <a:defRPr sz="3300" b="1">
                <a:solidFill>
                  <a:schemeClr val="lt1"/>
                </a:solidFill>
              </a:defRPr>
            </a:lvl9pPr>
          </a:lstStyle>
          <a:p>
            <a:endParaRPr/>
          </a:p>
        </p:txBody>
      </p:sp>
      <p:sp>
        <p:nvSpPr>
          <p:cNvPr id="11" name="Google Shape;11;p2"/>
          <p:cNvSpPr txBox="1">
            <a:spLocks noGrp="1"/>
          </p:cNvSpPr>
          <p:nvPr>
            <p:ph type="subTitle" idx="1"/>
          </p:nvPr>
        </p:nvSpPr>
        <p:spPr>
          <a:xfrm>
            <a:off x="4980000" y="2834125"/>
            <a:ext cx="3852300" cy="1713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200"/>
              <a:buNone/>
              <a:defRPr sz="1200">
                <a:solidFill>
                  <a:schemeClr val="dk1"/>
                </a:solidFill>
              </a:defRPr>
            </a:lvl2pPr>
            <a:lvl3pPr lvl="2" algn="ctr">
              <a:lnSpc>
                <a:spcPct val="100000"/>
              </a:lnSpc>
              <a:spcBef>
                <a:spcPts val="0"/>
              </a:spcBef>
              <a:spcAft>
                <a:spcPts val="0"/>
              </a:spcAft>
              <a:buClr>
                <a:schemeClr val="dk1"/>
              </a:buClr>
              <a:buSzPts val="1200"/>
              <a:buNone/>
              <a:defRPr sz="1200">
                <a:solidFill>
                  <a:schemeClr val="dk1"/>
                </a:solidFill>
              </a:defRPr>
            </a:lvl3pPr>
            <a:lvl4pPr lvl="3" algn="ctr">
              <a:lnSpc>
                <a:spcPct val="100000"/>
              </a:lnSpc>
              <a:spcBef>
                <a:spcPts val="0"/>
              </a:spcBef>
              <a:spcAft>
                <a:spcPts val="0"/>
              </a:spcAft>
              <a:buClr>
                <a:schemeClr val="dk1"/>
              </a:buClr>
              <a:buSzPts val="1200"/>
              <a:buNone/>
              <a:defRPr sz="1200">
                <a:solidFill>
                  <a:schemeClr val="dk1"/>
                </a:solidFill>
              </a:defRPr>
            </a:lvl4pPr>
            <a:lvl5pPr lvl="4" algn="ctr">
              <a:lnSpc>
                <a:spcPct val="100000"/>
              </a:lnSpc>
              <a:spcBef>
                <a:spcPts val="0"/>
              </a:spcBef>
              <a:spcAft>
                <a:spcPts val="0"/>
              </a:spcAft>
              <a:buClr>
                <a:schemeClr val="dk1"/>
              </a:buClr>
              <a:buSzPts val="1200"/>
              <a:buNone/>
              <a:defRPr sz="1200">
                <a:solidFill>
                  <a:schemeClr val="dk1"/>
                </a:solidFill>
              </a:defRPr>
            </a:lvl5pPr>
            <a:lvl6pPr lvl="5" algn="ctr">
              <a:lnSpc>
                <a:spcPct val="100000"/>
              </a:lnSpc>
              <a:spcBef>
                <a:spcPts val="0"/>
              </a:spcBef>
              <a:spcAft>
                <a:spcPts val="0"/>
              </a:spcAft>
              <a:buClr>
                <a:schemeClr val="dk1"/>
              </a:buClr>
              <a:buSzPts val="1200"/>
              <a:buNone/>
              <a:defRPr sz="1200">
                <a:solidFill>
                  <a:schemeClr val="dk1"/>
                </a:solidFill>
              </a:defRPr>
            </a:lvl6pPr>
            <a:lvl7pPr lvl="6" algn="ctr">
              <a:lnSpc>
                <a:spcPct val="100000"/>
              </a:lnSpc>
              <a:spcBef>
                <a:spcPts val="0"/>
              </a:spcBef>
              <a:spcAft>
                <a:spcPts val="0"/>
              </a:spcAft>
              <a:buClr>
                <a:schemeClr val="dk1"/>
              </a:buClr>
              <a:buSzPts val="1200"/>
              <a:buNone/>
              <a:defRPr sz="1200">
                <a:solidFill>
                  <a:schemeClr val="dk1"/>
                </a:solidFill>
              </a:defRPr>
            </a:lvl7pPr>
            <a:lvl8pPr lvl="7" algn="ctr">
              <a:lnSpc>
                <a:spcPct val="100000"/>
              </a:lnSpc>
              <a:spcBef>
                <a:spcPts val="0"/>
              </a:spcBef>
              <a:spcAft>
                <a:spcPts val="0"/>
              </a:spcAft>
              <a:buClr>
                <a:schemeClr val="dk1"/>
              </a:buClr>
              <a:buSzPts val="1200"/>
              <a:buNone/>
              <a:defRPr sz="1200">
                <a:solidFill>
                  <a:schemeClr val="dk1"/>
                </a:solidFill>
              </a:defRPr>
            </a:lvl8pPr>
            <a:lvl9pPr lvl="8" algn="ctr">
              <a:lnSpc>
                <a:spcPct val="100000"/>
              </a:lnSpc>
              <a:spcBef>
                <a:spcPts val="0"/>
              </a:spcBef>
              <a:spcAft>
                <a:spcPts val="0"/>
              </a:spcAft>
              <a:buClr>
                <a:schemeClr val="dk1"/>
              </a:buClr>
              <a:buSzPts val="1200"/>
              <a:buNone/>
              <a:defRPr sz="1200">
                <a:solidFill>
                  <a:schemeClr val="dk1"/>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12175"/>
            <a:ext cx="7632300" cy="572700"/>
          </a:xfrm>
          <a:prstGeom prst="rect">
            <a:avLst/>
          </a:prstGeom>
        </p:spPr>
        <p:txBody>
          <a:bodyPr spcFirstLastPara="1" wrap="square" lIns="91425" tIns="91425" rIns="91425" bIns="91425" anchor="t" anchorCtr="0">
            <a:normAutofit/>
          </a:bodyPr>
          <a:lstStyle>
            <a:lvl1pPr lvl="0" algn="ctr">
              <a:spcBef>
                <a:spcPts val="0"/>
              </a:spcBef>
              <a:spcAft>
                <a:spcPts val="0"/>
              </a:spcAft>
              <a:buClr>
                <a:schemeClr val="lt1"/>
              </a:buClr>
              <a:buSzPts val="2200"/>
              <a:buNone/>
              <a:defRPr sz="2200">
                <a:solidFill>
                  <a:schemeClr val="lt1"/>
                </a:solidFill>
              </a:defRPr>
            </a:lvl1pPr>
            <a:lvl2pPr lvl="1" algn="ctr">
              <a:spcBef>
                <a:spcPts val="0"/>
              </a:spcBef>
              <a:spcAft>
                <a:spcPts val="0"/>
              </a:spcAft>
              <a:buClr>
                <a:schemeClr val="lt1"/>
              </a:buClr>
              <a:buSzPts val="2200"/>
              <a:buNone/>
              <a:defRPr sz="2200">
                <a:solidFill>
                  <a:schemeClr val="lt1"/>
                </a:solidFill>
              </a:defRPr>
            </a:lvl2pPr>
            <a:lvl3pPr lvl="2" algn="ctr">
              <a:spcBef>
                <a:spcPts val="0"/>
              </a:spcBef>
              <a:spcAft>
                <a:spcPts val="0"/>
              </a:spcAft>
              <a:buClr>
                <a:schemeClr val="lt1"/>
              </a:buClr>
              <a:buSzPts val="2200"/>
              <a:buNone/>
              <a:defRPr sz="2200">
                <a:solidFill>
                  <a:schemeClr val="lt1"/>
                </a:solidFill>
              </a:defRPr>
            </a:lvl3pPr>
            <a:lvl4pPr lvl="3" algn="ctr">
              <a:spcBef>
                <a:spcPts val="0"/>
              </a:spcBef>
              <a:spcAft>
                <a:spcPts val="0"/>
              </a:spcAft>
              <a:buClr>
                <a:schemeClr val="lt1"/>
              </a:buClr>
              <a:buSzPts val="2200"/>
              <a:buNone/>
              <a:defRPr sz="2200">
                <a:solidFill>
                  <a:schemeClr val="lt1"/>
                </a:solidFill>
              </a:defRPr>
            </a:lvl4pPr>
            <a:lvl5pPr lvl="4" algn="ctr">
              <a:spcBef>
                <a:spcPts val="0"/>
              </a:spcBef>
              <a:spcAft>
                <a:spcPts val="0"/>
              </a:spcAft>
              <a:buClr>
                <a:schemeClr val="lt1"/>
              </a:buClr>
              <a:buSzPts val="2200"/>
              <a:buNone/>
              <a:defRPr sz="2200">
                <a:solidFill>
                  <a:schemeClr val="lt1"/>
                </a:solidFill>
              </a:defRPr>
            </a:lvl5pPr>
            <a:lvl6pPr lvl="5" algn="ctr">
              <a:spcBef>
                <a:spcPts val="0"/>
              </a:spcBef>
              <a:spcAft>
                <a:spcPts val="0"/>
              </a:spcAft>
              <a:buClr>
                <a:schemeClr val="lt1"/>
              </a:buClr>
              <a:buSzPts val="2200"/>
              <a:buNone/>
              <a:defRPr sz="2200">
                <a:solidFill>
                  <a:schemeClr val="lt1"/>
                </a:solidFill>
              </a:defRPr>
            </a:lvl6pPr>
            <a:lvl7pPr lvl="6" algn="ctr">
              <a:spcBef>
                <a:spcPts val="0"/>
              </a:spcBef>
              <a:spcAft>
                <a:spcPts val="0"/>
              </a:spcAft>
              <a:buClr>
                <a:schemeClr val="lt1"/>
              </a:buClr>
              <a:buSzPts val="2200"/>
              <a:buNone/>
              <a:defRPr sz="2200">
                <a:solidFill>
                  <a:schemeClr val="lt1"/>
                </a:solidFill>
              </a:defRPr>
            </a:lvl7pPr>
            <a:lvl8pPr lvl="7" algn="ctr">
              <a:spcBef>
                <a:spcPts val="0"/>
              </a:spcBef>
              <a:spcAft>
                <a:spcPts val="0"/>
              </a:spcAft>
              <a:buClr>
                <a:schemeClr val="lt1"/>
              </a:buClr>
              <a:buSzPts val="2200"/>
              <a:buNone/>
              <a:defRPr sz="2200">
                <a:solidFill>
                  <a:schemeClr val="lt1"/>
                </a:solidFill>
              </a:defRPr>
            </a:lvl8pPr>
            <a:lvl9pPr lvl="8" algn="ctr">
              <a:spcBef>
                <a:spcPts val="0"/>
              </a:spcBef>
              <a:spcAft>
                <a:spcPts val="0"/>
              </a:spcAft>
              <a:buClr>
                <a:schemeClr val="lt1"/>
              </a:buClr>
              <a:buSzPts val="2200"/>
              <a:buNone/>
              <a:defRPr sz="2200">
                <a:solidFill>
                  <a:schemeClr val="lt1"/>
                </a:solidFill>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cikalmerdek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hyperlink" Target="https://github.com/mcikalmerdeka" TargetMode="External"/><Relationship Id="rId4" Type="http://schemas.openxmlformats.org/officeDocument/2006/relationships/hyperlink" Target="https://www.linkedin.com/in/muhammad-cikal-merdeka-50a658266/"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colab.research.google.com/drive/1S4ft8mnlAr6EK-q6bkdVByypa14D2foL?usp=shari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0" y="1450625"/>
            <a:ext cx="3736800" cy="20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180">
                <a:latin typeface="Dosis"/>
                <a:ea typeface="Dosis"/>
                <a:cs typeface="Dosis"/>
                <a:sym typeface="Dosis"/>
              </a:rPr>
              <a:t>Predict Customer Personality to boost marketing campaign by using Machine Learning</a:t>
            </a:r>
            <a:endParaRPr sz="3180">
              <a:latin typeface="Dosis"/>
              <a:ea typeface="Dosis"/>
              <a:cs typeface="Dosis"/>
              <a:sym typeface="Dosis"/>
            </a:endParaRPr>
          </a:p>
        </p:txBody>
      </p:sp>
      <p:sp>
        <p:nvSpPr>
          <p:cNvPr id="7" name="Google Shape;100;p25">
            <a:extLst>
              <a:ext uri="{FF2B5EF4-FFF2-40B4-BE49-F238E27FC236}">
                <a16:creationId xmlns:a16="http://schemas.microsoft.com/office/drawing/2014/main" id="{200FABBA-DE99-2045-252E-2F9223667565}"/>
              </a:ext>
            </a:extLst>
          </p:cNvPr>
          <p:cNvSpPr txBox="1"/>
          <p:nvPr/>
        </p:nvSpPr>
        <p:spPr>
          <a:xfrm>
            <a:off x="5959950" y="908900"/>
            <a:ext cx="2803050" cy="1051518"/>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Created by: </a:t>
            </a:r>
            <a:endParaRPr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b="1" dirty="0">
                <a:latin typeface="Dosis"/>
                <a:ea typeface="Dosis"/>
                <a:cs typeface="Dosis"/>
                <a:sym typeface="Dosis"/>
              </a:rPr>
              <a:t>Muhammad Cikal Merdeka</a:t>
            </a:r>
            <a:endParaRPr sz="1200" b="1" i="0" u="none" strike="noStrike" cap="none" dirty="0">
              <a:solidFill>
                <a:srgbClr val="000000"/>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b="1" dirty="0">
                <a:latin typeface="Dosis"/>
                <a:ea typeface="Dosis"/>
                <a:cs typeface="Dosis"/>
                <a:sym typeface="Dosis"/>
              </a:rPr>
              <a:t>Email : </a:t>
            </a:r>
            <a:r>
              <a:rPr lang="en-US" sz="1200" b="1" dirty="0">
                <a:latin typeface="Dosis"/>
                <a:ea typeface="Dosis"/>
                <a:cs typeface="Dosis"/>
                <a:sym typeface="Dosis"/>
                <a:hlinkClick r:id="rId3"/>
              </a:rPr>
              <a:t>mcikalmerdeka@gmail.com</a:t>
            </a:r>
            <a:endParaRPr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LinkedIn : </a:t>
            </a:r>
            <a:r>
              <a:rPr lang="en-ID" sz="1200" b="1" dirty="0">
                <a:latin typeface="Dosis"/>
                <a:ea typeface="Dosis"/>
                <a:cs typeface="Dosis"/>
                <a:sym typeface="Dosis"/>
                <a:hlinkClick r:id="rId4"/>
              </a:rPr>
              <a:t>linkedin.com/in/</a:t>
            </a:r>
            <a:r>
              <a:rPr lang="en-ID" sz="1200" b="1" dirty="0" err="1">
                <a:latin typeface="Dosis"/>
                <a:ea typeface="Dosis"/>
                <a:cs typeface="Dosis"/>
                <a:sym typeface="Dosis"/>
                <a:hlinkClick r:id="rId4"/>
              </a:rPr>
              <a:t>mcikalmerdeka</a:t>
            </a:r>
            <a:endParaRPr lang="en"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Github : </a:t>
            </a:r>
            <a:r>
              <a:rPr lang="en-ID" sz="1200" b="1" dirty="0">
                <a:latin typeface="Dosis"/>
                <a:ea typeface="Dosis"/>
                <a:cs typeface="Dosis"/>
                <a:sym typeface="Dosis"/>
                <a:hlinkClick r:id="rId5"/>
              </a:rPr>
              <a:t>github.com/mcikalmerdeka</a:t>
            </a:r>
            <a:endParaRPr lang="en" sz="1200" b="1" dirty="0">
              <a:latin typeface="Dosis"/>
              <a:ea typeface="Dosis"/>
              <a:cs typeface="Dosis"/>
              <a:sym typeface="Dosis"/>
            </a:endParaRPr>
          </a:p>
        </p:txBody>
      </p:sp>
      <p:pic>
        <p:nvPicPr>
          <p:cNvPr id="8" name="Google Shape;101;p25">
            <a:extLst>
              <a:ext uri="{FF2B5EF4-FFF2-40B4-BE49-F238E27FC236}">
                <a16:creationId xmlns:a16="http://schemas.microsoft.com/office/drawing/2014/main" id="{663FB83B-593C-A70F-E42B-C717298BF312}"/>
              </a:ext>
            </a:extLst>
          </p:cNvPr>
          <p:cNvPicPr preferRelativeResize="0"/>
          <p:nvPr/>
        </p:nvPicPr>
        <p:blipFill>
          <a:blip r:embed="rId6"/>
          <a:srcRect l="8110" r="8110"/>
          <a:stretch/>
        </p:blipFill>
        <p:spPr>
          <a:xfrm>
            <a:off x="4665150" y="685600"/>
            <a:ext cx="1218600" cy="1218600"/>
          </a:xfrm>
          <a:prstGeom prst="roundRect">
            <a:avLst>
              <a:gd name="adj" fmla="val 50000"/>
            </a:avLst>
          </a:prstGeom>
          <a:noFill/>
          <a:ln w="9525" cap="flat" cmpd="sng">
            <a:solidFill>
              <a:schemeClr val="dk1"/>
            </a:solidFill>
            <a:prstDash val="solid"/>
            <a:round/>
            <a:headEnd type="none" w="sm" len="sm"/>
            <a:tailEnd type="none" w="sm" len="sm"/>
          </a:ln>
        </p:spPr>
      </p:pic>
      <p:sp>
        <p:nvSpPr>
          <p:cNvPr id="9" name="Google Shape;102;p25">
            <a:extLst>
              <a:ext uri="{FF2B5EF4-FFF2-40B4-BE49-F238E27FC236}">
                <a16:creationId xmlns:a16="http://schemas.microsoft.com/office/drawing/2014/main" id="{05528FDA-2923-431C-CD88-8744AEEFE361}"/>
              </a:ext>
            </a:extLst>
          </p:cNvPr>
          <p:cNvSpPr txBox="1">
            <a:spLocks/>
          </p:cNvSpPr>
          <p:nvPr/>
        </p:nvSpPr>
        <p:spPr>
          <a:xfrm>
            <a:off x="4665150" y="2159900"/>
            <a:ext cx="4167000" cy="229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pPr marL="0" indent="0" algn="just">
              <a:lnSpc>
                <a:spcPct val="95000"/>
              </a:lnSpc>
              <a:spcAft>
                <a:spcPts val="1200"/>
              </a:spcAft>
              <a:buSzPts val="1018"/>
            </a:pPr>
            <a:r>
              <a:rPr lang="en-US" sz="1400" dirty="0">
                <a:latin typeface="Dosis" pitchFamily="2" charset="0"/>
              </a:rPr>
              <a:t>Dedicated entry-level data scientist with analytical and experimental background of Physics. My graduation 2023, a pivotal year marked by significant advancements in artificial intelligence with the introduction of GPT-4 and other generative AI models, has fueled my curiosity and excitement to delve into the field of data. I have comprehensive grasp of data science methodology from business understanding to modelling process with proficiency in </a:t>
            </a:r>
            <a:r>
              <a:rPr lang="en-US" sz="1400" b="1" dirty="0">
                <a:latin typeface="Dosis" pitchFamily="2" charset="0"/>
              </a:rPr>
              <a:t>Python, SQL, Tableau, Power BI, Looker Studio and other tools</a:t>
            </a:r>
            <a:r>
              <a:rPr lang="en-US" sz="1400" dirty="0">
                <a:latin typeface="Dosis" pitchFamily="2" charset="0"/>
              </a:rPr>
              <a:t> related to data analytics workflow from several coursework and bootcamps. </a:t>
            </a:r>
            <a:endParaRPr lang="en-ID" sz="1400" dirty="0">
              <a:latin typeface="Dosis"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Customer Personality Analysis for Marketing Retargeting</a:t>
            </a:r>
            <a:endParaRPr sz="1798">
              <a:solidFill>
                <a:schemeClr val="lt1"/>
              </a:solidFill>
              <a:latin typeface="Roboto"/>
              <a:ea typeface="Roboto"/>
              <a:cs typeface="Roboto"/>
              <a:sym typeface="Roboto"/>
            </a:endParaRPr>
          </a:p>
        </p:txBody>
      </p:sp>
      <p:sp>
        <p:nvSpPr>
          <p:cNvPr id="6" name="Google Shape;55;p13">
            <a:extLst>
              <a:ext uri="{FF2B5EF4-FFF2-40B4-BE49-F238E27FC236}">
                <a16:creationId xmlns:a16="http://schemas.microsoft.com/office/drawing/2014/main" id="{4ABF5694-D66F-0379-3F41-1C38ADA7AEB9}"/>
              </a:ext>
            </a:extLst>
          </p:cNvPr>
          <p:cNvSpPr txBox="1">
            <a:spLocks/>
          </p:cNvSpPr>
          <p:nvPr/>
        </p:nvSpPr>
        <p:spPr>
          <a:xfrm>
            <a:off x="177315" y="603429"/>
            <a:ext cx="8779649" cy="4425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US" sz="1400" b="1" dirty="0">
                <a:solidFill>
                  <a:schemeClr val="dk1"/>
                </a:solidFill>
              </a:rPr>
              <a:t>Number of Customers in Each Cluster</a:t>
            </a:r>
          </a:p>
        </p:txBody>
      </p:sp>
      <p:sp>
        <p:nvSpPr>
          <p:cNvPr id="7" name="TextBox 6">
            <a:extLst>
              <a:ext uri="{FF2B5EF4-FFF2-40B4-BE49-F238E27FC236}">
                <a16:creationId xmlns:a16="http://schemas.microsoft.com/office/drawing/2014/main" id="{8B26CE68-E833-EC0A-E365-72001C50BE4E}"/>
              </a:ext>
            </a:extLst>
          </p:cNvPr>
          <p:cNvSpPr txBox="1"/>
          <p:nvPr/>
        </p:nvSpPr>
        <p:spPr>
          <a:xfrm>
            <a:off x="4475123" y="1506426"/>
            <a:ext cx="4361717" cy="267765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Dosis" pitchFamily="2" charset="0"/>
              </a:rPr>
              <a:t>The low-spender group in our business has the highest number of customers which is around 35.25%.</a:t>
            </a:r>
          </a:p>
          <a:p>
            <a:pPr marL="285750" indent="-285750">
              <a:buFont typeface="Arial" panose="020B0604020202020204" pitchFamily="34" charset="0"/>
              <a:buChar char="•"/>
            </a:pPr>
            <a:endParaRPr lang="en-US" dirty="0">
              <a:latin typeface="Dosis" pitchFamily="2" charset="0"/>
            </a:endParaRPr>
          </a:p>
          <a:p>
            <a:pPr marL="285750" indent="-285750">
              <a:buFont typeface="Arial" panose="020B0604020202020204" pitchFamily="34" charset="0"/>
              <a:buChar char="•"/>
            </a:pPr>
            <a:r>
              <a:rPr lang="en-US" dirty="0">
                <a:latin typeface="Dosis" pitchFamily="2" charset="0"/>
              </a:rPr>
              <a:t>The high-spender group constitutes only around 13.7% of the customer base, so it's important for the company to focus on maximizing the value derived from this segment.</a:t>
            </a:r>
          </a:p>
          <a:p>
            <a:pPr marL="285750" indent="-285750">
              <a:buFont typeface="Arial" panose="020B0604020202020204" pitchFamily="34" charset="0"/>
              <a:buChar char="•"/>
            </a:pPr>
            <a:endParaRPr lang="en-US" dirty="0">
              <a:latin typeface="Dosis" pitchFamily="2" charset="0"/>
            </a:endParaRPr>
          </a:p>
          <a:p>
            <a:pPr marL="285750" indent="-285750">
              <a:buFont typeface="Arial" panose="020B0604020202020204" pitchFamily="34" charset="0"/>
              <a:buChar char="•"/>
            </a:pPr>
            <a:r>
              <a:rPr lang="en-US" dirty="0">
                <a:latin typeface="Dosis" pitchFamily="2" charset="0"/>
              </a:rPr>
              <a:t>The moderate spender groups have similar numbers to each other, with the group with low activity having slightly more. However, considering the significant number of visits for both of these groups, the company can develop suitable marketing strategies.</a:t>
            </a:r>
          </a:p>
        </p:txBody>
      </p:sp>
      <p:pic>
        <p:nvPicPr>
          <p:cNvPr id="11" name="Picture 10">
            <a:extLst>
              <a:ext uri="{FF2B5EF4-FFF2-40B4-BE49-F238E27FC236}">
                <a16:creationId xmlns:a16="http://schemas.microsoft.com/office/drawing/2014/main" id="{3F2072A0-7ABE-067B-70EE-9935E4E5EEFF}"/>
              </a:ext>
            </a:extLst>
          </p:cNvPr>
          <p:cNvPicPr>
            <a:picLocks noChangeAspect="1"/>
          </p:cNvPicPr>
          <p:nvPr/>
        </p:nvPicPr>
        <p:blipFill>
          <a:blip r:embed="rId3"/>
          <a:stretch>
            <a:fillRect/>
          </a:stretch>
        </p:blipFill>
        <p:spPr>
          <a:xfrm>
            <a:off x="244815" y="1395685"/>
            <a:ext cx="4080268" cy="2899138"/>
          </a:xfrm>
          <a:prstGeom prst="rect">
            <a:avLst/>
          </a:prstGeom>
        </p:spPr>
      </p:pic>
      <p:sp>
        <p:nvSpPr>
          <p:cNvPr id="12" name="Google Shape;115;p27">
            <a:extLst>
              <a:ext uri="{FF2B5EF4-FFF2-40B4-BE49-F238E27FC236}">
                <a16:creationId xmlns:a16="http://schemas.microsoft.com/office/drawing/2014/main" id="{07695CC7-425A-85EE-6460-B7A63C20AE88}"/>
              </a:ext>
            </a:extLst>
          </p:cNvPr>
          <p:cNvSpPr txBox="1"/>
          <p:nvPr/>
        </p:nvSpPr>
        <p:spPr>
          <a:xfrm>
            <a:off x="4656000" y="4772700"/>
            <a:ext cx="4488000" cy="353913"/>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rPr>
              <a:t>For more details, you can view the </a:t>
            </a:r>
            <a:r>
              <a:rPr lang="en-US" sz="1100" dirty="0" err="1">
                <a:solidFill>
                  <a:srgbClr val="000000"/>
                </a:solidFill>
              </a:rPr>
              <a:t>Jupyter</a:t>
            </a:r>
            <a:r>
              <a:rPr lang="en-US" sz="1100" dirty="0">
                <a:solidFill>
                  <a:srgbClr val="000000"/>
                </a:solidFill>
              </a:rPr>
              <a:t> notebook </a:t>
            </a:r>
            <a:r>
              <a:rPr lang="en-US" sz="1100" dirty="0">
                <a:solidFill>
                  <a:srgbClr val="000000"/>
                </a:solidFill>
                <a:hlinkClick r:id="rId4"/>
              </a:rPr>
              <a:t>here</a:t>
            </a:r>
            <a:r>
              <a:rPr lang="en-US" sz="1100" dirty="0">
                <a:solidFill>
                  <a:srgbClr val="000000"/>
                </a:solidFill>
              </a:rPr>
              <a:t>.</a:t>
            </a:r>
          </a:p>
        </p:txBody>
      </p:sp>
    </p:spTree>
    <p:extLst>
      <p:ext uri="{BB962C8B-B14F-4D97-AF65-F5344CB8AC3E}">
        <p14:creationId xmlns:p14="http://schemas.microsoft.com/office/powerpoint/2010/main" val="2212195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Customer Personality Analysis for Marketing Retargeting</a:t>
            </a:r>
            <a:endParaRPr sz="1798">
              <a:solidFill>
                <a:schemeClr val="lt1"/>
              </a:solidFill>
              <a:latin typeface="Roboto"/>
              <a:ea typeface="Roboto"/>
              <a:cs typeface="Roboto"/>
              <a:sym typeface="Roboto"/>
            </a:endParaRPr>
          </a:p>
        </p:txBody>
      </p:sp>
      <p:sp>
        <p:nvSpPr>
          <p:cNvPr id="6" name="Google Shape;55;p13">
            <a:extLst>
              <a:ext uri="{FF2B5EF4-FFF2-40B4-BE49-F238E27FC236}">
                <a16:creationId xmlns:a16="http://schemas.microsoft.com/office/drawing/2014/main" id="{4ABF5694-D66F-0379-3F41-1C38ADA7AEB9}"/>
              </a:ext>
            </a:extLst>
          </p:cNvPr>
          <p:cNvSpPr txBox="1">
            <a:spLocks/>
          </p:cNvSpPr>
          <p:nvPr/>
        </p:nvSpPr>
        <p:spPr>
          <a:xfrm>
            <a:off x="177315" y="603429"/>
            <a:ext cx="8779649" cy="4425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US" sz="1400" b="1" dirty="0">
                <a:solidFill>
                  <a:schemeClr val="dk1"/>
                </a:solidFill>
              </a:rPr>
              <a:t>Cluster Interpretation</a:t>
            </a:r>
          </a:p>
        </p:txBody>
      </p:sp>
      <p:sp>
        <p:nvSpPr>
          <p:cNvPr id="7" name="TextBox 6">
            <a:extLst>
              <a:ext uri="{FF2B5EF4-FFF2-40B4-BE49-F238E27FC236}">
                <a16:creationId xmlns:a16="http://schemas.microsoft.com/office/drawing/2014/main" id="{8B26CE68-E833-EC0A-E365-72001C50BE4E}"/>
              </a:ext>
            </a:extLst>
          </p:cNvPr>
          <p:cNvSpPr txBox="1"/>
          <p:nvPr/>
        </p:nvSpPr>
        <p:spPr>
          <a:xfrm>
            <a:off x="293410" y="1089073"/>
            <a:ext cx="8663554" cy="1384995"/>
          </a:xfrm>
          <a:prstGeom prst="rect">
            <a:avLst/>
          </a:prstGeom>
          <a:noFill/>
        </p:spPr>
        <p:txBody>
          <a:bodyPr wrap="square" rtlCol="0">
            <a:spAutoFit/>
          </a:bodyPr>
          <a:lstStyle/>
          <a:p>
            <a:r>
              <a:rPr lang="en-US" dirty="0">
                <a:latin typeface="Dosis" pitchFamily="2" charset="0"/>
              </a:rPr>
              <a:t>The results of the previous clustering can be interpreted based on the characteristics of each group, including the tendency of each cluster to respond to existing marketing campaigns and the potential revenue outcomes if we were to perform marketing retargeting on these clusters. The analysis of customer personality in this context involves several variables including:</a:t>
            </a:r>
          </a:p>
          <a:p>
            <a:endParaRPr lang="en-US" dirty="0">
              <a:latin typeface="Dosis" pitchFamily="2" charset="0"/>
            </a:endParaRPr>
          </a:p>
          <a:p>
            <a:r>
              <a:rPr lang="en-US" dirty="0">
                <a:latin typeface="Dosis" pitchFamily="2" charset="0"/>
              </a:rPr>
              <a:t>Total Accepted Campaign, Number of Website Visit, Income, Total Spending, Total Purchases, and Conversion Rate. Here's a brief summary of these 6 variables.</a:t>
            </a:r>
          </a:p>
        </p:txBody>
      </p:sp>
      <p:pic>
        <p:nvPicPr>
          <p:cNvPr id="9" name="Picture 8">
            <a:extLst>
              <a:ext uri="{FF2B5EF4-FFF2-40B4-BE49-F238E27FC236}">
                <a16:creationId xmlns:a16="http://schemas.microsoft.com/office/drawing/2014/main" id="{C4F6F555-8FB1-C7B6-4418-940B8F85E57B}"/>
              </a:ext>
            </a:extLst>
          </p:cNvPr>
          <p:cNvPicPr>
            <a:picLocks noChangeAspect="1"/>
          </p:cNvPicPr>
          <p:nvPr/>
        </p:nvPicPr>
        <p:blipFill>
          <a:blip r:embed="rId3"/>
          <a:stretch>
            <a:fillRect/>
          </a:stretch>
        </p:blipFill>
        <p:spPr>
          <a:xfrm>
            <a:off x="1135622" y="2828059"/>
            <a:ext cx="6863033" cy="1656594"/>
          </a:xfrm>
          <a:prstGeom prst="rect">
            <a:avLst/>
          </a:prstGeom>
        </p:spPr>
      </p:pic>
    </p:spTree>
    <p:extLst>
      <p:ext uri="{BB962C8B-B14F-4D97-AF65-F5344CB8AC3E}">
        <p14:creationId xmlns:p14="http://schemas.microsoft.com/office/powerpoint/2010/main" val="88665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Customer Personality Analysis for Marketing Retargeting</a:t>
            </a:r>
            <a:endParaRPr sz="1798">
              <a:solidFill>
                <a:schemeClr val="lt1"/>
              </a:solidFill>
              <a:latin typeface="Roboto"/>
              <a:ea typeface="Roboto"/>
              <a:cs typeface="Roboto"/>
              <a:sym typeface="Roboto"/>
            </a:endParaRPr>
          </a:p>
        </p:txBody>
      </p:sp>
      <p:sp>
        <p:nvSpPr>
          <p:cNvPr id="6" name="Google Shape;55;p13">
            <a:extLst>
              <a:ext uri="{FF2B5EF4-FFF2-40B4-BE49-F238E27FC236}">
                <a16:creationId xmlns:a16="http://schemas.microsoft.com/office/drawing/2014/main" id="{4ABF5694-D66F-0379-3F41-1C38ADA7AEB9}"/>
              </a:ext>
            </a:extLst>
          </p:cNvPr>
          <p:cNvSpPr txBox="1">
            <a:spLocks/>
          </p:cNvSpPr>
          <p:nvPr/>
        </p:nvSpPr>
        <p:spPr>
          <a:xfrm>
            <a:off x="177315" y="603429"/>
            <a:ext cx="8779649" cy="4425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US" sz="1400" b="1" dirty="0">
                <a:solidFill>
                  <a:schemeClr val="dk1"/>
                </a:solidFill>
              </a:rPr>
              <a:t>Cluster Interpretation - Aggregation Table Summary</a:t>
            </a:r>
          </a:p>
        </p:txBody>
      </p:sp>
      <p:sp>
        <p:nvSpPr>
          <p:cNvPr id="29" name="TextBox 28">
            <a:extLst>
              <a:ext uri="{FF2B5EF4-FFF2-40B4-BE49-F238E27FC236}">
                <a16:creationId xmlns:a16="http://schemas.microsoft.com/office/drawing/2014/main" id="{3610C029-001F-6BE6-D184-380F12DA7F4F}"/>
              </a:ext>
            </a:extLst>
          </p:cNvPr>
          <p:cNvSpPr txBox="1"/>
          <p:nvPr/>
        </p:nvSpPr>
        <p:spPr>
          <a:xfrm>
            <a:off x="120426" y="1149928"/>
            <a:ext cx="4280458" cy="3754874"/>
          </a:xfrm>
          <a:prstGeom prst="rect">
            <a:avLst/>
          </a:prstGeom>
          <a:noFill/>
        </p:spPr>
        <p:txBody>
          <a:bodyPr wrap="square">
            <a:spAutoFit/>
          </a:bodyPr>
          <a:lstStyle/>
          <a:p>
            <a:r>
              <a:rPr lang="en-US" b="1" dirty="0">
                <a:solidFill>
                  <a:srgbClr val="C00000"/>
                </a:solidFill>
                <a:latin typeface="Dosis" pitchFamily="2" charset="0"/>
              </a:rPr>
              <a:t>Cluster 0 : Low Spenders</a:t>
            </a:r>
          </a:p>
          <a:p>
            <a:endParaRPr lang="en-US" b="1" dirty="0">
              <a:solidFill>
                <a:srgbClr val="C00000"/>
              </a:solidFill>
              <a:latin typeface="Dosis" pitchFamily="2" charset="0"/>
            </a:endParaRPr>
          </a:p>
          <a:p>
            <a:pPr marL="285750" indent="-285750">
              <a:buFont typeface="Arial" panose="020B0604020202020204" pitchFamily="34" charset="0"/>
              <a:buChar char="•"/>
            </a:pPr>
            <a:r>
              <a:rPr lang="en-US" dirty="0">
                <a:latin typeface="Dosis" pitchFamily="2" charset="0"/>
              </a:rPr>
              <a:t>Has the lowest number of transactions and spending, with only about 7 transactions and Rp.57,000 per month.</a:t>
            </a:r>
          </a:p>
          <a:p>
            <a:pPr marL="285750" indent="-285750">
              <a:buFont typeface="Arial" panose="020B0604020202020204" pitchFamily="34" charset="0"/>
              <a:buChar char="•"/>
            </a:pPr>
            <a:r>
              <a:rPr lang="en-US" dirty="0">
                <a:latin typeface="Dosis" pitchFamily="2" charset="0"/>
              </a:rPr>
              <a:t>Has the lowest income, mostly Rp.30,850,000 per year.</a:t>
            </a:r>
          </a:p>
          <a:p>
            <a:pPr marL="285750" indent="-285750">
              <a:buFont typeface="Arial" panose="020B0604020202020204" pitchFamily="34" charset="0"/>
              <a:buChar char="•"/>
            </a:pPr>
            <a:r>
              <a:rPr lang="en-US" dirty="0">
                <a:latin typeface="Dosis" pitchFamily="2" charset="0"/>
              </a:rPr>
              <a:t>Responds to campaigns quite low, only 54 times.</a:t>
            </a:r>
          </a:p>
          <a:p>
            <a:pPr marL="285750" indent="-285750">
              <a:buFont typeface="Arial" panose="020B0604020202020204" pitchFamily="34" charset="0"/>
              <a:buChar char="•"/>
            </a:pPr>
            <a:r>
              <a:rPr lang="en-US" dirty="0">
                <a:latin typeface="Dosis" pitchFamily="2" charset="0"/>
              </a:rPr>
              <a:t>The largest total visits which is 4,330 visits.</a:t>
            </a:r>
          </a:p>
          <a:p>
            <a:pPr marL="285750" indent="-285750">
              <a:buFont typeface="Arial" panose="020B0604020202020204" pitchFamily="34" charset="0"/>
              <a:buChar char="•"/>
            </a:pPr>
            <a:r>
              <a:rPr lang="en-US" dirty="0">
                <a:latin typeface="Dosis" pitchFamily="2" charset="0"/>
              </a:rPr>
              <a:t>Has the lowest conversion rate, only 1.24%.</a:t>
            </a:r>
          </a:p>
          <a:p>
            <a:pPr marL="285750" indent="-285750">
              <a:buFont typeface="Arial" panose="020B0604020202020204" pitchFamily="34" charset="0"/>
              <a:buChar char="•"/>
            </a:pPr>
            <a:endParaRPr lang="en-US" dirty="0">
              <a:latin typeface="Dosis" pitchFamily="2" charset="0"/>
            </a:endParaRPr>
          </a:p>
          <a:p>
            <a:r>
              <a:rPr lang="en-US" b="1" dirty="0">
                <a:solidFill>
                  <a:srgbClr val="00B0F0"/>
                </a:solidFill>
                <a:latin typeface="Dosis" pitchFamily="2" charset="0"/>
              </a:rPr>
              <a:t>Cluster 1 : Moderate Spenders Responsive</a:t>
            </a:r>
          </a:p>
          <a:p>
            <a:endParaRPr lang="en-US" b="1" dirty="0">
              <a:solidFill>
                <a:srgbClr val="00B0F0"/>
              </a:solidFill>
              <a:latin typeface="Dosis" pitchFamily="2" charset="0"/>
            </a:endParaRPr>
          </a:p>
          <a:p>
            <a:pPr marL="285750" indent="-285750">
              <a:buFont typeface="Arial" panose="020B0604020202020204" pitchFamily="34" charset="0"/>
              <a:buChar char="•"/>
            </a:pPr>
            <a:r>
              <a:rPr lang="en-US" dirty="0">
                <a:latin typeface="Dosis" pitchFamily="2" charset="0"/>
              </a:rPr>
              <a:t>Has high numbers of transactions and spending, with about 21 transactions and Rp.757,500 per month.</a:t>
            </a:r>
          </a:p>
          <a:p>
            <a:pPr marL="285750" indent="-285750">
              <a:buFont typeface="Arial" panose="020B0604020202020204" pitchFamily="34" charset="0"/>
              <a:buChar char="•"/>
            </a:pPr>
            <a:r>
              <a:rPr lang="en-US" dirty="0">
                <a:latin typeface="Dosis" pitchFamily="2" charset="0"/>
              </a:rPr>
              <a:t>Has a fairly high income, mostly Rp.60,374,000 per year.</a:t>
            </a:r>
          </a:p>
          <a:p>
            <a:pPr marL="285750" indent="-285750">
              <a:buFont typeface="Arial" panose="020B0604020202020204" pitchFamily="34" charset="0"/>
              <a:buChar char="•"/>
            </a:pPr>
            <a:r>
              <a:rPr lang="en-US" dirty="0">
                <a:latin typeface="Dosis" pitchFamily="2" charset="0"/>
              </a:rPr>
              <a:t>Responds to campaigns quite frequently, only 137 times.</a:t>
            </a:r>
          </a:p>
          <a:p>
            <a:pPr marL="285750" indent="-285750">
              <a:buFont typeface="Arial" panose="020B0604020202020204" pitchFamily="34" charset="0"/>
              <a:buChar char="•"/>
            </a:pPr>
            <a:r>
              <a:rPr lang="en-US" dirty="0">
                <a:latin typeface="Dosis" pitchFamily="2" charset="0"/>
              </a:rPr>
              <a:t>The moderate total visits which is 2,401 visits.</a:t>
            </a:r>
          </a:p>
          <a:p>
            <a:pPr marL="285750" indent="-285750">
              <a:buFont typeface="Arial" panose="020B0604020202020204" pitchFamily="34" charset="0"/>
              <a:buChar char="•"/>
            </a:pPr>
            <a:r>
              <a:rPr lang="en-US" dirty="0">
                <a:latin typeface="Dosis" pitchFamily="2" charset="0"/>
              </a:rPr>
              <a:t>Has a moderate conversion rate, 4.52%.</a:t>
            </a:r>
          </a:p>
        </p:txBody>
      </p:sp>
      <p:sp>
        <p:nvSpPr>
          <p:cNvPr id="30" name="TextBox 29">
            <a:extLst>
              <a:ext uri="{FF2B5EF4-FFF2-40B4-BE49-F238E27FC236}">
                <a16:creationId xmlns:a16="http://schemas.microsoft.com/office/drawing/2014/main" id="{2E91D927-6EB9-A1BE-58DA-50E707027E6F}"/>
              </a:ext>
            </a:extLst>
          </p:cNvPr>
          <p:cNvSpPr txBox="1"/>
          <p:nvPr/>
        </p:nvSpPr>
        <p:spPr>
          <a:xfrm>
            <a:off x="4676506" y="1149928"/>
            <a:ext cx="4280458" cy="3754874"/>
          </a:xfrm>
          <a:prstGeom prst="rect">
            <a:avLst/>
          </a:prstGeom>
          <a:noFill/>
        </p:spPr>
        <p:txBody>
          <a:bodyPr wrap="square">
            <a:spAutoFit/>
          </a:bodyPr>
          <a:lstStyle/>
          <a:p>
            <a:r>
              <a:rPr lang="en-US" b="1" dirty="0">
                <a:solidFill>
                  <a:srgbClr val="00B050"/>
                </a:solidFill>
                <a:latin typeface="Dosis" pitchFamily="2" charset="0"/>
              </a:rPr>
              <a:t>Cluster 2 : Moderate Spenders Non-Responsive</a:t>
            </a:r>
          </a:p>
          <a:p>
            <a:endParaRPr lang="en-US" b="1" dirty="0">
              <a:solidFill>
                <a:srgbClr val="C00000"/>
              </a:solidFill>
              <a:latin typeface="Dosis" pitchFamily="2" charset="0"/>
            </a:endParaRPr>
          </a:p>
          <a:p>
            <a:pPr marL="285750" indent="-285750">
              <a:buFont typeface="Arial" panose="020B0604020202020204" pitchFamily="34" charset="0"/>
              <a:buChar char="•"/>
            </a:pPr>
            <a:r>
              <a:rPr lang="en-US" dirty="0">
                <a:latin typeface="Dosis" pitchFamily="2" charset="0"/>
              </a:rPr>
              <a:t>Has moderate numbers of transactions and spending, about 11 transactions and Rp.140,200 per month.</a:t>
            </a:r>
          </a:p>
          <a:p>
            <a:pPr marL="285750" indent="-285750">
              <a:buFont typeface="Arial" panose="020B0604020202020204" pitchFamily="34" charset="0"/>
              <a:buChar char="•"/>
            </a:pPr>
            <a:r>
              <a:rPr lang="en-US" dirty="0">
                <a:latin typeface="Dosis" pitchFamily="2" charset="0"/>
              </a:rPr>
              <a:t>Has a moderate income, mostly Rp.43,200,000 per year.</a:t>
            </a:r>
          </a:p>
          <a:p>
            <a:pPr marL="285750" indent="-285750">
              <a:buFont typeface="Arial" panose="020B0604020202020204" pitchFamily="34" charset="0"/>
              <a:buChar char="•"/>
            </a:pPr>
            <a:r>
              <a:rPr lang="en-US" dirty="0">
                <a:latin typeface="Dosis" pitchFamily="2" charset="0"/>
              </a:rPr>
              <a:t>Responds to campaigns the least, only 49 times.</a:t>
            </a:r>
          </a:p>
          <a:p>
            <a:pPr marL="285750" indent="-285750">
              <a:buFont typeface="Arial" panose="020B0604020202020204" pitchFamily="34" charset="0"/>
              <a:buChar char="•"/>
            </a:pPr>
            <a:r>
              <a:rPr lang="en-US" dirty="0">
                <a:latin typeface="Dosis" pitchFamily="2" charset="0"/>
              </a:rPr>
              <a:t>The fairly high total visits which is 3,263 visits.</a:t>
            </a:r>
          </a:p>
          <a:p>
            <a:pPr marL="285750" indent="-285750">
              <a:buFont typeface="Arial" panose="020B0604020202020204" pitchFamily="34" charset="0"/>
              <a:buChar char="•"/>
            </a:pPr>
            <a:r>
              <a:rPr lang="en-US" dirty="0">
                <a:latin typeface="Dosis" pitchFamily="2" charset="0"/>
              </a:rPr>
              <a:t>Has a relatively low conversion rate, only 1.88%.</a:t>
            </a:r>
          </a:p>
          <a:p>
            <a:endParaRPr lang="en-US" dirty="0">
              <a:latin typeface="Dosis" pitchFamily="2" charset="0"/>
            </a:endParaRPr>
          </a:p>
          <a:p>
            <a:r>
              <a:rPr lang="en-US" b="1" dirty="0">
                <a:solidFill>
                  <a:srgbClr val="7030A0"/>
                </a:solidFill>
                <a:latin typeface="Dosis" pitchFamily="2" charset="0"/>
              </a:rPr>
              <a:t>Cluster 3 : High Spenders</a:t>
            </a:r>
          </a:p>
          <a:p>
            <a:endParaRPr lang="en-US" b="1" dirty="0">
              <a:solidFill>
                <a:srgbClr val="00B0F0"/>
              </a:solidFill>
              <a:latin typeface="Dosis" pitchFamily="2" charset="0"/>
            </a:endParaRPr>
          </a:p>
          <a:p>
            <a:pPr marL="285750" indent="-285750">
              <a:buFont typeface="Arial" panose="020B0604020202020204" pitchFamily="34" charset="0"/>
              <a:buChar char="•"/>
            </a:pPr>
            <a:r>
              <a:rPr lang="en-US" dirty="0">
                <a:latin typeface="Dosis" pitchFamily="2" charset="0"/>
              </a:rPr>
              <a:t>Has high numbers of transactions and spending, about 20 transactions and Rp.1,180,000 per month.</a:t>
            </a:r>
          </a:p>
          <a:p>
            <a:pPr marL="285750" indent="-285750">
              <a:buFont typeface="Arial" panose="020B0604020202020204" pitchFamily="34" charset="0"/>
              <a:buChar char="•"/>
            </a:pPr>
            <a:r>
              <a:rPr lang="en-US" dirty="0">
                <a:latin typeface="Dosis" pitchFamily="2" charset="0"/>
              </a:rPr>
              <a:t>Has the highest income, mostly Rp.73,171,000 per year.</a:t>
            </a:r>
          </a:p>
          <a:p>
            <a:pPr marL="285750" indent="-285750">
              <a:buFont typeface="Arial" panose="020B0604020202020204" pitchFamily="34" charset="0"/>
              <a:buChar char="•"/>
            </a:pPr>
            <a:r>
              <a:rPr lang="en-US" dirty="0">
                <a:latin typeface="Dosis" pitchFamily="2" charset="0"/>
              </a:rPr>
              <a:t>Responds to the most campaigns, 188 times.</a:t>
            </a:r>
          </a:p>
          <a:p>
            <a:pPr marL="285750" indent="-285750">
              <a:buFont typeface="Arial" panose="020B0604020202020204" pitchFamily="34" charset="0"/>
              <a:buChar char="•"/>
            </a:pPr>
            <a:r>
              <a:rPr lang="en-US" dirty="0">
                <a:latin typeface="Dosis" pitchFamily="2" charset="0"/>
              </a:rPr>
              <a:t>The smallest total visits which is 788 visits.</a:t>
            </a:r>
          </a:p>
          <a:p>
            <a:pPr marL="285750" indent="-285750">
              <a:buFont typeface="Arial" panose="020B0604020202020204" pitchFamily="34" charset="0"/>
              <a:buChar char="•"/>
            </a:pPr>
            <a:r>
              <a:rPr lang="en-US" dirty="0">
                <a:latin typeface="Dosis" pitchFamily="2" charset="0"/>
              </a:rPr>
              <a:t>Has the highest conversion rate, 9.25%.</a:t>
            </a:r>
          </a:p>
        </p:txBody>
      </p:sp>
    </p:spTree>
    <p:extLst>
      <p:ext uri="{BB962C8B-B14F-4D97-AF65-F5344CB8AC3E}">
        <p14:creationId xmlns:p14="http://schemas.microsoft.com/office/powerpoint/2010/main" val="260566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Customer Personality Analysis for Marketing Retargeting</a:t>
            </a:r>
            <a:endParaRPr sz="1798">
              <a:solidFill>
                <a:schemeClr val="lt1"/>
              </a:solidFill>
              <a:latin typeface="Roboto"/>
              <a:ea typeface="Roboto"/>
              <a:cs typeface="Roboto"/>
              <a:sym typeface="Roboto"/>
            </a:endParaRPr>
          </a:p>
        </p:txBody>
      </p:sp>
      <p:sp>
        <p:nvSpPr>
          <p:cNvPr id="6" name="Google Shape;55;p13">
            <a:extLst>
              <a:ext uri="{FF2B5EF4-FFF2-40B4-BE49-F238E27FC236}">
                <a16:creationId xmlns:a16="http://schemas.microsoft.com/office/drawing/2014/main" id="{4ABF5694-D66F-0379-3F41-1C38ADA7AEB9}"/>
              </a:ext>
            </a:extLst>
          </p:cNvPr>
          <p:cNvSpPr txBox="1">
            <a:spLocks/>
          </p:cNvSpPr>
          <p:nvPr/>
        </p:nvSpPr>
        <p:spPr>
          <a:xfrm>
            <a:off x="177315" y="603429"/>
            <a:ext cx="8779649" cy="4425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US" sz="1400" b="1" dirty="0">
                <a:solidFill>
                  <a:schemeClr val="dk1"/>
                </a:solidFill>
              </a:rPr>
              <a:t>Cluster Interpretation – </a:t>
            </a:r>
            <a:r>
              <a:rPr lang="en-US" sz="1400" b="1" dirty="0" err="1">
                <a:solidFill>
                  <a:schemeClr val="dk1"/>
                </a:solidFill>
              </a:rPr>
              <a:t>Boxenplot</a:t>
            </a:r>
            <a:r>
              <a:rPr lang="en-US" sz="1400" b="1" dirty="0">
                <a:solidFill>
                  <a:schemeClr val="dk1"/>
                </a:solidFill>
              </a:rPr>
              <a:t> Visualization</a:t>
            </a:r>
          </a:p>
        </p:txBody>
      </p:sp>
      <p:pic>
        <p:nvPicPr>
          <p:cNvPr id="28" name="Picture 27">
            <a:extLst>
              <a:ext uri="{FF2B5EF4-FFF2-40B4-BE49-F238E27FC236}">
                <a16:creationId xmlns:a16="http://schemas.microsoft.com/office/drawing/2014/main" id="{AA97D1B9-C7A4-3C3E-060C-7536D104D291}"/>
              </a:ext>
            </a:extLst>
          </p:cNvPr>
          <p:cNvPicPr>
            <a:picLocks noChangeAspect="1"/>
          </p:cNvPicPr>
          <p:nvPr/>
        </p:nvPicPr>
        <p:blipFill>
          <a:blip r:embed="rId3"/>
          <a:stretch>
            <a:fillRect/>
          </a:stretch>
        </p:blipFill>
        <p:spPr>
          <a:xfrm>
            <a:off x="177315" y="1137565"/>
            <a:ext cx="4152420" cy="3450998"/>
          </a:xfrm>
          <a:prstGeom prst="rect">
            <a:avLst/>
          </a:prstGeom>
        </p:spPr>
      </p:pic>
      <p:sp>
        <p:nvSpPr>
          <p:cNvPr id="29" name="TextBox 28">
            <a:extLst>
              <a:ext uri="{FF2B5EF4-FFF2-40B4-BE49-F238E27FC236}">
                <a16:creationId xmlns:a16="http://schemas.microsoft.com/office/drawing/2014/main" id="{F2C87961-6DFE-FFED-3492-7EE3665B5711}"/>
              </a:ext>
            </a:extLst>
          </p:cNvPr>
          <p:cNvSpPr txBox="1"/>
          <p:nvPr/>
        </p:nvSpPr>
        <p:spPr>
          <a:xfrm>
            <a:off x="4567139" y="989696"/>
            <a:ext cx="4152420" cy="3539430"/>
          </a:xfrm>
          <a:prstGeom prst="rect">
            <a:avLst/>
          </a:prstGeom>
          <a:noFill/>
        </p:spPr>
        <p:txBody>
          <a:bodyPr wrap="square">
            <a:spAutoFit/>
          </a:bodyPr>
          <a:lstStyle/>
          <a:p>
            <a:r>
              <a:rPr lang="en-US" b="1" dirty="0">
                <a:solidFill>
                  <a:schemeClr val="tx1"/>
                </a:solidFill>
                <a:latin typeface="Dosis" pitchFamily="2" charset="0"/>
              </a:rPr>
              <a:t>Major Findings :</a:t>
            </a:r>
          </a:p>
          <a:p>
            <a:endParaRPr lang="en-US" b="1" dirty="0">
              <a:solidFill>
                <a:schemeClr val="tx1"/>
              </a:solidFill>
              <a:latin typeface="Dosis" pitchFamily="2" charset="0"/>
            </a:endParaRPr>
          </a:p>
          <a:p>
            <a:pPr marL="285750" indent="-285750">
              <a:buFont typeface="Wingdings" panose="05000000000000000000" pitchFamily="2" charset="2"/>
              <a:buChar char="q"/>
            </a:pPr>
            <a:r>
              <a:rPr lang="en-US" b="1" dirty="0">
                <a:solidFill>
                  <a:srgbClr val="C00000"/>
                </a:solidFill>
                <a:latin typeface="Dosis" pitchFamily="2" charset="0"/>
              </a:rPr>
              <a:t>The Low Spenders (Cluster 0) </a:t>
            </a:r>
            <a:r>
              <a:rPr lang="en-US" dirty="0">
                <a:solidFill>
                  <a:schemeClr val="tx1"/>
                </a:solidFill>
                <a:latin typeface="Dosis" pitchFamily="2" charset="0"/>
              </a:rPr>
              <a:t>exhibit a high distribution of website visits but have the lowest total acceptance campaign and conversion rates.</a:t>
            </a:r>
          </a:p>
          <a:p>
            <a:pPr marL="285750" indent="-285750">
              <a:buFont typeface="Wingdings" panose="05000000000000000000" pitchFamily="2" charset="2"/>
              <a:buChar char="q"/>
            </a:pPr>
            <a:endParaRPr lang="en-US" dirty="0">
              <a:solidFill>
                <a:schemeClr val="tx1"/>
              </a:solidFill>
              <a:latin typeface="Dosis" pitchFamily="2" charset="0"/>
            </a:endParaRPr>
          </a:p>
          <a:p>
            <a:pPr marL="285750" indent="-285750">
              <a:buFont typeface="Wingdings" panose="05000000000000000000" pitchFamily="2" charset="2"/>
              <a:buChar char="q"/>
            </a:pPr>
            <a:r>
              <a:rPr lang="en-US" dirty="0">
                <a:solidFill>
                  <a:schemeClr val="tx1"/>
                </a:solidFill>
                <a:latin typeface="Dosis" pitchFamily="2" charset="0"/>
              </a:rPr>
              <a:t>This suggests that this group frequently visits the company's website but may not fully realize or be responsive to the campaigns offered. Considering this group has the largest population, the company needs to develop the right strategy to capture their attention and increase their engagement.</a:t>
            </a:r>
          </a:p>
          <a:p>
            <a:pPr marL="285750" indent="-285750">
              <a:buFont typeface="Wingdings" panose="05000000000000000000" pitchFamily="2" charset="2"/>
              <a:buChar char="q"/>
            </a:pPr>
            <a:endParaRPr lang="en-US" dirty="0">
              <a:solidFill>
                <a:schemeClr val="tx1"/>
              </a:solidFill>
              <a:latin typeface="Dosis" pitchFamily="2" charset="0"/>
            </a:endParaRPr>
          </a:p>
          <a:p>
            <a:pPr marL="285750" indent="-285750">
              <a:buFont typeface="Wingdings" panose="05000000000000000000" pitchFamily="2" charset="2"/>
              <a:buChar char="q"/>
            </a:pPr>
            <a:r>
              <a:rPr lang="en-US" dirty="0">
                <a:solidFill>
                  <a:schemeClr val="tx1"/>
                </a:solidFill>
                <a:latin typeface="Dosis" pitchFamily="2" charset="0"/>
              </a:rPr>
              <a:t>Further analysis may be needed to understand the reasons behind the low acceptance campaign within this group.</a:t>
            </a:r>
          </a:p>
        </p:txBody>
      </p:sp>
    </p:spTree>
    <p:extLst>
      <p:ext uri="{BB962C8B-B14F-4D97-AF65-F5344CB8AC3E}">
        <p14:creationId xmlns:p14="http://schemas.microsoft.com/office/powerpoint/2010/main" val="2621699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Customer Personality Analysis for Marketing Retargeting</a:t>
            </a:r>
            <a:endParaRPr sz="1798">
              <a:solidFill>
                <a:schemeClr val="lt1"/>
              </a:solidFill>
              <a:latin typeface="Roboto"/>
              <a:ea typeface="Roboto"/>
              <a:cs typeface="Roboto"/>
              <a:sym typeface="Roboto"/>
            </a:endParaRPr>
          </a:p>
        </p:txBody>
      </p:sp>
      <p:sp>
        <p:nvSpPr>
          <p:cNvPr id="6" name="Google Shape;55;p13">
            <a:extLst>
              <a:ext uri="{FF2B5EF4-FFF2-40B4-BE49-F238E27FC236}">
                <a16:creationId xmlns:a16="http://schemas.microsoft.com/office/drawing/2014/main" id="{4ABF5694-D66F-0379-3F41-1C38ADA7AEB9}"/>
              </a:ext>
            </a:extLst>
          </p:cNvPr>
          <p:cNvSpPr txBox="1">
            <a:spLocks/>
          </p:cNvSpPr>
          <p:nvPr/>
        </p:nvSpPr>
        <p:spPr>
          <a:xfrm>
            <a:off x="177315" y="603429"/>
            <a:ext cx="8779649" cy="4425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US" sz="1400" b="1" dirty="0">
                <a:solidFill>
                  <a:schemeClr val="dk1"/>
                </a:solidFill>
              </a:rPr>
              <a:t>Cluster Interpretation – </a:t>
            </a:r>
            <a:r>
              <a:rPr lang="en-US" sz="1400" b="1" dirty="0" err="1">
                <a:solidFill>
                  <a:schemeClr val="dk1"/>
                </a:solidFill>
              </a:rPr>
              <a:t>Boxenplot</a:t>
            </a:r>
            <a:r>
              <a:rPr lang="en-US" sz="1400" b="1" dirty="0">
                <a:solidFill>
                  <a:schemeClr val="dk1"/>
                </a:solidFill>
              </a:rPr>
              <a:t> Visualization</a:t>
            </a:r>
          </a:p>
        </p:txBody>
      </p:sp>
      <p:pic>
        <p:nvPicPr>
          <p:cNvPr id="28" name="Picture 27">
            <a:extLst>
              <a:ext uri="{FF2B5EF4-FFF2-40B4-BE49-F238E27FC236}">
                <a16:creationId xmlns:a16="http://schemas.microsoft.com/office/drawing/2014/main" id="{AA97D1B9-C7A4-3C3E-060C-7536D104D291}"/>
              </a:ext>
            </a:extLst>
          </p:cNvPr>
          <p:cNvPicPr>
            <a:picLocks noChangeAspect="1"/>
          </p:cNvPicPr>
          <p:nvPr/>
        </p:nvPicPr>
        <p:blipFill>
          <a:blip r:embed="rId3"/>
          <a:stretch>
            <a:fillRect/>
          </a:stretch>
        </p:blipFill>
        <p:spPr>
          <a:xfrm>
            <a:off x="177315" y="1137565"/>
            <a:ext cx="4152420" cy="3450998"/>
          </a:xfrm>
          <a:prstGeom prst="rect">
            <a:avLst/>
          </a:prstGeom>
        </p:spPr>
      </p:pic>
      <p:sp>
        <p:nvSpPr>
          <p:cNvPr id="29" name="TextBox 28">
            <a:extLst>
              <a:ext uri="{FF2B5EF4-FFF2-40B4-BE49-F238E27FC236}">
                <a16:creationId xmlns:a16="http://schemas.microsoft.com/office/drawing/2014/main" id="{F2C87961-6DFE-FFED-3492-7EE3665B5711}"/>
              </a:ext>
            </a:extLst>
          </p:cNvPr>
          <p:cNvSpPr txBox="1"/>
          <p:nvPr/>
        </p:nvSpPr>
        <p:spPr>
          <a:xfrm>
            <a:off x="4567139" y="989696"/>
            <a:ext cx="4280458" cy="3323987"/>
          </a:xfrm>
          <a:prstGeom prst="rect">
            <a:avLst/>
          </a:prstGeom>
          <a:noFill/>
        </p:spPr>
        <p:txBody>
          <a:bodyPr wrap="square">
            <a:spAutoFit/>
          </a:bodyPr>
          <a:lstStyle/>
          <a:p>
            <a:r>
              <a:rPr lang="en-US" b="1" dirty="0">
                <a:solidFill>
                  <a:schemeClr val="tx1"/>
                </a:solidFill>
                <a:latin typeface="Dosis" pitchFamily="2" charset="0"/>
              </a:rPr>
              <a:t>Major Findings :</a:t>
            </a:r>
          </a:p>
          <a:p>
            <a:endParaRPr lang="en-US" b="1" dirty="0">
              <a:solidFill>
                <a:schemeClr val="tx1"/>
              </a:solidFill>
              <a:latin typeface="Dosis" pitchFamily="2" charset="0"/>
            </a:endParaRPr>
          </a:p>
          <a:p>
            <a:pPr marL="285750" indent="-285750">
              <a:buFont typeface="Wingdings" panose="05000000000000000000" pitchFamily="2" charset="2"/>
              <a:buChar char="q"/>
            </a:pPr>
            <a:r>
              <a:rPr lang="en-US" b="1" dirty="0">
                <a:solidFill>
                  <a:srgbClr val="7030A0"/>
                </a:solidFill>
                <a:latin typeface="Dosis" pitchFamily="2" charset="0"/>
              </a:rPr>
              <a:t>The High Spenders (Cluster 3) is </a:t>
            </a:r>
            <a:r>
              <a:rPr lang="en-US" dirty="0">
                <a:solidFill>
                  <a:schemeClr val="tx1"/>
                </a:solidFill>
                <a:latin typeface="Dosis" pitchFamily="2" charset="0"/>
              </a:rPr>
              <a:t>the cluster that responds the most to campaigns and also cluster with the highest conversion rates.</a:t>
            </a:r>
          </a:p>
          <a:p>
            <a:pPr marL="285750" indent="-285750">
              <a:buFont typeface="Wingdings" panose="05000000000000000000" pitchFamily="2" charset="2"/>
              <a:buChar char="q"/>
            </a:pPr>
            <a:endParaRPr lang="en-US" dirty="0">
              <a:solidFill>
                <a:schemeClr val="tx1"/>
              </a:solidFill>
              <a:latin typeface="Dosis" pitchFamily="2" charset="0"/>
            </a:endParaRPr>
          </a:p>
          <a:p>
            <a:pPr marL="285750" indent="-285750">
              <a:buFont typeface="Wingdings" panose="05000000000000000000" pitchFamily="2" charset="2"/>
              <a:buChar char="q"/>
            </a:pPr>
            <a:r>
              <a:rPr lang="en-US" dirty="0">
                <a:solidFill>
                  <a:schemeClr val="tx1"/>
                </a:solidFill>
                <a:latin typeface="Dosis" pitchFamily="2" charset="0"/>
              </a:rPr>
              <a:t>This indicates that the majority of customers in this group are very responsive to the campaigns offered by the company and indeed have a high buying intent, likely correlated with their very high income.</a:t>
            </a:r>
          </a:p>
          <a:p>
            <a:pPr marL="285750" indent="-285750">
              <a:buFont typeface="Wingdings" panose="05000000000000000000" pitchFamily="2" charset="2"/>
              <a:buChar char="q"/>
            </a:pPr>
            <a:endParaRPr lang="en-US" dirty="0">
              <a:solidFill>
                <a:schemeClr val="tx1"/>
              </a:solidFill>
              <a:latin typeface="Dosis" pitchFamily="2" charset="0"/>
            </a:endParaRPr>
          </a:p>
          <a:p>
            <a:pPr marL="285750" indent="-285750">
              <a:buFont typeface="Wingdings" panose="05000000000000000000" pitchFamily="2" charset="2"/>
              <a:buChar char="q"/>
            </a:pPr>
            <a:r>
              <a:rPr lang="en-US" dirty="0">
                <a:solidFill>
                  <a:schemeClr val="tx1"/>
                </a:solidFill>
                <a:latin typeface="Dosis" pitchFamily="2" charset="0"/>
              </a:rPr>
              <a:t>This could be a good opportunity to increase interaction and purchases from this group by launching more attractive and relevant campaigns according to their preferences.</a:t>
            </a:r>
          </a:p>
        </p:txBody>
      </p:sp>
    </p:spTree>
    <p:extLst>
      <p:ext uri="{BB962C8B-B14F-4D97-AF65-F5344CB8AC3E}">
        <p14:creationId xmlns:p14="http://schemas.microsoft.com/office/powerpoint/2010/main" val="3458781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Customer Personality Analysis for Marketing Retargeting</a:t>
            </a:r>
            <a:endParaRPr sz="1798">
              <a:solidFill>
                <a:schemeClr val="lt1"/>
              </a:solidFill>
              <a:latin typeface="Roboto"/>
              <a:ea typeface="Roboto"/>
              <a:cs typeface="Roboto"/>
              <a:sym typeface="Roboto"/>
            </a:endParaRPr>
          </a:p>
        </p:txBody>
      </p:sp>
      <p:sp>
        <p:nvSpPr>
          <p:cNvPr id="6" name="Google Shape;55;p13">
            <a:extLst>
              <a:ext uri="{FF2B5EF4-FFF2-40B4-BE49-F238E27FC236}">
                <a16:creationId xmlns:a16="http://schemas.microsoft.com/office/drawing/2014/main" id="{4ABF5694-D66F-0379-3F41-1C38ADA7AEB9}"/>
              </a:ext>
            </a:extLst>
          </p:cNvPr>
          <p:cNvSpPr txBox="1">
            <a:spLocks/>
          </p:cNvSpPr>
          <p:nvPr/>
        </p:nvSpPr>
        <p:spPr>
          <a:xfrm>
            <a:off x="177315" y="603429"/>
            <a:ext cx="8779649" cy="4425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US" sz="1400" b="1" dirty="0">
                <a:solidFill>
                  <a:schemeClr val="dk1"/>
                </a:solidFill>
              </a:rPr>
              <a:t>Cluster Interpretation – </a:t>
            </a:r>
            <a:r>
              <a:rPr lang="en-US" sz="1400" b="1" dirty="0" err="1">
                <a:solidFill>
                  <a:schemeClr val="dk1"/>
                </a:solidFill>
              </a:rPr>
              <a:t>Boxenplot</a:t>
            </a:r>
            <a:r>
              <a:rPr lang="en-US" sz="1400" b="1" dirty="0">
                <a:solidFill>
                  <a:schemeClr val="dk1"/>
                </a:solidFill>
              </a:rPr>
              <a:t> Visualization</a:t>
            </a:r>
          </a:p>
        </p:txBody>
      </p:sp>
      <p:pic>
        <p:nvPicPr>
          <p:cNvPr id="28" name="Picture 27">
            <a:extLst>
              <a:ext uri="{FF2B5EF4-FFF2-40B4-BE49-F238E27FC236}">
                <a16:creationId xmlns:a16="http://schemas.microsoft.com/office/drawing/2014/main" id="{AA97D1B9-C7A4-3C3E-060C-7536D104D291}"/>
              </a:ext>
            </a:extLst>
          </p:cNvPr>
          <p:cNvPicPr>
            <a:picLocks noChangeAspect="1"/>
          </p:cNvPicPr>
          <p:nvPr/>
        </p:nvPicPr>
        <p:blipFill>
          <a:blip r:embed="rId3"/>
          <a:stretch>
            <a:fillRect/>
          </a:stretch>
        </p:blipFill>
        <p:spPr>
          <a:xfrm>
            <a:off x="177315" y="1137565"/>
            <a:ext cx="4152420" cy="3450998"/>
          </a:xfrm>
          <a:prstGeom prst="rect">
            <a:avLst/>
          </a:prstGeom>
        </p:spPr>
      </p:pic>
      <p:sp>
        <p:nvSpPr>
          <p:cNvPr id="29" name="TextBox 28">
            <a:extLst>
              <a:ext uri="{FF2B5EF4-FFF2-40B4-BE49-F238E27FC236}">
                <a16:creationId xmlns:a16="http://schemas.microsoft.com/office/drawing/2014/main" id="{F2C87961-6DFE-FFED-3492-7EE3665B5711}"/>
              </a:ext>
            </a:extLst>
          </p:cNvPr>
          <p:cNvSpPr txBox="1"/>
          <p:nvPr/>
        </p:nvSpPr>
        <p:spPr>
          <a:xfrm>
            <a:off x="4567139" y="989696"/>
            <a:ext cx="4230497" cy="3754874"/>
          </a:xfrm>
          <a:prstGeom prst="rect">
            <a:avLst/>
          </a:prstGeom>
          <a:noFill/>
        </p:spPr>
        <p:txBody>
          <a:bodyPr wrap="square">
            <a:spAutoFit/>
          </a:bodyPr>
          <a:lstStyle/>
          <a:p>
            <a:r>
              <a:rPr lang="en-US" b="1" dirty="0">
                <a:solidFill>
                  <a:schemeClr val="tx1"/>
                </a:solidFill>
                <a:latin typeface="Dosis" pitchFamily="2" charset="0"/>
              </a:rPr>
              <a:t>Major Findings :</a:t>
            </a:r>
          </a:p>
          <a:p>
            <a:endParaRPr lang="en-US" b="1" dirty="0">
              <a:solidFill>
                <a:schemeClr val="tx1"/>
              </a:solidFill>
              <a:latin typeface="Dosis" pitchFamily="2" charset="0"/>
            </a:endParaRPr>
          </a:p>
          <a:p>
            <a:pPr marL="285750" indent="-285750">
              <a:buFont typeface="Wingdings" panose="05000000000000000000" pitchFamily="2" charset="2"/>
              <a:buChar char="q"/>
            </a:pPr>
            <a:r>
              <a:rPr lang="en-US" b="1" dirty="0">
                <a:solidFill>
                  <a:srgbClr val="00B0F0"/>
                </a:solidFill>
                <a:latin typeface="Dosis" pitchFamily="2" charset="0"/>
              </a:rPr>
              <a:t>Moderate Spenders Responsive (Clusters 1 ) </a:t>
            </a:r>
            <a:r>
              <a:rPr lang="en-US" b="1" dirty="0">
                <a:solidFill>
                  <a:schemeClr val="tx1"/>
                </a:solidFill>
                <a:latin typeface="Dosis" pitchFamily="2" charset="0"/>
              </a:rPr>
              <a:t>and </a:t>
            </a:r>
            <a:r>
              <a:rPr lang="en-US" b="1" dirty="0">
                <a:solidFill>
                  <a:srgbClr val="00B050"/>
                </a:solidFill>
                <a:latin typeface="Dosis" pitchFamily="2" charset="0"/>
              </a:rPr>
              <a:t>Moderate Spenders Non-Responsive (Clusters 2)</a:t>
            </a:r>
            <a:r>
              <a:rPr lang="en-US" dirty="0">
                <a:solidFill>
                  <a:srgbClr val="00B050"/>
                </a:solidFill>
                <a:latin typeface="Dosis" pitchFamily="2" charset="0"/>
              </a:rPr>
              <a:t> </a:t>
            </a:r>
            <a:r>
              <a:rPr lang="en-US" dirty="0">
                <a:solidFill>
                  <a:schemeClr val="tx1"/>
                </a:solidFill>
                <a:latin typeface="Dosis" pitchFamily="2" charset="0"/>
              </a:rPr>
              <a:t>are quite tricky to analyze because the majority of their customers neither visit the company's website too often nor too rarely and their income didn’t have significant difference.</a:t>
            </a:r>
          </a:p>
          <a:p>
            <a:pPr marL="285750" indent="-285750">
              <a:buFont typeface="Wingdings" panose="05000000000000000000" pitchFamily="2" charset="2"/>
              <a:buChar char="q"/>
            </a:pPr>
            <a:endParaRPr lang="en-US" dirty="0">
              <a:solidFill>
                <a:schemeClr val="tx1"/>
              </a:solidFill>
              <a:latin typeface="Dosis" pitchFamily="2" charset="0"/>
            </a:endParaRPr>
          </a:p>
          <a:p>
            <a:pPr marL="285750" indent="-285750">
              <a:buFont typeface="Wingdings" panose="05000000000000000000" pitchFamily="2" charset="2"/>
              <a:buChar char="q"/>
            </a:pPr>
            <a:r>
              <a:rPr lang="en-US" dirty="0">
                <a:solidFill>
                  <a:schemeClr val="tx1"/>
                </a:solidFill>
                <a:latin typeface="Dosis" pitchFamily="2" charset="0"/>
              </a:rPr>
              <a:t>However, the main difference between the two lies in number of accepted campaign, conversion rate and spending habits where Cluster 1 indeed has more intense spending habits compared to Cluster 2.</a:t>
            </a:r>
          </a:p>
          <a:p>
            <a:pPr marL="285750" indent="-285750">
              <a:buFont typeface="Wingdings" panose="05000000000000000000" pitchFamily="2" charset="2"/>
              <a:buChar char="q"/>
            </a:pPr>
            <a:endParaRPr lang="en-US" dirty="0">
              <a:solidFill>
                <a:schemeClr val="tx1"/>
              </a:solidFill>
              <a:latin typeface="Dosis" pitchFamily="2" charset="0"/>
            </a:endParaRPr>
          </a:p>
          <a:p>
            <a:pPr marL="285750" indent="-285750">
              <a:buFont typeface="Wingdings" panose="05000000000000000000" pitchFamily="2" charset="2"/>
              <a:buChar char="q"/>
            </a:pPr>
            <a:r>
              <a:rPr lang="en-US" dirty="0">
                <a:solidFill>
                  <a:schemeClr val="tx1"/>
                </a:solidFill>
                <a:latin typeface="Dosis" pitchFamily="2" charset="0"/>
              </a:rPr>
              <a:t>The company can leverage this information to design campaign strategies that target the middle to lower income groups more effectively.</a:t>
            </a:r>
          </a:p>
        </p:txBody>
      </p:sp>
    </p:spTree>
    <p:extLst>
      <p:ext uri="{BB962C8B-B14F-4D97-AF65-F5344CB8AC3E}">
        <p14:creationId xmlns:p14="http://schemas.microsoft.com/office/powerpoint/2010/main" val="3148912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Customer Personality Analysis for Marketing Retargeting</a:t>
            </a:r>
            <a:endParaRPr sz="1798">
              <a:solidFill>
                <a:schemeClr val="lt1"/>
              </a:solidFill>
              <a:latin typeface="Roboto"/>
              <a:ea typeface="Roboto"/>
              <a:cs typeface="Roboto"/>
              <a:sym typeface="Roboto"/>
            </a:endParaRPr>
          </a:p>
        </p:txBody>
      </p:sp>
      <p:sp>
        <p:nvSpPr>
          <p:cNvPr id="6" name="Google Shape;55;p13">
            <a:extLst>
              <a:ext uri="{FF2B5EF4-FFF2-40B4-BE49-F238E27FC236}">
                <a16:creationId xmlns:a16="http://schemas.microsoft.com/office/drawing/2014/main" id="{4ABF5694-D66F-0379-3F41-1C38ADA7AEB9}"/>
              </a:ext>
            </a:extLst>
          </p:cNvPr>
          <p:cNvSpPr txBox="1">
            <a:spLocks/>
          </p:cNvSpPr>
          <p:nvPr/>
        </p:nvSpPr>
        <p:spPr>
          <a:xfrm>
            <a:off x="177315" y="603429"/>
            <a:ext cx="8779649" cy="4425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US" sz="1400" b="1" dirty="0">
                <a:solidFill>
                  <a:schemeClr val="dk1"/>
                </a:solidFill>
              </a:rPr>
              <a:t>Business Recommendation</a:t>
            </a:r>
          </a:p>
        </p:txBody>
      </p:sp>
      <p:sp>
        <p:nvSpPr>
          <p:cNvPr id="28" name="TextBox 27">
            <a:extLst>
              <a:ext uri="{FF2B5EF4-FFF2-40B4-BE49-F238E27FC236}">
                <a16:creationId xmlns:a16="http://schemas.microsoft.com/office/drawing/2014/main" id="{168E53DB-A86E-4E42-3CB6-F38D17730B60}"/>
              </a:ext>
            </a:extLst>
          </p:cNvPr>
          <p:cNvSpPr txBox="1"/>
          <p:nvPr/>
        </p:nvSpPr>
        <p:spPr>
          <a:xfrm>
            <a:off x="120426" y="1149928"/>
            <a:ext cx="4280458" cy="3754874"/>
          </a:xfrm>
          <a:prstGeom prst="rect">
            <a:avLst/>
          </a:prstGeom>
          <a:noFill/>
        </p:spPr>
        <p:txBody>
          <a:bodyPr wrap="square">
            <a:spAutoFit/>
          </a:bodyPr>
          <a:lstStyle/>
          <a:p>
            <a:r>
              <a:rPr lang="en-US" b="1" dirty="0">
                <a:solidFill>
                  <a:srgbClr val="C00000"/>
                </a:solidFill>
                <a:latin typeface="Dosis" pitchFamily="2" charset="0"/>
              </a:rPr>
              <a:t>Cluster 0 : Low Spenders</a:t>
            </a:r>
          </a:p>
          <a:p>
            <a:endParaRPr lang="en-US" dirty="0">
              <a:latin typeface="Dosis" pitchFamily="2" charset="0"/>
            </a:endParaRPr>
          </a:p>
          <a:p>
            <a:pPr marL="342900" indent="-342900">
              <a:buFont typeface="+mj-lt"/>
              <a:buAutoNum type="alphaLcParenR"/>
            </a:pPr>
            <a:r>
              <a:rPr lang="en-US" dirty="0">
                <a:latin typeface="Dosis" pitchFamily="2" charset="0"/>
              </a:rPr>
              <a:t>Targeted Campaigns</a:t>
            </a:r>
          </a:p>
          <a:p>
            <a:endParaRPr lang="en-US" dirty="0">
              <a:latin typeface="Dosis" pitchFamily="2" charset="0"/>
            </a:endParaRPr>
          </a:p>
          <a:p>
            <a:r>
              <a:rPr lang="en-US" dirty="0">
                <a:latin typeface="Dosis" pitchFamily="2" charset="0"/>
              </a:rPr>
              <a:t>Develop personalized and targeted campaigns to increase engagement and conversion rates among this group. Since they visit the website frequently but have low responsiveness to campaigns, analyzing their behavior further can help tailor campaigns to their preferences and needs.</a:t>
            </a:r>
          </a:p>
          <a:p>
            <a:endParaRPr lang="en-US" dirty="0">
              <a:latin typeface="Dosis" pitchFamily="2" charset="0"/>
            </a:endParaRPr>
          </a:p>
          <a:p>
            <a:pPr marL="342900" indent="-342900">
              <a:buFont typeface="+mj-lt"/>
              <a:buAutoNum type="alphaLcParenR" startAt="2"/>
            </a:pPr>
            <a:r>
              <a:rPr lang="en-US" dirty="0">
                <a:latin typeface="Dosis" pitchFamily="2" charset="0"/>
              </a:rPr>
              <a:t>Enhanced User Experience</a:t>
            </a:r>
          </a:p>
          <a:p>
            <a:pPr marL="342900" indent="-342900">
              <a:buFont typeface="+mj-lt"/>
              <a:buAutoNum type="alphaLcParenR" startAt="2"/>
            </a:pPr>
            <a:endParaRPr lang="en-US" dirty="0">
              <a:latin typeface="Dosis" pitchFamily="2" charset="0"/>
            </a:endParaRPr>
          </a:p>
          <a:p>
            <a:r>
              <a:rPr lang="en-US" dirty="0">
                <a:latin typeface="Dosis" pitchFamily="2" charset="0"/>
              </a:rPr>
              <a:t>Improve the website's user experience to make it more engaging and user-friendly for this segment. This could involve simplifying the purchasing process, providing personalized recommendations, or offering incentives to encourage repeat visits and purchases.</a:t>
            </a:r>
          </a:p>
        </p:txBody>
      </p:sp>
      <p:sp>
        <p:nvSpPr>
          <p:cNvPr id="30" name="TextBox 29">
            <a:extLst>
              <a:ext uri="{FF2B5EF4-FFF2-40B4-BE49-F238E27FC236}">
                <a16:creationId xmlns:a16="http://schemas.microsoft.com/office/drawing/2014/main" id="{B2F94B84-4873-ABEF-F251-B49A77D1774F}"/>
              </a:ext>
            </a:extLst>
          </p:cNvPr>
          <p:cNvSpPr txBox="1"/>
          <p:nvPr/>
        </p:nvSpPr>
        <p:spPr>
          <a:xfrm>
            <a:off x="4676506" y="1149928"/>
            <a:ext cx="4280458" cy="3754874"/>
          </a:xfrm>
          <a:prstGeom prst="rect">
            <a:avLst/>
          </a:prstGeom>
          <a:noFill/>
        </p:spPr>
        <p:txBody>
          <a:bodyPr wrap="square">
            <a:spAutoFit/>
          </a:bodyPr>
          <a:lstStyle/>
          <a:p>
            <a:r>
              <a:rPr lang="en-US" b="1" dirty="0">
                <a:solidFill>
                  <a:srgbClr val="00B0F0"/>
                </a:solidFill>
                <a:latin typeface="Dosis" pitchFamily="2" charset="0"/>
              </a:rPr>
              <a:t>Cluster 1 : Moderate Spenders Responsive</a:t>
            </a:r>
          </a:p>
          <a:p>
            <a:endParaRPr lang="en-US" b="1" dirty="0">
              <a:solidFill>
                <a:srgbClr val="C00000"/>
              </a:solidFill>
              <a:latin typeface="Dosis" pitchFamily="2" charset="0"/>
            </a:endParaRPr>
          </a:p>
          <a:p>
            <a:pPr marL="342900" indent="-342900">
              <a:buFont typeface="+mj-lt"/>
              <a:buAutoNum type="alphaLcParenR"/>
            </a:pPr>
            <a:r>
              <a:rPr lang="en-US" dirty="0">
                <a:latin typeface="Dosis" pitchFamily="2" charset="0"/>
              </a:rPr>
              <a:t>Upselling and Cross-selling</a:t>
            </a:r>
          </a:p>
          <a:p>
            <a:pPr marL="342900" indent="-342900">
              <a:buFont typeface="+mj-lt"/>
              <a:buAutoNum type="alphaLcParenR"/>
            </a:pPr>
            <a:endParaRPr lang="en-US" dirty="0">
              <a:latin typeface="Dosis" pitchFamily="2" charset="0"/>
            </a:endParaRPr>
          </a:p>
          <a:p>
            <a:r>
              <a:rPr lang="en-US" dirty="0">
                <a:latin typeface="Dosis" pitchFamily="2" charset="0"/>
              </a:rPr>
              <a:t>Implement upselling and cross-selling strategies to increase the average transaction value for this segment. Since they already have a relatively high number of transactions and spending, enticing them with complementary or higher-value products/services can boost revenue.</a:t>
            </a:r>
          </a:p>
          <a:p>
            <a:endParaRPr lang="en-US" dirty="0">
              <a:latin typeface="Dosis" pitchFamily="2" charset="0"/>
            </a:endParaRPr>
          </a:p>
          <a:p>
            <a:pPr marL="342900" indent="-342900">
              <a:buFont typeface="+mj-lt"/>
              <a:buAutoNum type="alphaLcParenR" startAt="2"/>
            </a:pPr>
            <a:r>
              <a:rPr lang="en-US" dirty="0">
                <a:latin typeface="Dosis" pitchFamily="2" charset="0"/>
              </a:rPr>
              <a:t>Campaign Optimization</a:t>
            </a:r>
          </a:p>
          <a:p>
            <a:endParaRPr lang="en-US" dirty="0">
              <a:latin typeface="Dosis" pitchFamily="2" charset="0"/>
            </a:endParaRPr>
          </a:p>
          <a:p>
            <a:r>
              <a:rPr lang="en-US" dirty="0">
                <a:latin typeface="Dosis" pitchFamily="2" charset="0"/>
              </a:rPr>
              <a:t>Continuously optimize marketing campaigns to maintain their relatively high responsiveness. Analyze past campaign performance to identify patterns and preferences, then tailor future campaigns accordingly to maximize engagement and conversion rates.</a:t>
            </a:r>
          </a:p>
        </p:txBody>
      </p:sp>
    </p:spTree>
    <p:extLst>
      <p:ext uri="{BB962C8B-B14F-4D97-AF65-F5344CB8AC3E}">
        <p14:creationId xmlns:p14="http://schemas.microsoft.com/office/powerpoint/2010/main" val="2908672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Customer Personality Analysis for Marketing Retargeting</a:t>
            </a:r>
            <a:endParaRPr sz="1798">
              <a:solidFill>
                <a:schemeClr val="lt1"/>
              </a:solidFill>
              <a:latin typeface="Roboto"/>
              <a:ea typeface="Roboto"/>
              <a:cs typeface="Roboto"/>
              <a:sym typeface="Roboto"/>
            </a:endParaRPr>
          </a:p>
        </p:txBody>
      </p:sp>
      <p:sp>
        <p:nvSpPr>
          <p:cNvPr id="6" name="Google Shape;55;p13">
            <a:extLst>
              <a:ext uri="{FF2B5EF4-FFF2-40B4-BE49-F238E27FC236}">
                <a16:creationId xmlns:a16="http://schemas.microsoft.com/office/drawing/2014/main" id="{4ABF5694-D66F-0379-3F41-1C38ADA7AEB9}"/>
              </a:ext>
            </a:extLst>
          </p:cNvPr>
          <p:cNvSpPr txBox="1">
            <a:spLocks/>
          </p:cNvSpPr>
          <p:nvPr/>
        </p:nvSpPr>
        <p:spPr>
          <a:xfrm>
            <a:off x="177315" y="603429"/>
            <a:ext cx="8779649" cy="4425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US" sz="1400" b="1" dirty="0">
                <a:solidFill>
                  <a:schemeClr val="dk1"/>
                </a:solidFill>
              </a:rPr>
              <a:t>Business Recommendation</a:t>
            </a:r>
          </a:p>
        </p:txBody>
      </p:sp>
      <p:sp>
        <p:nvSpPr>
          <p:cNvPr id="28" name="TextBox 27">
            <a:extLst>
              <a:ext uri="{FF2B5EF4-FFF2-40B4-BE49-F238E27FC236}">
                <a16:creationId xmlns:a16="http://schemas.microsoft.com/office/drawing/2014/main" id="{168E53DB-A86E-4E42-3CB6-F38D17730B60}"/>
              </a:ext>
            </a:extLst>
          </p:cNvPr>
          <p:cNvSpPr txBox="1"/>
          <p:nvPr/>
        </p:nvSpPr>
        <p:spPr>
          <a:xfrm>
            <a:off x="120426" y="1149928"/>
            <a:ext cx="4280458" cy="3754874"/>
          </a:xfrm>
          <a:prstGeom prst="rect">
            <a:avLst/>
          </a:prstGeom>
          <a:noFill/>
        </p:spPr>
        <p:txBody>
          <a:bodyPr wrap="square">
            <a:spAutoFit/>
          </a:bodyPr>
          <a:lstStyle/>
          <a:p>
            <a:r>
              <a:rPr lang="en-US" b="1" dirty="0">
                <a:solidFill>
                  <a:srgbClr val="00B050"/>
                </a:solidFill>
                <a:latin typeface="Dosis" pitchFamily="2" charset="0"/>
              </a:rPr>
              <a:t>Cluster 2 : Moderate Spenders Non-Responsive</a:t>
            </a:r>
          </a:p>
          <a:p>
            <a:endParaRPr lang="en-US" dirty="0">
              <a:latin typeface="Dosis" pitchFamily="2" charset="0"/>
            </a:endParaRPr>
          </a:p>
          <a:p>
            <a:pPr marL="342900" indent="-342900">
              <a:buFont typeface="+mj-lt"/>
              <a:buAutoNum type="alphaLcParenR"/>
            </a:pPr>
            <a:r>
              <a:rPr lang="en-US" dirty="0">
                <a:latin typeface="Dosis" pitchFamily="2" charset="0"/>
              </a:rPr>
              <a:t>Reactivation Campaigns</a:t>
            </a:r>
          </a:p>
          <a:p>
            <a:pPr marL="342900" indent="-342900">
              <a:buFont typeface="+mj-lt"/>
              <a:buAutoNum type="alphaLcParenR"/>
            </a:pPr>
            <a:endParaRPr lang="en-US" dirty="0">
              <a:latin typeface="Dosis" pitchFamily="2" charset="0"/>
            </a:endParaRPr>
          </a:p>
          <a:p>
            <a:r>
              <a:rPr lang="en-US" dirty="0">
                <a:latin typeface="Dosis" pitchFamily="2" charset="0"/>
              </a:rPr>
              <a:t>Launch reactivation campaigns targeting this segment to encourage them to increase their activity and engagement with the company. Offering special promotions or discounts can incentivize them to make more transactions and visits to the website.</a:t>
            </a:r>
          </a:p>
          <a:p>
            <a:endParaRPr lang="en-US" dirty="0">
              <a:latin typeface="Dosis" pitchFamily="2" charset="0"/>
            </a:endParaRPr>
          </a:p>
          <a:p>
            <a:pPr marL="342900" indent="-342900">
              <a:buFont typeface="+mj-lt"/>
              <a:buAutoNum type="alphaLcParenR" startAt="2"/>
            </a:pPr>
            <a:r>
              <a:rPr lang="en-US" dirty="0">
                <a:latin typeface="Dosis" pitchFamily="2" charset="0"/>
              </a:rPr>
              <a:t>Content Marketing</a:t>
            </a:r>
          </a:p>
          <a:p>
            <a:endParaRPr lang="en-US" dirty="0">
              <a:latin typeface="Dosis" pitchFamily="2" charset="0"/>
            </a:endParaRPr>
          </a:p>
          <a:p>
            <a:r>
              <a:rPr lang="en-US" dirty="0">
                <a:latin typeface="Dosis" pitchFamily="2" charset="0"/>
              </a:rPr>
              <a:t>Invest in content marketing strategies to increase awareness and engagement among this group. Providing valuable and informative content through blog posts, guides, or tutorials can attract their interest and encourage them to interact more with the company's offerings.</a:t>
            </a:r>
          </a:p>
        </p:txBody>
      </p:sp>
      <p:sp>
        <p:nvSpPr>
          <p:cNvPr id="30" name="TextBox 29">
            <a:extLst>
              <a:ext uri="{FF2B5EF4-FFF2-40B4-BE49-F238E27FC236}">
                <a16:creationId xmlns:a16="http://schemas.microsoft.com/office/drawing/2014/main" id="{B2F94B84-4873-ABEF-F251-B49A77D1774F}"/>
              </a:ext>
            </a:extLst>
          </p:cNvPr>
          <p:cNvSpPr txBox="1"/>
          <p:nvPr/>
        </p:nvSpPr>
        <p:spPr>
          <a:xfrm>
            <a:off x="4676506" y="1149928"/>
            <a:ext cx="4280458" cy="3754874"/>
          </a:xfrm>
          <a:prstGeom prst="rect">
            <a:avLst/>
          </a:prstGeom>
          <a:noFill/>
        </p:spPr>
        <p:txBody>
          <a:bodyPr wrap="square">
            <a:spAutoFit/>
          </a:bodyPr>
          <a:lstStyle/>
          <a:p>
            <a:r>
              <a:rPr lang="en-US" b="1" dirty="0">
                <a:solidFill>
                  <a:srgbClr val="7030A0"/>
                </a:solidFill>
                <a:latin typeface="Dosis" pitchFamily="2" charset="0"/>
              </a:rPr>
              <a:t>Cluster 3 : High Spenders</a:t>
            </a:r>
          </a:p>
          <a:p>
            <a:endParaRPr lang="en-US" b="1" dirty="0">
              <a:solidFill>
                <a:srgbClr val="C00000"/>
              </a:solidFill>
              <a:latin typeface="Dosis" pitchFamily="2" charset="0"/>
            </a:endParaRPr>
          </a:p>
          <a:p>
            <a:pPr marL="342900" indent="-342900">
              <a:buFont typeface="+mj-lt"/>
              <a:buAutoNum type="alphaLcParenR"/>
            </a:pPr>
            <a:r>
              <a:rPr lang="en-US" dirty="0">
                <a:latin typeface="Dosis" pitchFamily="2" charset="0"/>
              </a:rPr>
              <a:t>Exclusive Offers</a:t>
            </a:r>
          </a:p>
          <a:p>
            <a:pPr marL="342900" indent="-342900">
              <a:buFont typeface="+mj-lt"/>
              <a:buAutoNum type="alphaLcParenR"/>
            </a:pPr>
            <a:endParaRPr lang="en-US" dirty="0">
              <a:latin typeface="Dosis" pitchFamily="2" charset="0"/>
            </a:endParaRPr>
          </a:p>
          <a:p>
            <a:r>
              <a:rPr lang="en-US" dirty="0">
                <a:latin typeface="Dosis" pitchFamily="2" charset="0"/>
              </a:rPr>
              <a:t>Provide exclusive offers or loyalty programs to reward and retain this segment of high spenders. Offering VIP perks, early access to new products, or personalized discounts can strengthen their loyalty and increase their lifetime value to the business.</a:t>
            </a:r>
          </a:p>
          <a:p>
            <a:endParaRPr lang="en-US" dirty="0">
              <a:latin typeface="Dosis" pitchFamily="2" charset="0"/>
            </a:endParaRPr>
          </a:p>
          <a:p>
            <a:pPr marL="342900" indent="-342900">
              <a:buFont typeface="+mj-lt"/>
              <a:buAutoNum type="alphaLcParenR" startAt="2"/>
            </a:pPr>
            <a:r>
              <a:rPr lang="en-US" dirty="0">
                <a:latin typeface="Dosis" pitchFamily="2" charset="0"/>
              </a:rPr>
              <a:t>Personalized Services</a:t>
            </a:r>
          </a:p>
          <a:p>
            <a:pPr marL="342900" indent="-342900">
              <a:buFont typeface="+mj-lt"/>
              <a:buAutoNum type="alphaLcParenR" startAt="2"/>
            </a:pPr>
            <a:endParaRPr lang="en-US" dirty="0">
              <a:latin typeface="Dosis" pitchFamily="2" charset="0"/>
            </a:endParaRPr>
          </a:p>
          <a:p>
            <a:r>
              <a:rPr lang="en-US" dirty="0">
                <a:latin typeface="Dosis" pitchFamily="2" charset="0"/>
              </a:rPr>
              <a:t>Offer personalized services such as dedicated account managers or concierge services to enhance the customer experience for high spenders. Providing tailored assistance and support can further solidify their satisfaction and encourage repeat purchases.</a:t>
            </a:r>
          </a:p>
        </p:txBody>
      </p:sp>
    </p:spTree>
    <p:extLst>
      <p:ext uri="{BB962C8B-B14F-4D97-AF65-F5344CB8AC3E}">
        <p14:creationId xmlns:p14="http://schemas.microsoft.com/office/powerpoint/2010/main" val="185987062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1298</Words>
  <Application>Microsoft Office PowerPoint</Application>
  <PresentationFormat>On-screen Show (16:9)</PresentationFormat>
  <Paragraphs>119</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Dosis</vt:lpstr>
      <vt:lpstr>Arial</vt:lpstr>
      <vt:lpstr>Roboto</vt:lpstr>
      <vt:lpstr>Wingdings</vt:lpstr>
      <vt:lpstr>Simple Light</vt:lpstr>
      <vt:lpstr>Predict Customer Personality to boost marketing campaign by using Machine Learning</vt:lpstr>
      <vt:lpstr>Customer Personality Analysis for Marketing Retargeting</vt:lpstr>
      <vt:lpstr>Customer Personality Analysis for Marketing Retargeting</vt:lpstr>
      <vt:lpstr>Customer Personality Analysis for Marketing Retargeting</vt:lpstr>
      <vt:lpstr>Customer Personality Analysis for Marketing Retargeting</vt:lpstr>
      <vt:lpstr>Customer Personality Analysis for Marketing Retargeting</vt:lpstr>
      <vt:lpstr>Customer Personality Analysis for Marketing Retargeting</vt:lpstr>
      <vt:lpstr>Customer Personality Analysis for Marketing Retargeting</vt:lpstr>
      <vt:lpstr>Customer Personality Analysis for Marketing Retargeting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Customer Personality to boost marketing campaign by using Machine Learning</dc:title>
  <cp:lastModifiedBy>Cikal Merdeka</cp:lastModifiedBy>
  <cp:revision>24</cp:revision>
  <dcterms:modified xsi:type="dcterms:W3CDTF">2024-04-28T15:10:59Z</dcterms:modified>
</cp:coreProperties>
</file>