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7" r:id="rId2"/>
    <p:sldId id="265" r:id="rId3"/>
    <p:sldId id="261" r:id="rId4"/>
    <p:sldId id="264" r:id="rId5"/>
    <p:sldId id="262" r:id="rId6"/>
    <p:sldId id="263" r:id="rId7"/>
  </p:sldIdLst>
  <p:sldSz cx="9144000" cy="5143500" type="screen16x9"/>
  <p:notesSz cx="6858000" cy="9144000"/>
  <p:embeddedFontLst>
    <p:embeddedFont>
      <p:font typeface="Dosis" pitchFamily="2" charset="0"/>
      <p:regular r:id="rId9"/>
      <p:bold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0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9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73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148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jKXGTSg5zA-upo4eyxBCARc2OkqJA3PV?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colab.research.google.com/drive/1jKXGTSg5zA-upo4eyxBCARc2OkqJA3PV?usp=sharing"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Predict Customer Personality to boost marketing campaign by using Machine Learning</a:t>
            </a:r>
            <a:endParaRPr sz="3180">
              <a:latin typeface="Dosis"/>
              <a:ea typeface="Dosis"/>
              <a:cs typeface="Dosis"/>
              <a:sym typeface="Dosis"/>
            </a:endParaRPr>
          </a:p>
        </p:txBody>
      </p:sp>
      <p:sp>
        <p:nvSpPr>
          <p:cNvPr id="7" name="Google Shape;100;p25">
            <a:extLst>
              <a:ext uri="{FF2B5EF4-FFF2-40B4-BE49-F238E27FC236}">
                <a16:creationId xmlns:a16="http://schemas.microsoft.com/office/drawing/2014/main" id="{200FABBA-DE99-2045-252E-2F9223667565}"/>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63FB83B-593C-A70F-E42B-C717298BF312}"/>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05528FDA-2923-431C-CD88-8744AEEFE3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Drop Unnecessary/Unrelated Columns</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57349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Dosis" pitchFamily="2" charset="0"/>
              </a:rPr>
              <a:t>Some columns (not all) in the dataset that have lost their importance as an individual column will be dropped since their information already stored in the new engineered column (as explained in Task 1).</a:t>
            </a:r>
          </a:p>
          <a:p>
            <a:pPr marL="285750" indent="-285750">
              <a:buFont typeface="Arial" panose="020B0604020202020204" pitchFamily="34" charset="0"/>
              <a:buChar char="•"/>
            </a:pPr>
            <a:endParaRPr lang="en-US" sz="1600" dirty="0">
              <a:latin typeface="Dosis" pitchFamily="2" charset="0"/>
            </a:endParaRPr>
          </a:p>
          <a:p>
            <a:pPr marL="285750" indent="-285750">
              <a:buFont typeface="Arial" panose="020B0604020202020204" pitchFamily="34" charset="0"/>
              <a:buChar char="•"/>
            </a:pPr>
            <a:r>
              <a:rPr lang="en-US" sz="1600" dirty="0">
                <a:latin typeface="Dosis" pitchFamily="2" charset="0"/>
              </a:rPr>
              <a:t>These columns also doesn’t store related information to our model and keeping them will just increase the dimension.</a:t>
            </a:r>
          </a:p>
          <a:p>
            <a:pPr marL="285750" indent="-285750">
              <a:buFont typeface="Arial" panose="020B0604020202020204" pitchFamily="34" charset="0"/>
              <a:buChar char="•"/>
            </a:pPr>
            <a:endParaRPr lang="en-US" sz="1600" dirty="0">
              <a:latin typeface="Dosis" pitchFamily="2" charset="0"/>
            </a:endParaRPr>
          </a:p>
          <a:p>
            <a:pPr marL="285750" indent="-285750">
              <a:buFont typeface="Arial" panose="020B0604020202020204" pitchFamily="34" charset="0"/>
              <a:buChar char="•"/>
            </a:pPr>
            <a:r>
              <a:rPr lang="en-US" sz="1600" dirty="0">
                <a:latin typeface="Dosis" pitchFamily="2" charset="0"/>
              </a:rPr>
              <a:t>Columns that will be dropped are :</a:t>
            </a:r>
            <a:endParaRPr lang="en-ID" sz="1600" dirty="0">
              <a:latin typeface="Dosis" pitchFamily="2" charset="0"/>
            </a:endParaRPr>
          </a:p>
          <a:p>
            <a:pPr marL="285750" lvl="1" indent="-285750">
              <a:buFont typeface="Arial" panose="020B0604020202020204" pitchFamily="34" charset="0"/>
              <a:buChar char="•"/>
            </a:pPr>
            <a:endParaRPr lang="en-ID" sz="1600" dirty="0">
              <a:latin typeface="Dosis" pitchFamily="2" charset="0"/>
            </a:endParaRPr>
          </a:p>
        </p:txBody>
      </p:sp>
      <p:sp>
        <p:nvSpPr>
          <p:cNvPr id="3" name="Google Shape;115;p27">
            <a:extLst>
              <a:ext uri="{FF2B5EF4-FFF2-40B4-BE49-F238E27FC236}">
                <a16:creationId xmlns:a16="http://schemas.microsoft.com/office/drawing/2014/main" id="{32973375-13E8-AF6F-F542-41340D401E8F}"/>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
        <p:nvSpPr>
          <p:cNvPr id="5" name="TextBox 4">
            <a:extLst>
              <a:ext uri="{FF2B5EF4-FFF2-40B4-BE49-F238E27FC236}">
                <a16:creationId xmlns:a16="http://schemas.microsoft.com/office/drawing/2014/main" id="{B3915A29-95EB-07B7-5C41-7CE18042938E}"/>
              </a:ext>
            </a:extLst>
          </p:cNvPr>
          <p:cNvSpPr txBox="1"/>
          <p:nvPr/>
        </p:nvSpPr>
        <p:spPr>
          <a:xfrm>
            <a:off x="623455" y="2833834"/>
            <a:ext cx="3041072" cy="1169551"/>
          </a:xfrm>
          <a:prstGeom prst="rect">
            <a:avLst/>
          </a:prstGeom>
          <a:noFill/>
        </p:spPr>
        <p:txBody>
          <a:bodyPr wrap="square">
            <a:spAutoFit/>
          </a:bodyPr>
          <a:lstStyle/>
          <a:p>
            <a:pPr marL="285750" lvl="6" indent="-285750">
              <a:buFont typeface="Wingdings" panose="05000000000000000000" pitchFamily="2" charset="2"/>
              <a:buChar char="q"/>
            </a:pPr>
            <a:r>
              <a:rPr lang="en-ID" sz="1400" dirty="0">
                <a:latin typeface="Dosis" pitchFamily="2" charset="0"/>
              </a:rPr>
              <a:t>Unnamed: 0</a:t>
            </a:r>
          </a:p>
          <a:p>
            <a:pPr marL="285750" lvl="6" indent="-285750">
              <a:buFont typeface="Wingdings" panose="05000000000000000000" pitchFamily="2" charset="2"/>
              <a:buChar char="q"/>
            </a:pPr>
            <a:r>
              <a:rPr lang="en-ID" sz="1400" dirty="0">
                <a:latin typeface="Dosis" pitchFamily="2" charset="0"/>
              </a:rPr>
              <a:t>ID</a:t>
            </a:r>
          </a:p>
          <a:p>
            <a:pPr marL="285750" lvl="6" indent="-285750">
              <a:buFont typeface="Wingdings" panose="05000000000000000000" pitchFamily="2" charset="2"/>
              <a:buChar char="q"/>
            </a:pPr>
            <a:r>
              <a:rPr lang="en-ID" sz="1400" dirty="0" err="1">
                <a:latin typeface="Dosis" pitchFamily="2" charset="0"/>
              </a:rPr>
              <a:t>Year_Birth</a:t>
            </a:r>
            <a:endParaRPr lang="en-ID" sz="1400" dirty="0">
              <a:latin typeface="Dosis" pitchFamily="2" charset="0"/>
            </a:endParaRPr>
          </a:p>
          <a:p>
            <a:pPr marL="285750" lvl="6" indent="-285750">
              <a:buFont typeface="Wingdings" panose="05000000000000000000" pitchFamily="2" charset="2"/>
              <a:buChar char="q"/>
            </a:pPr>
            <a:r>
              <a:rPr lang="en-ID" sz="1400" dirty="0" err="1">
                <a:latin typeface="Dosis" pitchFamily="2" charset="0"/>
              </a:rPr>
              <a:t>Marital_Status</a:t>
            </a:r>
            <a:endParaRPr lang="en-ID" sz="1400" dirty="0">
              <a:latin typeface="Dosis" pitchFamily="2" charset="0"/>
            </a:endParaRPr>
          </a:p>
          <a:p>
            <a:pPr marL="285750" lvl="6" indent="-285750">
              <a:buFont typeface="Wingdings" panose="05000000000000000000" pitchFamily="2" charset="2"/>
              <a:buChar char="q"/>
            </a:pPr>
            <a:r>
              <a:rPr lang="en-ID" sz="1400" dirty="0" err="1">
                <a:latin typeface="Dosis" pitchFamily="2" charset="0"/>
              </a:rPr>
              <a:t>Dt_Customer</a:t>
            </a:r>
            <a:endParaRPr lang="en-ID" sz="1400" dirty="0">
              <a:latin typeface="Dosis" pitchFamily="2" charset="0"/>
            </a:endParaRPr>
          </a:p>
        </p:txBody>
      </p:sp>
    </p:spTree>
    <p:extLst>
      <p:ext uri="{BB962C8B-B14F-4D97-AF65-F5344CB8AC3E}">
        <p14:creationId xmlns:p14="http://schemas.microsoft.com/office/powerpoint/2010/main" val="349160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Identifying Missing and Duplicated Values</a:t>
            </a:r>
          </a:p>
          <a:p>
            <a:pPr marL="114300" indent="0">
              <a:buNone/>
            </a:pP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pic>
        <p:nvPicPr>
          <p:cNvPr id="7" name="Picture 6">
            <a:extLst>
              <a:ext uri="{FF2B5EF4-FFF2-40B4-BE49-F238E27FC236}">
                <a16:creationId xmlns:a16="http://schemas.microsoft.com/office/drawing/2014/main" id="{90AC0676-17EC-6A3F-C588-6153C7FC5F76}"/>
              </a:ext>
            </a:extLst>
          </p:cNvPr>
          <p:cNvPicPr>
            <a:picLocks noChangeAspect="1"/>
          </p:cNvPicPr>
          <p:nvPr/>
        </p:nvPicPr>
        <p:blipFill>
          <a:blip r:embed="rId3"/>
          <a:stretch>
            <a:fillRect/>
          </a:stretch>
        </p:blipFill>
        <p:spPr>
          <a:xfrm>
            <a:off x="607658" y="1151418"/>
            <a:ext cx="2660301" cy="3584864"/>
          </a:xfrm>
          <a:prstGeom prst="rect">
            <a:avLst/>
          </a:prstGeom>
        </p:spPr>
      </p:pic>
      <p:sp>
        <p:nvSpPr>
          <p:cNvPr id="9" name="TextBox 8">
            <a:extLst>
              <a:ext uri="{FF2B5EF4-FFF2-40B4-BE49-F238E27FC236}">
                <a16:creationId xmlns:a16="http://schemas.microsoft.com/office/drawing/2014/main" id="{B4EE2CE7-96C3-2B90-60C4-819168952D3B}"/>
              </a:ext>
            </a:extLst>
          </p:cNvPr>
          <p:cNvSpPr txBox="1"/>
          <p:nvPr/>
        </p:nvSpPr>
        <p:spPr>
          <a:xfrm>
            <a:off x="3660064" y="2077289"/>
            <a:ext cx="523530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Dosis" pitchFamily="2" charset="0"/>
              </a:rPr>
              <a:t>Income column have a small percentage missing values, we will handle that by </a:t>
            </a:r>
            <a:r>
              <a:rPr lang="en-US" sz="1600" b="1" dirty="0">
                <a:latin typeface="Dosis" pitchFamily="2" charset="0"/>
              </a:rPr>
              <a:t>imputation with median values</a:t>
            </a:r>
            <a:r>
              <a:rPr lang="en-US" sz="1600" dirty="0">
                <a:latin typeface="Dosis" pitchFamily="2" charset="0"/>
              </a:rPr>
              <a:t> considering the positive skewed distribution of the values.</a:t>
            </a:r>
          </a:p>
          <a:p>
            <a:pPr marL="285750" indent="-285750">
              <a:buFont typeface="Arial" panose="020B0604020202020204" pitchFamily="34" charset="0"/>
              <a:buChar char="•"/>
            </a:pPr>
            <a:endParaRPr lang="en-US" sz="1600" dirty="0">
              <a:latin typeface="Dosis" pitchFamily="2" charset="0"/>
            </a:endParaRPr>
          </a:p>
          <a:p>
            <a:pPr marL="285750" indent="-285750">
              <a:buFont typeface="Arial" panose="020B0604020202020204" pitchFamily="34" charset="0"/>
              <a:buChar char="•"/>
            </a:pPr>
            <a:r>
              <a:rPr lang="en-ID" sz="1600" dirty="0">
                <a:latin typeface="Dosis" pitchFamily="2" charset="0"/>
              </a:rPr>
              <a:t>No duplicated values in this dataset.</a:t>
            </a:r>
          </a:p>
        </p:txBody>
      </p:sp>
      <p:sp>
        <p:nvSpPr>
          <p:cNvPr id="10" name="Rectangle 9">
            <a:extLst>
              <a:ext uri="{FF2B5EF4-FFF2-40B4-BE49-F238E27FC236}">
                <a16:creationId xmlns:a16="http://schemas.microsoft.com/office/drawing/2014/main" id="{EA8E110B-2A79-3AA3-02F6-BD15E7093127}"/>
              </a:ext>
            </a:extLst>
          </p:cNvPr>
          <p:cNvSpPr/>
          <p:nvPr/>
        </p:nvSpPr>
        <p:spPr>
          <a:xfrm>
            <a:off x="523673" y="1759527"/>
            <a:ext cx="2828269" cy="1316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Picture 11">
            <a:extLst>
              <a:ext uri="{FF2B5EF4-FFF2-40B4-BE49-F238E27FC236}">
                <a16:creationId xmlns:a16="http://schemas.microsoft.com/office/drawing/2014/main" id="{2C6A4848-4ACB-63D2-849A-BD19BCF3F4C5}"/>
              </a:ext>
            </a:extLst>
          </p:cNvPr>
          <p:cNvPicPr>
            <a:picLocks noChangeAspect="1"/>
          </p:cNvPicPr>
          <p:nvPr/>
        </p:nvPicPr>
        <p:blipFill>
          <a:blip r:embed="rId4"/>
          <a:stretch>
            <a:fillRect/>
          </a:stretch>
        </p:blipFill>
        <p:spPr>
          <a:xfrm>
            <a:off x="3968186" y="1550580"/>
            <a:ext cx="3505200" cy="295537"/>
          </a:xfrm>
          <a:prstGeom prst="rect">
            <a:avLst/>
          </a:prstGeom>
        </p:spPr>
      </p:pic>
      <p:cxnSp>
        <p:nvCxnSpPr>
          <p:cNvPr id="17" name="Straight Arrow Connector 16">
            <a:extLst>
              <a:ext uri="{FF2B5EF4-FFF2-40B4-BE49-F238E27FC236}">
                <a16:creationId xmlns:a16="http://schemas.microsoft.com/office/drawing/2014/main" id="{EC9A64D5-382A-9FD4-CF80-542B5EFBF034}"/>
              </a:ext>
            </a:extLst>
          </p:cNvPr>
          <p:cNvCxnSpPr>
            <a:stCxn id="10" idx="3"/>
            <a:endCxn id="12" idx="1"/>
          </p:cNvCxnSpPr>
          <p:nvPr/>
        </p:nvCxnSpPr>
        <p:spPr>
          <a:xfrm flipV="1">
            <a:off x="3351942" y="1698349"/>
            <a:ext cx="616244" cy="126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Google Shape;115;p27">
            <a:extLst>
              <a:ext uri="{FF2B5EF4-FFF2-40B4-BE49-F238E27FC236}">
                <a16:creationId xmlns:a16="http://schemas.microsoft.com/office/drawing/2014/main" id="{32973375-13E8-AF6F-F542-41340D401E8F}"/>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5"/>
              </a:rPr>
              <a:t>here</a:t>
            </a:r>
            <a:r>
              <a:rPr lang="en-US" sz="1100" dirty="0">
                <a:solidFill>
                  <a:srgbClr val="000000"/>
                </a:solidFill>
              </a:rPr>
              <a:t>.</a:t>
            </a:r>
          </a:p>
        </p:txBody>
      </p:sp>
    </p:spTree>
    <p:extLst>
      <p:ext uri="{BB962C8B-B14F-4D97-AF65-F5344CB8AC3E}">
        <p14:creationId xmlns:p14="http://schemas.microsoft.com/office/powerpoint/2010/main" val="61390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Outliers Handling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523220"/>
          </a:xfrm>
          <a:prstGeom prst="rect">
            <a:avLst/>
          </a:prstGeom>
          <a:noFill/>
        </p:spPr>
        <p:txBody>
          <a:bodyPr wrap="square" rtlCol="0">
            <a:spAutoFit/>
          </a:bodyPr>
          <a:lstStyle/>
          <a:p>
            <a:r>
              <a:rPr lang="en-US" dirty="0">
                <a:latin typeface="Dosis" pitchFamily="2" charset="0"/>
              </a:rPr>
              <a:t>Handling outliers with z-score method to columns that have really extreme values (not applied to all columns). Columns that will be handled are : </a:t>
            </a:r>
            <a:r>
              <a:rPr lang="en-US" dirty="0" err="1">
                <a:latin typeface="Dosis" pitchFamily="2" charset="0"/>
              </a:rPr>
              <a:t>Year_Birth</a:t>
            </a:r>
            <a:r>
              <a:rPr lang="en-US" dirty="0">
                <a:latin typeface="Dosis" pitchFamily="2" charset="0"/>
              </a:rPr>
              <a:t>, Income, </a:t>
            </a:r>
            <a:r>
              <a:rPr lang="en-US" dirty="0" err="1">
                <a:latin typeface="Dosis" pitchFamily="2" charset="0"/>
              </a:rPr>
              <a:t>MntMeatProducts</a:t>
            </a:r>
            <a:r>
              <a:rPr lang="en-US" dirty="0">
                <a:latin typeface="Dosis" pitchFamily="2" charset="0"/>
              </a:rPr>
              <a:t>, </a:t>
            </a:r>
            <a:r>
              <a:rPr lang="en-US" dirty="0" err="1">
                <a:latin typeface="Dosis" pitchFamily="2" charset="0"/>
              </a:rPr>
              <a:t>MntSweetProducts</a:t>
            </a:r>
            <a:r>
              <a:rPr lang="en-US" dirty="0">
                <a:latin typeface="Dosis" pitchFamily="2" charset="0"/>
              </a:rPr>
              <a:t>, </a:t>
            </a:r>
            <a:r>
              <a:rPr lang="en-US" dirty="0" err="1">
                <a:latin typeface="Dosis" pitchFamily="2" charset="0"/>
              </a:rPr>
              <a:t>NumWebPurchases</a:t>
            </a:r>
            <a:r>
              <a:rPr lang="en-US" dirty="0">
                <a:latin typeface="Dosis" pitchFamily="2" charset="0"/>
              </a:rPr>
              <a:t>, </a:t>
            </a:r>
            <a:r>
              <a:rPr lang="en-US" dirty="0" err="1">
                <a:latin typeface="Dosis" pitchFamily="2" charset="0"/>
              </a:rPr>
              <a:t>NumCatalogPurchases</a:t>
            </a:r>
            <a:endParaRPr lang="en-ID" dirty="0">
              <a:latin typeface="Dosis" pitchFamily="2" charset="0"/>
            </a:endParaRPr>
          </a:p>
        </p:txBody>
      </p:sp>
      <p:pic>
        <p:nvPicPr>
          <p:cNvPr id="4" name="Picture 3">
            <a:extLst>
              <a:ext uri="{FF2B5EF4-FFF2-40B4-BE49-F238E27FC236}">
                <a16:creationId xmlns:a16="http://schemas.microsoft.com/office/drawing/2014/main" id="{73E19EC4-0FF4-4F42-A506-0AA6E08681B0}"/>
              </a:ext>
            </a:extLst>
          </p:cNvPr>
          <p:cNvPicPr>
            <a:picLocks noChangeAspect="1"/>
          </p:cNvPicPr>
          <p:nvPr/>
        </p:nvPicPr>
        <p:blipFill>
          <a:blip r:embed="rId3"/>
          <a:stretch>
            <a:fillRect/>
          </a:stretch>
        </p:blipFill>
        <p:spPr>
          <a:xfrm>
            <a:off x="382271" y="1680076"/>
            <a:ext cx="4768417" cy="3293706"/>
          </a:xfrm>
          <a:prstGeom prst="rect">
            <a:avLst/>
          </a:prstGeom>
        </p:spPr>
      </p:pic>
      <p:sp>
        <p:nvSpPr>
          <p:cNvPr id="5" name="Rectangle 4">
            <a:extLst>
              <a:ext uri="{FF2B5EF4-FFF2-40B4-BE49-F238E27FC236}">
                <a16:creationId xmlns:a16="http://schemas.microsoft.com/office/drawing/2014/main" id="{888BAE19-5800-9D84-0E21-881A2B66FB5A}"/>
              </a:ext>
            </a:extLst>
          </p:cNvPr>
          <p:cNvSpPr/>
          <p:nvPr/>
        </p:nvSpPr>
        <p:spPr>
          <a:xfrm>
            <a:off x="1212273" y="2739947"/>
            <a:ext cx="768928" cy="112547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Rectangle 5">
            <a:extLst>
              <a:ext uri="{FF2B5EF4-FFF2-40B4-BE49-F238E27FC236}">
                <a16:creationId xmlns:a16="http://schemas.microsoft.com/office/drawing/2014/main" id="{662A376A-7A7B-AFFF-025E-BB6F2C7BBCC3}"/>
              </a:ext>
            </a:extLst>
          </p:cNvPr>
          <p:cNvSpPr/>
          <p:nvPr/>
        </p:nvSpPr>
        <p:spPr>
          <a:xfrm>
            <a:off x="534672" y="1680076"/>
            <a:ext cx="1446530" cy="1059872"/>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13DFDD1D-F4F0-2CD7-CC7B-8628C4DB5BC4}"/>
              </a:ext>
            </a:extLst>
          </p:cNvPr>
          <p:cNvSpPr/>
          <p:nvPr/>
        </p:nvSpPr>
        <p:spPr>
          <a:xfrm>
            <a:off x="2766479" y="2739947"/>
            <a:ext cx="768928" cy="1125471"/>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B0CD03B8-F01D-5A96-F990-2B3172B26714}"/>
              </a:ext>
            </a:extLst>
          </p:cNvPr>
          <p:cNvSpPr/>
          <p:nvPr/>
        </p:nvSpPr>
        <p:spPr>
          <a:xfrm>
            <a:off x="534671" y="3865418"/>
            <a:ext cx="1446530" cy="1059872"/>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3FE23C26-19E9-D759-6D29-E9A7380F4DF3}"/>
              </a:ext>
            </a:extLst>
          </p:cNvPr>
          <p:cNvSpPr txBox="1"/>
          <p:nvPr/>
        </p:nvSpPr>
        <p:spPr>
          <a:xfrm>
            <a:off x="5303089" y="2717907"/>
            <a:ext cx="337804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Dosis" pitchFamily="2" charset="0"/>
              </a:rPr>
              <a:t>Rows before removing outliers: 2240</a:t>
            </a:r>
          </a:p>
          <a:p>
            <a:pPr marL="285750" indent="-285750">
              <a:buFont typeface="Arial" panose="020B0604020202020204" pitchFamily="34" charset="0"/>
              <a:buChar char="•"/>
            </a:pPr>
            <a:r>
              <a:rPr lang="en-US" sz="1600" dirty="0">
                <a:latin typeface="Dosis" pitchFamily="2" charset="0"/>
              </a:rPr>
              <a:t>Rows after removing outliers: 1861</a:t>
            </a:r>
            <a:endParaRPr lang="en-ID" sz="1600" dirty="0">
              <a:latin typeface="Dosis" pitchFamily="2" charset="0"/>
            </a:endParaRPr>
          </a:p>
        </p:txBody>
      </p:sp>
    </p:spTree>
    <p:extLst>
      <p:ext uri="{BB962C8B-B14F-4D97-AF65-F5344CB8AC3E}">
        <p14:creationId xmlns:p14="http://schemas.microsoft.com/office/powerpoint/2010/main" val="95745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Encoding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1169551"/>
          </a:xfrm>
          <a:prstGeom prst="rect">
            <a:avLst/>
          </a:prstGeom>
          <a:noFill/>
        </p:spPr>
        <p:txBody>
          <a:bodyPr wrap="square" rtlCol="0">
            <a:spAutoFit/>
          </a:bodyPr>
          <a:lstStyle/>
          <a:p>
            <a:r>
              <a:rPr lang="en-US" dirty="0">
                <a:latin typeface="Dosis" pitchFamily="2" charset="0"/>
              </a:rPr>
              <a:t>There are 3 categorical column that will be encoded based on their data type.</a:t>
            </a:r>
          </a:p>
          <a:p>
            <a:endParaRPr lang="en-US" dirty="0">
              <a:latin typeface="Dosis" pitchFamily="2" charset="0"/>
            </a:endParaRPr>
          </a:p>
          <a:p>
            <a:pPr marL="285750" indent="-285750">
              <a:buFont typeface="Arial" panose="020B0604020202020204" pitchFamily="34" charset="0"/>
              <a:buChar char="•"/>
            </a:pPr>
            <a:r>
              <a:rPr lang="en-ID" dirty="0">
                <a:latin typeface="Dosis" pitchFamily="2" charset="0"/>
              </a:rPr>
              <a:t>Education : Ordinal type </a:t>
            </a:r>
            <a:r>
              <a:rPr lang="en-ID" dirty="0">
                <a:latin typeface="Dosis" pitchFamily="2" charset="0"/>
                <a:sym typeface="Wingdings" panose="05000000000000000000" pitchFamily="2" charset="2"/>
              </a:rPr>
              <a:t> Label encoding</a:t>
            </a:r>
          </a:p>
          <a:p>
            <a:pPr marL="285750" indent="-285750">
              <a:buFont typeface="Arial" panose="020B0604020202020204" pitchFamily="34" charset="0"/>
              <a:buChar char="•"/>
            </a:pPr>
            <a:r>
              <a:rPr lang="en-ID" dirty="0" err="1">
                <a:latin typeface="Dosis" pitchFamily="2" charset="0"/>
              </a:rPr>
              <a:t>Age_Group</a:t>
            </a:r>
            <a:r>
              <a:rPr lang="en-ID" dirty="0">
                <a:latin typeface="Dosis" pitchFamily="2" charset="0"/>
              </a:rPr>
              <a:t> : Ordinal type </a:t>
            </a:r>
            <a:r>
              <a:rPr lang="en-ID" dirty="0">
                <a:latin typeface="Dosis" pitchFamily="2" charset="0"/>
                <a:sym typeface="Wingdings" panose="05000000000000000000" pitchFamily="2" charset="2"/>
              </a:rPr>
              <a:t> Label encoding</a:t>
            </a:r>
          </a:p>
          <a:p>
            <a:pPr marL="285750" indent="-285750">
              <a:buFont typeface="Arial" panose="020B0604020202020204" pitchFamily="34" charset="0"/>
              <a:buChar char="•"/>
            </a:pPr>
            <a:r>
              <a:rPr lang="en-ID" dirty="0" err="1">
                <a:latin typeface="Dosis" pitchFamily="2" charset="0"/>
                <a:sym typeface="Wingdings" panose="05000000000000000000" pitchFamily="2" charset="2"/>
              </a:rPr>
              <a:t>Marital_Status</a:t>
            </a:r>
            <a:r>
              <a:rPr lang="en-ID" dirty="0">
                <a:latin typeface="Dosis" pitchFamily="2" charset="0"/>
                <a:sym typeface="Wingdings" panose="05000000000000000000" pitchFamily="2" charset="2"/>
              </a:rPr>
              <a:t> : </a:t>
            </a:r>
            <a:r>
              <a:rPr lang="en-ID" dirty="0">
                <a:latin typeface="Dosis" pitchFamily="2" charset="0"/>
              </a:rPr>
              <a:t>Nominal type </a:t>
            </a:r>
            <a:r>
              <a:rPr lang="en-ID" dirty="0">
                <a:latin typeface="Dosis" pitchFamily="2" charset="0"/>
                <a:sym typeface="Wingdings" panose="05000000000000000000" pitchFamily="2" charset="2"/>
              </a:rPr>
              <a:t> One-hot encoding</a:t>
            </a:r>
            <a:endParaRPr lang="en-ID" dirty="0">
              <a:latin typeface="Dosis" pitchFamily="2" charset="0"/>
            </a:endParaRPr>
          </a:p>
        </p:txBody>
      </p:sp>
      <p:pic>
        <p:nvPicPr>
          <p:cNvPr id="8" name="Picture 7">
            <a:extLst>
              <a:ext uri="{FF2B5EF4-FFF2-40B4-BE49-F238E27FC236}">
                <a16:creationId xmlns:a16="http://schemas.microsoft.com/office/drawing/2014/main" id="{F2E5FDEC-80B4-A347-F3BB-A42E636AC2C2}"/>
              </a:ext>
            </a:extLst>
          </p:cNvPr>
          <p:cNvPicPr>
            <a:picLocks noChangeAspect="1"/>
          </p:cNvPicPr>
          <p:nvPr/>
        </p:nvPicPr>
        <p:blipFill>
          <a:blip r:embed="rId3"/>
          <a:stretch>
            <a:fillRect/>
          </a:stretch>
        </p:blipFill>
        <p:spPr>
          <a:xfrm>
            <a:off x="504310" y="2484983"/>
            <a:ext cx="2336676" cy="1250721"/>
          </a:xfrm>
          <a:prstGeom prst="rect">
            <a:avLst/>
          </a:prstGeom>
        </p:spPr>
      </p:pic>
      <p:pic>
        <p:nvPicPr>
          <p:cNvPr id="13" name="Picture 12">
            <a:extLst>
              <a:ext uri="{FF2B5EF4-FFF2-40B4-BE49-F238E27FC236}">
                <a16:creationId xmlns:a16="http://schemas.microsoft.com/office/drawing/2014/main" id="{DAE10FC2-6230-70C7-DE1B-12244A442F6F}"/>
              </a:ext>
            </a:extLst>
          </p:cNvPr>
          <p:cNvPicPr>
            <a:picLocks noChangeAspect="1"/>
          </p:cNvPicPr>
          <p:nvPr/>
        </p:nvPicPr>
        <p:blipFill>
          <a:blip r:embed="rId4"/>
          <a:stretch>
            <a:fillRect/>
          </a:stretch>
        </p:blipFill>
        <p:spPr>
          <a:xfrm>
            <a:off x="504310" y="3915446"/>
            <a:ext cx="7077606" cy="1001717"/>
          </a:xfrm>
          <a:prstGeom prst="rect">
            <a:avLst/>
          </a:prstGeom>
        </p:spPr>
      </p:pic>
      <p:sp>
        <p:nvSpPr>
          <p:cNvPr id="14" name="TextBox 13">
            <a:extLst>
              <a:ext uri="{FF2B5EF4-FFF2-40B4-BE49-F238E27FC236}">
                <a16:creationId xmlns:a16="http://schemas.microsoft.com/office/drawing/2014/main" id="{5D7E2E35-EB33-C32C-37E8-6615CF988213}"/>
              </a:ext>
            </a:extLst>
          </p:cNvPr>
          <p:cNvSpPr txBox="1"/>
          <p:nvPr/>
        </p:nvSpPr>
        <p:spPr>
          <a:xfrm>
            <a:off x="2939230" y="2901954"/>
            <a:ext cx="1627909" cy="307777"/>
          </a:xfrm>
          <a:prstGeom prst="rect">
            <a:avLst/>
          </a:prstGeom>
          <a:noFill/>
        </p:spPr>
        <p:txBody>
          <a:bodyPr wrap="square" rtlCol="0">
            <a:spAutoFit/>
          </a:bodyPr>
          <a:lstStyle/>
          <a:p>
            <a:r>
              <a:rPr lang="en-US" b="1" dirty="0">
                <a:solidFill>
                  <a:srgbClr val="FF0000"/>
                </a:solidFill>
              </a:rPr>
              <a:t>Before Encoding</a:t>
            </a:r>
          </a:p>
        </p:txBody>
      </p:sp>
      <p:sp>
        <p:nvSpPr>
          <p:cNvPr id="16" name="TextBox 15">
            <a:extLst>
              <a:ext uri="{FF2B5EF4-FFF2-40B4-BE49-F238E27FC236}">
                <a16:creationId xmlns:a16="http://schemas.microsoft.com/office/drawing/2014/main" id="{34489FFE-52E0-D944-79AC-3FACF3D5FBE9}"/>
              </a:ext>
            </a:extLst>
          </p:cNvPr>
          <p:cNvSpPr txBox="1"/>
          <p:nvPr/>
        </p:nvSpPr>
        <p:spPr>
          <a:xfrm>
            <a:off x="7668491" y="4262415"/>
            <a:ext cx="1475509" cy="307777"/>
          </a:xfrm>
          <a:prstGeom prst="rect">
            <a:avLst/>
          </a:prstGeom>
          <a:noFill/>
        </p:spPr>
        <p:txBody>
          <a:bodyPr wrap="square">
            <a:spAutoFit/>
          </a:bodyPr>
          <a:lstStyle/>
          <a:p>
            <a:r>
              <a:rPr lang="en-US" b="1" dirty="0">
                <a:solidFill>
                  <a:srgbClr val="00B050"/>
                </a:solidFill>
              </a:rPr>
              <a:t>After Encoding</a:t>
            </a:r>
            <a:endParaRPr lang="en-ID" b="1" dirty="0">
              <a:solidFill>
                <a:srgbClr val="00B050"/>
              </a:solidFill>
            </a:endParaRPr>
          </a:p>
        </p:txBody>
      </p:sp>
    </p:spTree>
    <p:extLst>
      <p:ext uri="{BB962C8B-B14F-4D97-AF65-F5344CB8AC3E}">
        <p14:creationId xmlns:p14="http://schemas.microsoft.com/office/powerpoint/2010/main" val="2268143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Scaling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After we have all the values in numerical form, we need to transform (scale) the values to ensure fair calculations, especially when we will use distance-based algorithms like K-means clustering.</a:t>
            </a:r>
          </a:p>
          <a:p>
            <a:pPr marL="285750" indent="-285750">
              <a:buFont typeface="Arial" panose="020B0604020202020204" pitchFamily="34" charset="0"/>
              <a:buChar char="•"/>
            </a:pPr>
            <a:r>
              <a:rPr lang="en-US" dirty="0">
                <a:latin typeface="Dosis" pitchFamily="2" charset="0"/>
              </a:rPr>
              <a:t>We use standardization for scaling method to ensure that all columns have mean of 0 and standard deviation of 1.</a:t>
            </a:r>
          </a:p>
        </p:txBody>
      </p:sp>
      <p:pic>
        <p:nvPicPr>
          <p:cNvPr id="4" name="Picture 3">
            <a:extLst>
              <a:ext uri="{FF2B5EF4-FFF2-40B4-BE49-F238E27FC236}">
                <a16:creationId xmlns:a16="http://schemas.microsoft.com/office/drawing/2014/main" id="{2E8114A8-B231-64DF-CFC7-68805F71FE4A}"/>
              </a:ext>
            </a:extLst>
          </p:cNvPr>
          <p:cNvPicPr>
            <a:picLocks noChangeAspect="1"/>
          </p:cNvPicPr>
          <p:nvPr/>
        </p:nvPicPr>
        <p:blipFill rotWithShape="1">
          <a:blip r:embed="rId3"/>
          <a:srcRect b="48283"/>
          <a:stretch/>
        </p:blipFill>
        <p:spPr>
          <a:xfrm>
            <a:off x="596241" y="2550305"/>
            <a:ext cx="1787735" cy="2480801"/>
          </a:xfrm>
          <a:prstGeom prst="rect">
            <a:avLst/>
          </a:prstGeom>
        </p:spPr>
      </p:pic>
      <p:pic>
        <p:nvPicPr>
          <p:cNvPr id="5" name="Picture 4">
            <a:extLst>
              <a:ext uri="{FF2B5EF4-FFF2-40B4-BE49-F238E27FC236}">
                <a16:creationId xmlns:a16="http://schemas.microsoft.com/office/drawing/2014/main" id="{E3B12986-C94B-F54A-9728-E954BF7F31CF}"/>
              </a:ext>
            </a:extLst>
          </p:cNvPr>
          <p:cNvPicPr>
            <a:picLocks noChangeAspect="1"/>
          </p:cNvPicPr>
          <p:nvPr/>
        </p:nvPicPr>
        <p:blipFill rotWithShape="1">
          <a:blip r:embed="rId3"/>
          <a:srcRect t="51683"/>
          <a:stretch/>
        </p:blipFill>
        <p:spPr>
          <a:xfrm>
            <a:off x="2439396" y="2550305"/>
            <a:ext cx="1913562" cy="2480801"/>
          </a:xfrm>
          <a:prstGeom prst="rect">
            <a:avLst/>
          </a:prstGeom>
        </p:spPr>
      </p:pic>
      <p:sp>
        <p:nvSpPr>
          <p:cNvPr id="7" name="TextBox 6">
            <a:extLst>
              <a:ext uri="{FF2B5EF4-FFF2-40B4-BE49-F238E27FC236}">
                <a16:creationId xmlns:a16="http://schemas.microsoft.com/office/drawing/2014/main" id="{3CA805ED-1F95-FFC1-530A-93195CBCC88F}"/>
              </a:ext>
            </a:extLst>
          </p:cNvPr>
          <p:cNvSpPr txBox="1"/>
          <p:nvPr/>
        </p:nvSpPr>
        <p:spPr>
          <a:xfrm>
            <a:off x="4408378" y="3586836"/>
            <a:ext cx="1475509" cy="307777"/>
          </a:xfrm>
          <a:prstGeom prst="rect">
            <a:avLst/>
          </a:prstGeom>
          <a:noFill/>
        </p:spPr>
        <p:txBody>
          <a:bodyPr wrap="square">
            <a:spAutoFit/>
          </a:bodyPr>
          <a:lstStyle/>
          <a:p>
            <a:r>
              <a:rPr lang="en-US" b="1" dirty="0">
                <a:solidFill>
                  <a:srgbClr val="00B050"/>
                </a:solidFill>
              </a:rPr>
              <a:t>After Scaling</a:t>
            </a:r>
            <a:endParaRPr lang="en-ID" b="1" dirty="0">
              <a:solidFill>
                <a:srgbClr val="00B050"/>
              </a:solidFill>
            </a:endParaRPr>
          </a:p>
        </p:txBody>
      </p:sp>
      <p:pic>
        <p:nvPicPr>
          <p:cNvPr id="11" name="Picture 10">
            <a:extLst>
              <a:ext uri="{FF2B5EF4-FFF2-40B4-BE49-F238E27FC236}">
                <a16:creationId xmlns:a16="http://schemas.microsoft.com/office/drawing/2014/main" id="{7D446572-1545-107C-E0D1-F6D9325BBB61}"/>
              </a:ext>
            </a:extLst>
          </p:cNvPr>
          <p:cNvPicPr>
            <a:picLocks noChangeAspect="1"/>
          </p:cNvPicPr>
          <p:nvPr/>
        </p:nvPicPr>
        <p:blipFill>
          <a:blip r:embed="rId4"/>
          <a:stretch>
            <a:fillRect/>
          </a:stretch>
        </p:blipFill>
        <p:spPr>
          <a:xfrm>
            <a:off x="651661" y="1916044"/>
            <a:ext cx="3575470" cy="511622"/>
          </a:xfrm>
          <a:prstGeom prst="rect">
            <a:avLst/>
          </a:prstGeom>
        </p:spPr>
      </p:pic>
    </p:spTree>
    <p:extLst>
      <p:ext uri="{BB962C8B-B14F-4D97-AF65-F5344CB8AC3E}">
        <p14:creationId xmlns:p14="http://schemas.microsoft.com/office/powerpoint/2010/main" val="6022534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457</Words>
  <Application>Microsoft Office PowerPoint</Application>
  <PresentationFormat>On-screen Show (16:9)</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Dosis</vt:lpstr>
      <vt:lpstr>Arial</vt:lpstr>
      <vt:lpstr>Roboto</vt:lpstr>
      <vt:lpstr>Wingdings</vt:lpstr>
      <vt:lpstr>Simple Light</vt:lpstr>
      <vt:lpstr>Predict Customer Personality to boost marketing campaign by using Machine Learning</vt:lpstr>
      <vt:lpstr>Data Cleaning &amp; Preprocessing</vt:lpstr>
      <vt:lpstr>Data Cleaning &amp; Preprocessing</vt:lpstr>
      <vt:lpstr>Data Cleaning &amp; Preprocessing</vt:lpstr>
      <vt:lpstr>Data Cleaning &amp; Preprocessing</vt:lpstr>
      <vt:lpstr>Data Cleaning &amp;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Customer Personality to boost marketing campaign by using Machine Learning</dc:title>
  <cp:lastModifiedBy>Cikal Merdeka</cp:lastModifiedBy>
  <cp:revision>36</cp:revision>
  <dcterms:modified xsi:type="dcterms:W3CDTF">2024-04-27T12:33:34Z</dcterms:modified>
</cp:coreProperties>
</file>