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70" r:id="rId4"/>
    <p:sldId id="271" r:id="rId5"/>
    <p:sldId id="260" r:id="rId6"/>
    <p:sldId id="261" r:id="rId7"/>
    <p:sldId id="262" r:id="rId8"/>
    <p:sldId id="265" r:id="rId9"/>
    <p:sldId id="266" r:id="rId10"/>
    <p:sldId id="267" r:id="rId11"/>
    <p:sldId id="268" r:id="rId12"/>
    <p:sldId id="278" r:id="rId13"/>
    <p:sldId id="277" r:id="rId14"/>
    <p:sldId id="274" r:id="rId15"/>
    <p:sldId id="275" r:id="rId16"/>
    <p:sldId id="272" r:id="rId17"/>
    <p:sldId id="273" r:id="rId18"/>
    <p:sldId id="276"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5B109D-F8EF-44DA-B762-B93ED357AB6E}" type="datetimeFigureOut">
              <a:rPr lang="en-CA" smtClean="0"/>
              <a:t>04/04/2016</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69CDBE-4991-44E6-B56A-58B2A356D5D0}" type="slidenum">
              <a:rPr lang="en-CA" smtClean="0"/>
              <a:t>‹#›</a:t>
            </a:fld>
            <a:endParaRPr lang="en-CA"/>
          </a:p>
        </p:txBody>
      </p:sp>
    </p:spTree>
    <p:extLst>
      <p:ext uri="{BB962C8B-B14F-4D97-AF65-F5344CB8AC3E}">
        <p14:creationId xmlns:p14="http://schemas.microsoft.com/office/powerpoint/2010/main" val="409395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Two types of reward:</a:t>
            </a:r>
            <a:r>
              <a:rPr lang="en-CA" baseline="0" dirty="0" smtClean="0"/>
              <a:t> External Reward (Red) and p</a:t>
            </a:r>
            <a:r>
              <a:rPr lang="en-CA" dirty="0" smtClean="0"/>
              <a:t>seudo reward</a:t>
            </a:r>
            <a:r>
              <a:rPr lang="en-CA" baseline="0" dirty="0" smtClean="0"/>
              <a:t> (yellow). Pseudo reward is given to attain the terminal states or sub-goals of an option. Then external reward is given at the end to determine if taking that option is a good thing or not.</a:t>
            </a:r>
            <a:endParaRPr lang="en-CA" dirty="0" smtClean="0"/>
          </a:p>
        </p:txBody>
      </p:sp>
      <p:sp>
        <p:nvSpPr>
          <p:cNvPr id="4" name="Slide Number Placeholder 3"/>
          <p:cNvSpPr>
            <a:spLocks noGrp="1"/>
          </p:cNvSpPr>
          <p:nvPr>
            <p:ph type="sldNum" sz="quarter" idx="10"/>
          </p:nvPr>
        </p:nvSpPr>
        <p:spPr/>
        <p:txBody>
          <a:bodyPr/>
          <a:lstStyle/>
          <a:p>
            <a:fld id="{D77BD5DB-9E3D-46DB-9F18-CA0B4E2C92DC}" type="slidenum">
              <a:rPr lang="en-CA" smtClean="0"/>
              <a:t>8</a:t>
            </a:fld>
            <a:endParaRPr lang="en-CA"/>
          </a:p>
        </p:txBody>
      </p:sp>
    </p:spTree>
    <p:extLst>
      <p:ext uri="{BB962C8B-B14F-4D97-AF65-F5344CB8AC3E}">
        <p14:creationId xmlns:p14="http://schemas.microsoft.com/office/powerpoint/2010/main" val="1526268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7CDAE11-13CA-46F3-86BC-CD1653D8127D}" type="datetimeFigureOut">
              <a:rPr lang="en-CA" smtClean="0"/>
              <a:t>04/04/2016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BFDFCD9-092D-423E-888C-125D8276977D}" type="slidenum">
              <a:rPr lang="en-CA" smtClean="0"/>
              <a:t>‹#›</a:t>
            </a:fld>
            <a:endParaRPr lang="en-CA"/>
          </a:p>
        </p:txBody>
      </p:sp>
    </p:spTree>
    <p:extLst>
      <p:ext uri="{BB962C8B-B14F-4D97-AF65-F5344CB8AC3E}">
        <p14:creationId xmlns:p14="http://schemas.microsoft.com/office/powerpoint/2010/main" val="425393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7CDAE11-13CA-46F3-86BC-CD1653D8127D}" type="datetimeFigureOut">
              <a:rPr lang="en-CA" smtClean="0"/>
              <a:t>04/04/2016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BFDFCD9-092D-423E-888C-125D8276977D}" type="slidenum">
              <a:rPr lang="en-CA" smtClean="0"/>
              <a:t>‹#›</a:t>
            </a:fld>
            <a:endParaRPr lang="en-CA"/>
          </a:p>
        </p:txBody>
      </p:sp>
    </p:spTree>
    <p:extLst>
      <p:ext uri="{BB962C8B-B14F-4D97-AF65-F5344CB8AC3E}">
        <p14:creationId xmlns:p14="http://schemas.microsoft.com/office/powerpoint/2010/main" val="2480231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7CDAE11-13CA-46F3-86BC-CD1653D8127D}" type="datetimeFigureOut">
              <a:rPr lang="en-CA" smtClean="0"/>
              <a:t>04/04/2016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BFDFCD9-092D-423E-888C-125D8276977D}" type="slidenum">
              <a:rPr lang="en-CA" smtClean="0"/>
              <a:t>‹#›</a:t>
            </a:fld>
            <a:endParaRPr lang="en-CA"/>
          </a:p>
        </p:txBody>
      </p:sp>
    </p:spTree>
    <p:extLst>
      <p:ext uri="{BB962C8B-B14F-4D97-AF65-F5344CB8AC3E}">
        <p14:creationId xmlns:p14="http://schemas.microsoft.com/office/powerpoint/2010/main" val="304472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7CDAE11-13CA-46F3-86BC-CD1653D8127D}" type="datetimeFigureOut">
              <a:rPr lang="en-CA" smtClean="0"/>
              <a:t>04/04/2016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BFDFCD9-092D-423E-888C-125D8276977D}" type="slidenum">
              <a:rPr lang="en-CA" smtClean="0"/>
              <a:t>‹#›</a:t>
            </a:fld>
            <a:endParaRPr lang="en-CA"/>
          </a:p>
        </p:txBody>
      </p:sp>
    </p:spTree>
    <p:extLst>
      <p:ext uri="{BB962C8B-B14F-4D97-AF65-F5344CB8AC3E}">
        <p14:creationId xmlns:p14="http://schemas.microsoft.com/office/powerpoint/2010/main" val="328082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CDAE11-13CA-46F3-86BC-CD1653D8127D}" type="datetimeFigureOut">
              <a:rPr lang="en-CA" smtClean="0"/>
              <a:t>04/04/2016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BFDFCD9-092D-423E-888C-125D8276977D}" type="slidenum">
              <a:rPr lang="en-CA" smtClean="0"/>
              <a:t>‹#›</a:t>
            </a:fld>
            <a:endParaRPr lang="en-CA"/>
          </a:p>
        </p:txBody>
      </p:sp>
    </p:spTree>
    <p:extLst>
      <p:ext uri="{BB962C8B-B14F-4D97-AF65-F5344CB8AC3E}">
        <p14:creationId xmlns:p14="http://schemas.microsoft.com/office/powerpoint/2010/main" val="377770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7CDAE11-13CA-46F3-86BC-CD1653D8127D}" type="datetimeFigureOut">
              <a:rPr lang="en-CA" smtClean="0"/>
              <a:t>04/04/2016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BFDFCD9-092D-423E-888C-125D8276977D}" type="slidenum">
              <a:rPr lang="en-CA" smtClean="0"/>
              <a:t>‹#›</a:t>
            </a:fld>
            <a:endParaRPr lang="en-CA"/>
          </a:p>
        </p:txBody>
      </p:sp>
    </p:spTree>
    <p:extLst>
      <p:ext uri="{BB962C8B-B14F-4D97-AF65-F5344CB8AC3E}">
        <p14:creationId xmlns:p14="http://schemas.microsoft.com/office/powerpoint/2010/main" val="73874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7CDAE11-13CA-46F3-86BC-CD1653D8127D}" type="datetimeFigureOut">
              <a:rPr lang="en-CA" smtClean="0"/>
              <a:t>04/04/2016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BFDFCD9-092D-423E-888C-125D8276977D}" type="slidenum">
              <a:rPr lang="en-CA" smtClean="0"/>
              <a:t>‹#›</a:t>
            </a:fld>
            <a:endParaRPr lang="en-CA"/>
          </a:p>
        </p:txBody>
      </p:sp>
    </p:spTree>
    <p:extLst>
      <p:ext uri="{BB962C8B-B14F-4D97-AF65-F5344CB8AC3E}">
        <p14:creationId xmlns:p14="http://schemas.microsoft.com/office/powerpoint/2010/main" val="3379959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7CDAE11-13CA-46F3-86BC-CD1653D8127D}" type="datetimeFigureOut">
              <a:rPr lang="en-CA" smtClean="0"/>
              <a:t>04/04/2016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BFDFCD9-092D-423E-888C-125D8276977D}" type="slidenum">
              <a:rPr lang="en-CA" smtClean="0"/>
              <a:t>‹#›</a:t>
            </a:fld>
            <a:endParaRPr lang="en-CA"/>
          </a:p>
        </p:txBody>
      </p:sp>
    </p:spTree>
    <p:extLst>
      <p:ext uri="{BB962C8B-B14F-4D97-AF65-F5344CB8AC3E}">
        <p14:creationId xmlns:p14="http://schemas.microsoft.com/office/powerpoint/2010/main" val="86611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DAE11-13CA-46F3-86BC-CD1653D8127D}" type="datetimeFigureOut">
              <a:rPr lang="en-CA" smtClean="0"/>
              <a:t>04/04/2016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BFDFCD9-092D-423E-888C-125D8276977D}" type="slidenum">
              <a:rPr lang="en-CA" smtClean="0"/>
              <a:t>‹#›</a:t>
            </a:fld>
            <a:endParaRPr lang="en-CA"/>
          </a:p>
        </p:txBody>
      </p:sp>
    </p:spTree>
    <p:extLst>
      <p:ext uri="{BB962C8B-B14F-4D97-AF65-F5344CB8AC3E}">
        <p14:creationId xmlns:p14="http://schemas.microsoft.com/office/powerpoint/2010/main" val="260098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DAE11-13CA-46F3-86BC-CD1653D8127D}" type="datetimeFigureOut">
              <a:rPr lang="en-CA" smtClean="0"/>
              <a:t>04/04/2016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BFDFCD9-092D-423E-888C-125D8276977D}" type="slidenum">
              <a:rPr lang="en-CA" smtClean="0"/>
              <a:t>‹#›</a:t>
            </a:fld>
            <a:endParaRPr lang="en-CA"/>
          </a:p>
        </p:txBody>
      </p:sp>
    </p:spTree>
    <p:extLst>
      <p:ext uri="{BB962C8B-B14F-4D97-AF65-F5344CB8AC3E}">
        <p14:creationId xmlns:p14="http://schemas.microsoft.com/office/powerpoint/2010/main" val="209534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CDAE11-13CA-46F3-86BC-CD1653D8127D}" type="datetimeFigureOut">
              <a:rPr lang="en-CA" smtClean="0"/>
              <a:t>04/04/2016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BFDFCD9-092D-423E-888C-125D8276977D}" type="slidenum">
              <a:rPr lang="en-CA" smtClean="0"/>
              <a:t>‹#›</a:t>
            </a:fld>
            <a:endParaRPr lang="en-CA"/>
          </a:p>
        </p:txBody>
      </p:sp>
    </p:spTree>
    <p:extLst>
      <p:ext uri="{BB962C8B-B14F-4D97-AF65-F5344CB8AC3E}">
        <p14:creationId xmlns:p14="http://schemas.microsoft.com/office/powerpoint/2010/main" val="368438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CDAE11-13CA-46F3-86BC-CD1653D8127D}" type="datetimeFigureOut">
              <a:rPr lang="en-CA" smtClean="0"/>
              <a:t>04/04/2016</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DFCD9-092D-423E-888C-125D8276977D}" type="slidenum">
              <a:rPr lang="en-CA" smtClean="0"/>
              <a:t>‹#›</a:t>
            </a:fld>
            <a:endParaRPr lang="en-CA"/>
          </a:p>
        </p:txBody>
      </p:sp>
    </p:spTree>
    <p:extLst>
      <p:ext uri="{BB962C8B-B14F-4D97-AF65-F5344CB8AC3E}">
        <p14:creationId xmlns:p14="http://schemas.microsoft.com/office/powerpoint/2010/main" val="2388456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4005064"/>
            <a:ext cx="7126560" cy="1512167"/>
          </a:xfrm>
        </p:spPr>
        <p:txBody>
          <a:bodyPr>
            <a:normAutofit/>
          </a:bodyPr>
          <a:lstStyle/>
          <a:p>
            <a:r>
              <a:rPr lang="en-CA" sz="2000" dirty="0" smtClean="0"/>
              <a:t>Hierarchically organized behavior and its neural foundations: A reinforcement learning perspective (2008)</a:t>
            </a:r>
            <a:endParaRPr lang="en-CA" sz="2000" dirty="0"/>
          </a:p>
        </p:txBody>
      </p:sp>
      <p:sp>
        <p:nvSpPr>
          <p:cNvPr id="3" name="Subtitle 2"/>
          <p:cNvSpPr>
            <a:spLocks noGrp="1"/>
          </p:cNvSpPr>
          <p:nvPr>
            <p:ph type="subTitle" idx="1"/>
          </p:nvPr>
        </p:nvSpPr>
        <p:spPr>
          <a:xfrm>
            <a:off x="1403648" y="5517232"/>
            <a:ext cx="6400800" cy="1752600"/>
          </a:xfrm>
        </p:spPr>
        <p:txBody>
          <a:bodyPr>
            <a:normAutofit fontScale="70000" lnSpcReduction="20000"/>
          </a:bodyPr>
          <a:lstStyle/>
          <a:p>
            <a:r>
              <a:rPr lang="en-CA" dirty="0" smtClean="0"/>
              <a:t>Matthew M. </a:t>
            </a:r>
            <a:r>
              <a:rPr lang="en-CA" dirty="0" err="1" smtClean="0"/>
              <a:t>Botvinick</a:t>
            </a:r>
            <a:r>
              <a:rPr lang="en-CA" dirty="0" smtClean="0"/>
              <a:t> Yael </a:t>
            </a:r>
            <a:r>
              <a:rPr lang="en-CA" dirty="0" err="1" smtClean="0"/>
              <a:t>Niv</a:t>
            </a:r>
            <a:r>
              <a:rPr lang="en-CA" dirty="0" smtClean="0"/>
              <a:t> Andrew C. </a:t>
            </a:r>
            <a:r>
              <a:rPr lang="en-CA" dirty="0" err="1" smtClean="0"/>
              <a:t>Barto</a:t>
            </a:r>
            <a:endParaRPr lang="en-CA" dirty="0" smtClean="0"/>
          </a:p>
          <a:p>
            <a:r>
              <a:rPr lang="en-CA" dirty="0" smtClean="0"/>
              <a:t> Princeton Neuroscience Institute, Princeton University</a:t>
            </a:r>
          </a:p>
          <a:p>
            <a:r>
              <a:rPr lang="en-CA" dirty="0" smtClean="0"/>
              <a:t>United States University of </a:t>
            </a:r>
            <a:r>
              <a:rPr lang="en-CA" dirty="0" err="1" smtClean="0"/>
              <a:t>Massachussetts</a:t>
            </a:r>
            <a:r>
              <a:rPr lang="en-CA" dirty="0" smtClean="0"/>
              <a:t>, Amherst</a:t>
            </a:r>
            <a:endParaRPr lang="en-CA" dirty="0"/>
          </a:p>
        </p:txBody>
      </p:sp>
      <p:sp>
        <p:nvSpPr>
          <p:cNvPr id="4" name="TextBox 3"/>
          <p:cNvSpPr txBox="1"/>
          <p:nvPr/>
        </p:nvSpPr>
        <p:spPr>
          <a:xfrm>
            <a:off x="0" y="1089609"/>
            <a:ext cx="9144000" cy="1200329"/>
          </a:xfrm>
          <a:prstGeom prst="rect">
            <a:avLst/>
          </a:prstGeom>
          <a:noFill/>
        </p:spPr>
        <p:txBody>
          <a:bodyPr wrap="square" rtlCol="0">
            <a:spAutoFit/>
          </a:bodyPr>
          <a:lstStyle/>
          <a:p>
            <a:pPr algn="ctr"/>
            <a:r>
              <a:rPr lang="en-CA" sz="3600" dirty="0" smtClean="0"/>
              <a:t>Model-based Hierarchical reinforcement learning</a:t>
            </a:r>
            <a:endParaRPr lang="en-CA" sz="3600" dirty="0"/>
          </a:p>
        </p:txBody>
      </p:sp>
      <p:sp>
        <p:nvSpPr>
          <p:cNvPr id="5" name="TextBox 4"/>
          <p:cNvSpPr txBox="1"/>
          <p:nvPr/>
        </p:nvSpPr>
        <p:spPr>
          <a:xfrm>
            <a:off x="3563888" y="3933056"/>
            <a:ext cx="2076209" cy="369332"/>
          </a:xfrm>
          <a:prstGeom prst="rect">
            <a:avLst/>
          </a:prstGeom>
          <a:noFill/>
        </p:spPr>
        <p:txBody>
          <a:bodyPr wrap="none" rtlCol="0">
            <a:spAutoFit/>
          </a:bodyPr>
          <a:lstStyle/>
          <a:p>
            <a:r>
              <a:rPr lang="en-CA" dirty="0" smtClean="0"/>
              <a:t>Based on the paper:</a:t>
            </a:r>
            <a:endParaRPr lang="en-CA" dirty="0"/>
          </a:p>
        </p:txBody>
      </p:sp>
      <p:sp>
        <p:nvSpPr>
          <p:cNvPr id="6" name="TextBox 5"/>
          <p:cNvSpPr txBox="1"/>
          <p:nvPr/>
        </p:nvSpPr>
        <p:spPr>
          <a:xfrm>
            <a:off x="3812417" y="2492896"/>
            <a:ext cx="1554913" cy="369332"/>
          </a:xfrm>
          <a:prstGeom prst="rect">
            <a:avLst/>
          </a:prstGeom>
          <a:noFill/>
        </p:spPr>
        <p:txBody>
          <a:bodyPr wrap="none" rtlCol="0">
            <a:spAutoFit/>
          </a:bodyPr>
          <a:lstStyle/>
          <a:p>
            <a:r>
              <a:rPr lang="en-CA" dirty="0" smtClean="0"/>
              <a:t>Stuart McIlroy</a:t>
            </a:r>
            <a:endParaRPr lang="en-CA" dirty="0"/>
          </a:p>
        </p:txBody>
      </p:sp>
    </p:spTree>
    <p:extLst>
      <p:ext uri="{BB962C8B-B14F-4D97-AF65-F5344CB8AC3E}">
        <p14:creationId xmlns:p14="http://schemas.microsoft.com/office/powerpoint/2010/main" val="3400406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My approach: Model-based HRL</a:t>
            </a:r>
            <a:endParaRPr lang="en-CA" dirty="0"/>
          </a:p>
        </p:txBody>
      </p:sp>
      <p:pic>
        <p:nvPicPr>
          <p:cNvPr id="1026" name="Picture 2" descr="http://www.astro.mech.tohoku.ac.jp/~ishigami/research/image/path_evalu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212976"/>
            <a:ext cx="6001991" cy="29287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47664" y="2132856"/>
            <a:ext cx="5890010" cy="523220"/>
          </a:xfrm>
          <a:prstGeom prst="rect">
            <a:avLst/>
          </a:prstGeom>
          <a:noFill/>
        </p:spPr>
        <p:txBody>
          <a:bodyPr wrap="none" rtlCol="0">
            <a:spAutoFit/>
          </a:bodyPr>
          <a:lstStyle/>
          <a:p>
            <a:r>
              <a:rPr lang="en-CA" sz="2800" dirty="0" smtClean="0"/>
              <a:t>Plan your actions before you take them</a:t>
            </a:r>
            <a:endParaRPr lang="en-CA" sz="2800" dirty="0"/>
          </a:p>
        </p:txBody>
      </p:sp>
      <p:pic>
        <p:nvPicPr>
          <p:cNvPr id="6" name="Picture 6" descr="http://dawnoncall.com/wp-content/uploads/2013/01/bigstock-thinking-1840216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577" y="3717032"/>
            <a:ext cx="1362087" cy="13439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s://www.colourbox.com/preview/3283217-red-arrow-going-through-the-maze-path-across-labyrinth-computer-generated-ima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450" y="4082199"/>
            <a:ext cx="393842" cy="26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12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581" y="4538682"/>
            <a:ext cx="4324954" cy="3753374"/>
          </a:xfrm>
          <a:prstGeom prst="rect">
            <a:avLst/>
          </a:prstGeom>
        </p:spPr>
      </p:pic>
      <p:sp>
        <p:nvSpPr>
          <p:cNvPr id="2" name="Title 1"/>
          <p:cNvSpPr>
            <a:spLocks noGrp="1"/>
          </p:cNvSpPr>
          <p:nvPr>
            <p:ph type="title"/>
          </p:nvPr>
        </p:nvSpPr>
        <p:spPr/>
        <p:txBody>
          <a:bodyPr/>
          <a:lstStyle/>
          <a:p>
            <a:r>
              <a:rPr lang="en-CA" dirty="0" smtClean="0"/>
              <a:t>Monte Carlo Tree Search</a:t>
            </a:r>
            <a:endParaRPr lang="en-CA" dirty="0"/>
          </a:p>
        </p:txBody>
      </p:sp>
      <p:pic>
        <p:nvPicPr>
          <p:cNvPr id="2050" name="Picture 2" descr="http://olab.is.s.u-tokyo.ac.jp/~kamil.rocki/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239" y="2326623"/>
            <a:ext cx="4896544" cy="35091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98981" y="3361825"/>
            <a:ext cx="359394" cy="369332"/>
          </a:xfrm>
          <a:prstGeom prst="rect">
            <a:avLst/>
          </a:prstGeom>
          <a:noFill/>
        </p:spPr>
        <p:txBody>
          <a:bodyPr wrap="none" rtlCol="0">
            <a:spAutoFit/>
          </a:bodyPr>
          <a:lstStyle/>
          <a:p>
            <a:r>
              <a:rPr lang="en-CA" dirty="0" smtClean="0"/>
              <a:t>.7</a:t>
            </a:r>
            <a:endParaRPr lang="en-CA" dirty="0"/>
          </a:p>
        </p:txBody>
      </p:sp>
      <p:sp>
        <p:nvSpPr>
          <p:cNvPr id="6" name="TextBox 5"/>
          <p:cNvSpPr txBox="1"/>
          <p:nvPr/>
        </p:nvSpPr>
        <p:spPr>
          <a:xfrm>
            <a:off x="4557511" y="3406743"/>
            <a:ext cx="359394" cy="369332"/>
          </a:xfrm>
          <a:prstGeom prst="rect">
            <a:avLst/>
          </a:prstGeom>
          <a:noFill/>
        </p:spPr>
        <p:txBody>
          <a:bodyPr wrap="none" rtlCol="0">
            <a:spAutoFit/>
          </a:bodyPr>
          <a:lstStyle/>
          <a:p>
            <a:r>
              <a:rPr lang="en-CA" dirty="0" smtClean="0"/>
              <a:t>.1</a:t>
            </a:r>
            <a:endParaRPr lang="en-CA" dirty="0"/>
          </a:p>
        </p:txBody>
      </p:sp>
      <p:sp>
        <p:nvSpPr>
          <p:cNvPr id="7" name="TextBox 6"/>
          <p:cNvSpPr txBox="1"/>
          <p:nvPr/>
        </p:nvSpPr>
        <p:spPr>
          <a:xfrm>
            <a:off x="5471644" y="3398561"/>
            <a:ext cx="359394" cy="369332"/>
          </a:xfrm>
          <a:prstGeom prst="rect">
            <a:avLst/>
          </a:prstGeom>
          <a:noFill/>
        </p:spPr>
        <p:txBody>
          <a:bodyPr wrap="none" rtlCol="0">
            <a:spAutoFit/>
          </a:bodyPr>
          <a:lstStyle/>
          <a:p>
            <a:r>
              <a:rPr lang="en-CA" dirty="0" smtClean="0"/>
              <a:t>.1</a:t>
            </a:r>
            <a:endParaRPr lang="en-CA" dirty="0"/>
          </a:p>
        </p:txBody>
      </p:sp>
      <p:sp>
        <p:nvSpPr>
          <p:cNvPr id="8" name="TextBox 7"/>
          <p:cNvSpPr txBox="1"/>
          <p:nvPr/>
        </p:nvSpPr>
        <p:spPr>
          <a:xfrm>
            <a:off x="6463951" y="3347220"/>
            <a:ext cx="359394" cy="369332"/>
          </a:xfrm>
          <a:prstGeom prst="rect">
            <a:avLst/>
          </a:prstGeom>
          <a:noFill/>
        </p:spPr>
        <p:txBody>
          <a:bodyPr wrap="none" rtlCol="0">
            <a:spAutoFit/>
          </a:bodyPr>
          <a:lstStyle/>
          <a:p>
            <a:r>
              <a:rPr lang="en-CA" dirty="0" smtClean="0"/>
              <a:t>.1</a:t>
            </a:r>
            <a:endParaRPr lang="en-CA" dirty="0"/>
          </a:p>
        </p:txBody>
      </p:sp>
      <p:sp>
        <p:nvSpPr>
          <p:cNvPr id="9" name="TextBox 8"/>
          <p:cNvSpPr txBox="1"/>
          <p:nvPr/>
        </p:nvSpPr>
        <p:spPr>
          <a:xfrm>
            <a:off x="4485808" y="4711271"/>
            <a:ext cx="359394" cy="369332"/>
          </a:xfrm>
          <a:prstGeom prst="rect">
            <a:avLst/>
          </a:prstGeom>
          <a:noFill/>
        </p:spPr>
        <p:txBody>
          <a:bodyPr wrap="none" rtlCol="0">
            <a:spAutoFit/>
          </a:bodyPr>
          <a:lstStyle/>
          <a:p>
            <a:r>
              <a:rPr lang="en-CA" dirty="0" smtClean="0"/>
              <a:t>.6</a:t>
            </a:r>
            <a:endParaRPr lang="en-CA" dirty="0"/>
          </a:p>
        </p:txBody>
      </p:sp>
      <p:sp>
        <p:nvSpPr>
          <p:cNvPr id="10" name="TextBox 9"/>
          <p:cNvSpPr txBox="1"/>
          <p:nvPr/>
        </p:nvSpPr>
        <p:spPr>
          <a:xfrm>
            <a:off x="3554319" y="4711271"/>
            <a:ext cx="359394" cy="369332"/>
          </a:xfrm>
          <a:prstGeom prst="rect">
            <a:avLst/>
          </a:prstGeom>
          <a:noFill/>
        </p:spPr>
        <p:txBody>
          <a:bodyPr wrap="none" rtlCol="0">
            <a:spAutoFit/>
          </a:bodyPr>
          <a:lstStyle/>
          <a:p>
            <a:r>
              <a:rPr lang="en-CA" dirty="0" smtClean="0"/>
              <a:t>.3</a:t>
            </a:r>
            <a:endParaRPr lang="en-CA" dirty="0"/>
          </a:p>
        </p:txBody>
      </p:sp>
      <p:sp>
        <p:nvSpPr>
          <p:cNvPr id="11" name="TextBox 10"/>
          <p:cNvSpPr txBox="1"/>
          <p:nvPr/>
        </p:nvSpPr>
        <p:spPr>
          <a:xfrm>
            <a:off x="2288936" y="4711271"/>
            <a:ext cx="359394" cy="369332"/>
          </a:xfrm>
          <a:prstGeom prst="rect">
            <a:avLst/>
          </a:prstGeom>
          <a:noFill/>
        </p:spPr>
        <p:txBody>
          <a:bodyPr wrap="none" rtlCol="0">
            <a:spAutoFit/>
          </a:bodyPr>
          <a:lstStyle/>
          <a:p>
            <a:r>
              <a:rPr lang="en-CA" dirty="0" smtClean="0"/>
              <a:t>.1</a:t>
            </a:r>
            <a:endParaRPr lang="en-CA" dirty="0"/>
          </a:p>
        </p:txBody>
      </p:sp>
      <p:cxnSp>
        <p:nvCxnSpPr>
          <p:cNvPr id="12" name="Straight Arrow Connector 11"/>
          <p:cNvCxnSpPr/>
          <p:nvPr/>
        </p:nvCxnSpPr>
        <p:spPr>
          <a:xfrm flipH="1">
            <a:off x="3734017" y="3103032"/>
            <a:ext cx="823494" cy="488377"/>
          </a:xfrm>
          <a:prstGeom prst="straightConnector1">
            <a:avLst/>
          </a:prstGeom>
          <a:ln w="53975">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13713" y="4565282"/>
            <a:ext cx="643798" cy="383981"/>
          </a:xfrm>
          <a:prstGeom prst="straightConnector1">
            <a:avLst/>
          </a:prstGeom>
          <a:ln w="53975">
            <a:prstDash val="sysDot"/>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1"/>
          </p:cNvCxnSpPr>
          <p:nvPr/>
        </p:nvCxnSpPr>
        <p:spPr>
          <a:xfrm>
            <a:off x="5239594" y="3212976"/>
            <a:ext cx="232050" cy="370251"/>
          </a:xfrm>
          <a:prstGeom prst="straightConnector1">
            <a:avLst/>
          </a:prstGeom>
          <a:ln w="53975">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663429" y="4538228"/>
            <a:ext cx="335218" cy="287578"/>
          </a:xfrm>
          <a:prstGeom prst="straightConnector1">
            <a:avLst/>
          </a:prstGeom>
          <a:ln w="53975">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54383" y="5972076"/>
            <a:ext cx="606256" cy="369332"/>
          </a:xfrm>
          <a:prstGeom prst="rect">
            <a:avLst/>
          </a:prstGeom>
          <a:noFill/>
        </p:spPr>
        <p:txBody>
          <a:bodyPr wrap="none" rtlCol="0">
            <a:spAutoFit/>
          </a:bodyPr>
          <a:lstStyle/>
          <a:p>
            <a:r>
              <a:rPr lang="en-CA" dirty="0" smtClean="0"/>
              <a:t>V:50</a:t>
            </a:r>
            <a:endParaRPr lang="en-CA" dirty="0"/>
          </a:p>
        </p:txBody>
      </p:sp>
      <p:sp>
        <p:nvSpPr>
          <p:cNvPr id="24" name="TextBox 23"/>
          <p:cNvSpPr txBox="1"/>
          <p:nvPr/>
        </p:nvSpPr>
        <p:spPr>
          <a:xfrm>
            <a:off x="6160823" y="5842097"/>
            <a:ext cx="606256" cy="369332"/>
          </a:xfrm>
          <a:prstGeom prst="rect">
            <a:avLst/>
          </a:prstGeom>
          <a:noFill/>
        </p:spPr>
        <p:txBody>
          <a:bodyPr wrap="none" rtlCol="0">
            <a:spAutoFit/>
          </a:bodyPr>
          <a:lstStyle/>
          <a:p>
            <a:r>
              <a:rPr lang="en-CA" dirty="0" smtClean="0"/>
              <a:t>V:60</a:t>
            </a:r>
            <a:endParaRPr lang="en-CA" dirty="0"/>
          </a:p>
        </p:txBody>
      </p:sp>
      <p:sp>
        <p:nvSpPr>
          <p:cNvPr id="5" name="Rectangle 4"/>
          <p:cNvSpPr/>
          <p:nvPr/>
        </p:nvSpPr>
        <p:spPr>
          <a:xfrm>
            <a:off x="5971494" y="5164298"/>
            <a:ext cx="851851" cy="671517"/>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3">
                  <a:lumMod val="50000"/>
                </a:schemeClr>
              </a:solidFill>
            </a:endParaRPr>
          </a:p>
        </p:txBody>
      </p:sp>
      <p:sp>
        <p:nvSpPr>
          <p:cNvPr id="17" name="TextBox 16"/>
          <p:cNvSpPr txBox="1"/>
          <p:nvPr/>
        </p:nvSpPr>
        <p:spPr>
          <a:xfrm>
            <a:off x="5831038" y="4682017"/>
            <a:ext cx="343364" cy="369332"/>
          </a:xfrm>
          <a:prstGeom prst="rect">
            <a:avLst/>
          </a:prstGeom>
          <a:noFill/>
        </p:spPr>
        <p:txBody>
          <a:bodyPr wrap="none" rtlCol="0">
            <a:spAutoFit/>
          </a:bodyPr>
          <a:lstStyle/>
          <a:p>
            <a:r>
              <a:rPr lang="en-CA" dirty="0" smtClean="0"/>
              <a:t>…</a:t>
            </a:r>
            <a:endParaRPr lang="en-CA" dirty="0"/>
          </a:p>
        </p:txBody>
      </p:sp>
      <p:cxnSp>
        <p:nvCxnSpPr>
          <p:cNvPr id="25" name="Straight Arrow Connector 24"/>
          <p:cNvCxnSpPr>
            <a:stCxn id="17" idx="2"/>
          </p:cNvCxnSpPr>
          <p:nvPr/>
        </p:nvCxnSpPr>
        <p:spPr>
          <a:xfrm>
            <a:off x="6002720" y="5051349"/>
            <a:ext cx="483545" cy="98375"/>
          </a:xfrm>
          <a:prstGeom prst="straightConnector1">
            <a:avLst/>
          </a:prstGeom>
          <a:ln w="53975">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of MCTS</a:t>
            </a:r>
            <a:endParaRPr lang="en-CA" dirty="0"/>
          </a:p>
        </p:txBody>
      </p:sp>
      <p:sp>
        <p:nvSpPr>
          <p:cNvPr id="3" name="Content Placeholder 2"/>
          <p:cNvSpPr>
            <a:spLocks noGrp="1"/>
          </p:cNvSpPr>
          <p:nvPr>
            <p:ph idx="1"/>
          </p:nvPr>
        </p:nvSpPr>
        <p:spPr/>
        <p:txBody>
          <a:bodyPr/>
          <a:lstStyle/>
          <a:p>
            <a:r>
              <a:rPr lang="en-CA" dirty="0" smtClean="0"/>
              <a:t>MCTS helps find the best solution because early on, the actions weights are very similar and so the agent can try different actions “in its head” without having to explore them. This speeds up learning.</a:t>
            </a:r>
          </a:p>
        </p:txBody>
      </p:sp>
    </p:spTree>
    <p:extLst>
      <p:ext uri="{BB962C8B-B14F-4D97-AF65-F5344CB8AC3E}">
        <p14:creationId xmlns:p14="http://schemas.microsoft.com/office/powerpoint/2010/main" val="689518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Recap</a:t>
            </a:r>
            <a:endParaRPr lang="en-CA" dirty="0"/>
          </a:p>
        </p:txBody>
      </p:sp>
      <p:sp>
        <p:nvSpPr>
          <p:cNvPr id="3" name="Content Placeholder 2"/>
          <p:cNvSpPr>
            <a:spLocks noGrp="1"/>
          </p:cNvSpPr>
          <p:nvPr>
            <p:ph idx="1"/>
          </p:nvPr>
        </p:nvSpPr>
        <p:spPr/>
        <p:txBody>
          <a:bodyPr/>
          <a:lstStyle/>
          <a:p>
            <a:r>
              <a:rPr lang="en-CA" dirty="0" smtClean="0"/>
              <a:t>Agent learns from reinforcement learning</a:t>
            </a:r>
          </a:p>
          <a:p>
            <a:r>
              <a:rPr lang="en-CA" dirty="0" smtClean="0"/>
              <a:t>Agent uses hierarchical actions to perform abstract actions</a:t>
            </a:r>
          </a:p>
          <a:p>
            <a:r>
              <a:rPr lang="en-CA" i="1" dirty="0" smtClean="0"/>
              <a:t>Agent models potential pathways to the goal and selects the best one</a:t>
            </a:r>
            <a:endParaRPr lang="en-CA" i="1" dirty="0"/>
          </a:p>
        </p:txBody>
      </p:sp>
    </p:spTree>
    <p:extLst>
      <p:ext uri="{BB962C8B-B14F-4D97-AF65-F5344CB8AC3E}">
        <p14:creationId xmlns:p14="http://schemas.microsoft.com/office/powerpoint/2010/main" val="23406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 of searches improves over model-free</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484784"/>
            <a:ext cx="6374862" cy="5157192"/>
          </a:xfrm>
          <a:prstGeom prst="rect">
            <a:avLst/>
          </a:prstGeom>
        </p:spPr>
      </p:pic>
      <p:sp>
        <p:nvSpPr>
          <p:cNvPr id="3" name="TextBox 2"/>
          <p:cNvSpPr txBox="1"/>
          <p:nvPr/>
        </p:nvSpPr>
        <p:spPr>
          <a:xfrm>
            <a:off x="7596336" y="3861048"/>
            <a:ext cx="1225207" cy="369332"/>
          </a:xfrm>
          <a:prstGeom prst="rect">
            <a:avLst/>
          </a:prstGeom>
          <a:noFill/>
        </p:spPr>
        <p:txBody>
          <a:bodyPr wrap="none" rtlCol="0">
            <a:spAutoFit/>
          </a:bodyPr>
          <a:lstStyle/>
          <a:p>
            <a:r>
              <a:rPr lang="en-CA" dirty="0" smtClean="0"/>
              <a:t>Model free</a:t>
            </a:r>
            <a:endParaRPr lang="en-CA" dirty="0"/>
          </a:p>
        </p:txBody>
      </p:sp>
      <p:pic>
        <p:nvPicPr>
          <p:cNvPr id="5" name="Picture 20" descr="http://i.imgur.com/7JtG36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4149080"/>
            <a:ext cx="964665" cy="5970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dawnoncall.com/wp-content/uploads/2013/01/bigstock-thinking-1840216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6336" y="5486023"/>
            <a:ext cx="916208" cy="9039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s://www.colourbox.com/preview/3283217-red-arrow-going-through-the-maze-path-across-labyrinth-computer-generated-imag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7755" y="5661248"/>
            <a:ext cx="264918" cy="1765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596336" y="5301357"/>
            <a:ext cx="1406154" cy="369332"/>
          </a:xfrm>
          <a:prstGeom prst="rect">
            <a:avLst/>
          </a:prstGeom>
          <a:noFill/>
        </p:spPr>
        <p:txBody>
          <a:bodyPr wrap="none" rtlCol="0">
            <a:spAutoFit/>
          </a:bodyPr>
          <a:lstStyle/>
          <a:p>
            <a:r>
              <a:rPr lang="en-CA" dirty="0" smtClean="0"/>
              <a:t>Model based</a:t>
            </a:r>
            <a:endParaRPr lang="en-CA" dirty="0"/>
          </a:p>
        </p:txBody>
      </p:sp>
    </p:spTree>
    <p:extLst>
      <p:ext uri="{BB962C8B-B14F-4D97-AF65-F5344CB8AC3E}">
        <p14:creationId xmlns:p14="http://schemas.microsoft.com/office/powerpoint/2010/main" val="3468904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Inconclusive results on depth changes</a:t>
            </a:r>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330" y="1412776"/>
            <a:ext cx="6612541" cy="5235393"/>
          </a:xfrm>
          <a:prstGeom prst="rect">
            <a:avLst/>
          </a:prstGeom>
        </p:spPr>
      </p:pic>
    </p:spTree>
    <p:extLst>
      <p:ext uri="{BB962C8B-B14F-4D97-AF65-F5344CB8AC3E}">
        <p14:creationId xmlns:p14="http://schemas.microsoft.com/office/powerpoint/2010/main" val="766853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Comparison to policy iteration</a:t>
            </a:r>
            <a:endParaRPr lang="en-CA" dirty="0"/>
          </a:p>
        </p:txBody>
      </p:sp>
      <p:sp>
        <p:nvSpPr>
          <p:cNvPr id="3" name="Content Placeholder 2"/>
          <p:cNvSpPr>
            <a:spLocks noGrp="1"/>
          </p:cNvSpPr>
          <p:nvPr>
            <p:ph idx="1"/>
          </p:nvPr>
        </p:nvSpPr>
        <p:spPr/>
        <p:txBody>
          <a:bodyPr/>
          <a:lstStyle/>
          <a:p>
            <a:r>
              <a:rPr lang="en-CA" dirty="0" smtClean="0"/>
              <a:t>Policy iteration is faster.</a:t>
            </a:r>
          </a:p>
          <a:p>
            <a:r>
              <a:rPr lang="en-CA" dirty="0" smtClean="0"/>
              <a:t>But not feasible for hard problems like GO.</a:t>
            </a:r>
          </a:p>
          <a:p>
            <a:r>
              <a:rPr lang="en-CA" dirty="0" smtClean="0"/>
              <a:t>Too many states.</a:t>
            </a:r>
          </a:p>
        </p:txBody>
      </p:sp>
      <p:pic>
        <p:nvPicPr>
          <p:cNvPr id="6148" name="Picture 4" descr="Image result for many cho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717032"/>
            <a:ext cx="3744416" cy="249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150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Benefits of MB MCTS HRL </a:t>
            </a:r>
            <a:br>
              <a:rPr lang="en-CA" dirty="0" smtClean="0"/>
            </a:br>
            <a:r>
              <a:rPr lang="en-CA" dirty="0" smtClean="0"/>
              <a:t>(yay acronyms!)</a:t>
            </a:r>
            <a:endParaRPr lang="en-CA" dirty="0"/>
          </a:p>
        </p:txBody>
      </p:sp>
      <p:sp>
        <p:nvSpPr>
          <p:cNvPr id="3" name="Content Placeholder 2"/>
          <p:cNvSpPr>
            <a:spLocks noGrp="1"/>
          </p:cNvSpPr>
          <p:nvPr>
            <p:ph idx="1"/>
          </p:nvPr>
        </p:nvSpPr>
        <p:spPr/>
        <p:txBody>
          <a:bodyPr/>
          <a:lstStyle/>
          <a:p>
            <a:r>
              <a:rPr lang="en-CA" dirty="0" smtClean="0"/>
              <a:t>If the cost of making a move is more expensive then the cost of computational resources</a:t>
            </a:r>
          </a:p>
          <a:p>
            <a:r>
              <a:rPr lang="en-CA" dirty="0" smtClean="0"/>
              <a:t>Example: Robot arm</a:t>
            </a:r>
            <a:endParaRPr lang="en-CA" dirty="0"/>
          </a:p>
        </p:txBody>
      </p:sp>
      <p:pic>
        <p:nvPicPr>
          <p:cNvPr id="7170" name="Picture 2" descr="http://upmc.com/media/media-kit/bci/PublishingImages/High%20Res/Robotic%20Ar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59" y="3933056"/>
            <a:ext cx="4391807"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55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end</a:t>
            </a:r>
            <a:endParaRPr lang="en-CA"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628946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Model-based MCTS</a:t>
            </a:r>
            <a:endParaRPr lang="en-CA" dirty="0"/>
          </a:p>
        </p:txBody>
      </p:sp>
      <p:sp>
        <p:nvSpPr>
          <p:cNvPr id="3" name="Content Placeholder 2"/>
          <p:cNvSpPr>
            <a:spLocks noGrp="1"/>
          </p:cNvSpPr>
          <p:nvPr>
            <p:ph idx="1"/>
          </p:nvPr>
        </p:nvSpPr>
        <p:spPr>
          <a:xfrm>
            <a:off x="457200" y="1600200"/>
            <a:ext cx="8229600" cy="4781127"/>
          </a:xfrm>
        </p:spPr>
        <p:txBody>
          <a:bodyPr>
            <a:normAutofit/>
          </a:bodyPr>
          <a:lstStyle/>
          <a:p>
            <a:pPr marL="0" indent="0">
              <a:buNone/>
            </a:pPr>
            <a:r>
              <a:rPr lang="en-CA" dirty="0" smtClean="0"/>
              <a:t>Tree search with max depth: </a:t>
            </a:r>
            <a:r>
              <a:rPr lang="en-CA" dirty="0" err="1" smtClean="0"/>
              <a:t>max_</a:t>
            </a:r>
            <a:r>
              <a:rPr lang="en-CA" i="1" dirty="0" err="1" smtClean="0"/>
              <a:t>d</a:t>
            </a:r>
            <a:r>
              <a:rPr lang="en-CA" i="1" dirty="0" smtClean="0"/>
              <a:t>, </a:t>
            </a:r>
            <a:r>
              <a:rPr lang="en-CA" dirty="0" smtClean="0"/>
              <a:t>max search attempts:</a:t>
            </a:r>
            <a:r>
              <a:rPr lang="en-CA" i="1" dirty="0" smtClean="0"/>
              <a:t> </a:t>
            </a:r>
            <a:r>
              <a:rPr lang="en-CA" i="1" dirty="0" err="1" smtClean="0"/>
              <a:t>max_s</a:t>
            </a:r>
            <a:endParaRPr lang="en-CA" i="1" dirty="0" smtClean="0"/>
          </a:p>
          <a:p>
            <a:pPr marL="0" indent="0">
              <a:buNone/>
            </a:pPr>
            <a:r>
              <a:rPr lang="en-CA" sz="1500" dirty="0" err="1" smtClean="0"/>
              <a:t>Best_state</a:t>
            </a:r>
            <a:r>
              <a:rPr lang="en-CA" sz="1500" dirty="0" smtClean="0"/>
              <a:t> = 0</a:t>
            </a:r>
          </a:p>
          <a:p>
            <a:pPr marL="0" indent="0">
              <a:buNone/>
            </a:pPr>
            <a:r>
              <a:rPr lang="en-CA" sz="1500" dirty="0" smtClean="0"/>
              <a:t>While s &lt; </a:t>
            </a:r>
            <a:r>
              <a:rPr lang="en-CA" sz="1500" dirty="0" err="1" smtClean="0"/>
              <a:t>max_s</a:t>
            </a:r>
            <a:r>
              <a:rPr lang="en-CA" sz="1500" dirty="0" smtClean="0"/>
              <a:t>:</a:t>
            </a:r>
          </a:p>
          <a:p>
            <a:pPr marL="457200" lvl="1" indent="0">
              <a:buNone/>
            </a:pPr>
            <a:r>
              <a:rPr lang="en-CA" sz="1500" dirty="0" smtClean="0"/>
              <a:t>State = </a:t>
            </a:r>
            <a:r>
              <a:rPr lang="en-CA" sz="1500" dirty="0" err="1" smtClean="0"/>
              <a:t>Init_state</a:t>
            </a:r>
            <a:endParaRPr lang="en-CA" sz="1500" dirty="0" smtClean="0"/>
          </a:p>
          <a:p>
            <a:pPr marL="457200" lvl="1" indent="0">
              <a:buNone/>
            </a:pPr>
            <a:r>
              <a:rPr lang="en-CA" sz="1500" dirty="0" smtClean="0"/>
              <a:t>While d &lt; </a:t>
            </a:r>
            <a:r>
              <a:rPr lang="en-CA" sz="1500" dirty="0" err="1" smtClean="0"/>
              <a:t>max_d</a:t>
            </a:r>
            <a:endParaRPr lang="en-CA" sz="1500" dirty="0" smtClean="0"/>
          </a:p>
          <a:p>
            <a:pPr marL="914400" lvl="2" indent="0">
              <a:buNone/>
            </a:pPr>
            <a:r>
              <a:rPr lang="en-CA" sz="1500" dirty="0" smtClean="0"/>
              <a:t>Take action, get new state</a:t>
            </a:r>
          </a:p>
          <a:p>
            <a:pPr marL="914400" lvl="2" indent="0">
              <a:buNone/>
            </a:pPr>
            <a:r>
              <a:rPr lang="en-CA" sz="1500" dirty="0" smtClean="0"/>
              <a:t>If new state’s value </a:t>
            </a:r>
            <a:r>
              <a:rPr lang="en-CA" sz="1500" i="1" dirty="0" smtClean="0"/>
              <a:t>V </a:t>
            </a:r>
            <a:r>
              <a:rPr lang="en-CA" sz="1500" dirty="0" smtClean="0"/>
              <a:t>&gt; </a:t>
            </a:r>
            <a:r>
              <a:rPr lang="en-CA" sz="1500" dirty="0" err="1" smtClean="0"/>
              <a:t>best_state</a:t>
            </a:r>
            <a:endParaRPr lang="en-CA" sz="1500" dirty="0" smtClean="0"/>
          </a:p>
          <a:p>
            <a:pPr marL="1371600" lvl="3" indent="0">
              <a:buNone/>
            </a:pPr>
            <a:r>
              <a:rPr lang="en-CA" sz="1500" dirty="0" err="1" smtClean="0"/>
              <a:t>Best_state</a:t>
            </a:r>
            <a:r>
              <a:rPr lang="en-CA" sz="1500" dirty="0" smtClean="0"/>
              <a:t> = current state’s value </a:t>
            </a:r>
            <a:r>
              <a:rPr lang="en-CA" sz="1500" i="1" dirty="0" smtClean="0"/>
              <a:t>V</a:t>
            </a:r>
          </a:p>
          <a:p>
            <a:pPr marL="1371600" lvl="3" indent="0">
              <a:buNone/>
            </a:pPr>
            <a:r>
              <a:rPr lang="en-CA" sz="1500" dirty="0" smtClean="0"/>
              <a:t>set </a:t>
            </a:r>
            <a:r>
              <a:rPr lang="en-CA" sz="1500" dirty="0" err="1" smtClean="0"/>
              <a:t>best_action</a:t>
            </a:r>
            <a:r>
              <a:rPr lang="en-CA" sz="1500" dirty="0" smtClean="0"/>
              <a:t> to be first action taken in sequence</a:t>
            </a:r>
            <a:endParaRPr lang="en-CA" sz="1500" i="1" dirty="0" smtClean="0"/>
          </a:p>
          <a:p>
            <a:pPr marL="1371600" lvl="3" indent="0">
              <a:buNone/>
            </a:pPr>
            <a:endParaRPr lang="en-CA" sz="1500" dirty="0" smtClean="0"/>
          </a:p>
        </p:txBody>
      </p:sp>
    </p:spTree>
    <p:extLst>
      <p:ext uri="{BB962C8B-B14F-4D97-AF65-F5344CB8AC3E}">
        <p14:creationId xmlns:p14="http://schemas.microsoft.com/office/powerpoint/2010/main" val="2120071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Goal of </a:t>
            </a:r>
            <a:r>
              <a:rPr lang="en-CA" dirty="0" err="1" smtClean="0"/>
              <a:t>Botvinick’s</a:t>
            </a:r>
            <a:r>
              <a:rPr lang="en-CA" dirty="0" smtClean="0"/>
              <a:t> paper</a:t>
            </a:r>
            <a:endParaRPr lang="en-CA" dirty="0"/>
          </a:p>
        </p:txBody>
      </p:sp>
      <p:sp>
        <p:nvSpPr>
          <p:cNvPr id="3" name="Content Placeholder 2"/>
          <p:cNvSpPr>
            <a:spLocks noGrp="1"/>
          </p:cNvSpPr>
          <p:nvPr>
            <p:ph idx="1"/>
          </p:nvPr>
        </p:nvSpPr>
        <p:spPr/>
        <p:txBody>
          <a:bodyPr/>
          <a:lstStyle/>
          <a:p>
            <a:r>
              <a:rPr lang="en-CA" dirty="0" smtClean="0"/>
              <a:t>Demonstrate hierarchical reinforcement learning</a:t>
            </a:r>
          </a:p>
        </p:txBody>
      </p:sp>
      <p:pic>
        <p:nvPicPr>
          <p:cNvPr id="4" name="Picture 2" descr="http://www.cs.utexas.edu/~eladlieb/rl_intera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996952"/>
            <a:ext cx="5112568" cy="36195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27745" y="2562462"/>
            <a:ext cx="3760517" cy="461665"/>
          </a:xfrm>
          <a:prstGeom prst="rect">
            <a:avLst/>
          </a:prstGeom>
          <a:noFill/>
        </p:spPr>
        <p:txBody>
          <a:bodyPr wrap="none" rtlCol="0">
            <a:spAutoFit/>
          </a:bodyPr>
          <a:lstStyle/>
          <a:p>
            <a:r>
              <a:rPr lang="en-CA" sz="2400" dirty="0" smtClean="0"/>
              <a:t>Basic reinforcement learning</a:t>
            </a:r>
            <a:endParaRPr lang="en-CA" sz="2400" dirty="0"/>
          </a:p>
        </p:txBody>
      </p:sp>
    </p:spTree>
    <p:extLst>
      <p:ext uri="{BB962C8B-B14F-4D97-AF65-F5344CB8AC3E}">
        <p14:creationId xmlns:p14="http://schemas.microsoft.com/office/powerpoint/2010/main" val="409946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Model-based or model-free?</a:t>
            </a:r>
            <a:endParaRPr lang="en-CA" dirty="0"/>
          </a:p>
        </p:txBody>
      </p:sp>
      <p:sp>
        <p:nvSpPr>
          <p:cNvPr id="5" name="AutoShape 2" descr="Image result for thinking about someth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 name="AutoShape 4" descr="Image result for thinking about someth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3078" name="Picture 6" descr="http://dawnoncall.com/wp-content/uploads/2013/01/bigstock-thinking-184021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09" y="2213250"/>
            <a:ext cx="4150503" cy="40951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64483" y="2213250"/>
            <a:ext cx="1423788" cy="369332"/>
          </a:xfrm>
          <a:prstGeom prst="rect">
            <a:avLst/>
          </a:prstGeom>
          <a:noFill/>
        </p:spPr>
        <p:txBody>
          <a:bodyPr wrap="none" rtlCol="0">
            <a:spAutoFit/>
          </a:bodyPr>
          <a:lstStyle/>
          <a:p>
            <a:r>
              <a:rPr lang="en-CA" dirty="0" smtClean="0"/>
              <a:t>Model-based</a:t>
            </a:r>
            <a:endParaRPr lang="en-CA" dirty="0"/>
          </a:p>
        </p:txBody>
      </p:sp>
      <p:sp>
        <p:nvSpPr>
          <p:cNvPr id="8" name="AutoShape 8" descr="data:image/jpeg;base64,/9j/4AAQSkZJRgABAQAAAQABAAD/2wCEAAkGBxQQEhQUEBQQFBUWFBQWFBQVFRQUGRYWFxQWFhYWFxYYHCggGRolHBQVITIhJSkrMi4uFx8zODMsNygtLisBCgoKDg0OGxAQGzEkICU3LCwtNC0sLywtLCwsLCwsLCwsNSwsLCwtNCwsLCwsNCwsLywsLCwsLCwsLCwsLCwsLP/AABEIALcBEwMBEQACEQEDEQH/xAAcAAABBQEBAQAAAAAAAAAAAAAAAQMEBQYCBwj/xABCEAABAwIDBAcFBgUDAwUAAAABAAIDBBEFITEGEkFREyJhcYGRoQcyUmLRI0KSscHwM0NyguEUosIkU9IVc5Oy8f/EABsBAQACAwEBAAAAAAAAAAAAAAAEBQIDBgEH/8QAMhEBAAIBAwMBBgYCAwADAAAAAAECAwQRIQUSMUEGMlFhcdETIpGhseEjgRQz8CRCwf/aAAwDAQACEQMRAD8A9wQCAQCAQCAQCAQCAQCAQCAQCAQCAQCAQCAQCAQCAQCAQCAQCAQCAQCAQCAQCAQCAQCAQCAQCAQCAQCAQCAQCAQCCtrNoKWF27LUQMcNWukaCO8XusJy0jiZScWi1GWO6mOZj5RLuhxqnnNoZ4JDyZI1x8gbpXJW3iWOXS58X/ZSY+sSnrNoCAQCAQCAQCAQCAQCAQCAQCAQCAQCAQCAQJdAXQF0CPeGi7iAOZyQUuIbRsZlH1jzOQ8tSghUcNZO8vLnRstlvEi/cwcO+3igl1NTUU43nuicO8X8rAlBxS7Sb5A6PeJ0DSb+SC+iJIBILTyNrjyQZ/aLbOmouq9xe/8A7bLEjv4BacuemOOZWOh6XqNZP+OOPjPh4zhWAVVdvup4nSWJLnXaxu8TfdD3kAuz081V1w3yzvEO8z9T02hrGO9uY+H9Gq3Z2ug9+kqGkZhzWOeARx3mXA81l/xr1nw0x1rT5qzEWj/f9vomIWaATewAueOWquI8PnM+Tl0eBAqAQCAQCAQCAQCAQCAQCAQCAQIgEAgS6BLoEe4NF3EAczkgpsQ2jZHcR5nmch9SgrY6aprDd12M+J+X4WcfTvQXdDg8NMN85uGZkfmR3cG+CCDim0zWAiL8R/QfVBTUVO+uO8+VrGEkXLgXutkQ0HTx8ig08EMFEzq2GWur3eP7CDM7R7TyOaWQB1yCGtZcuceAyzPcEFDst7MZJLy4k9zS65ELHAuF+L35gHsF+GfBQ40sWmZu6O3X8mLHXHp/SPM//kLVuw/QEtosSmiLT7jiHC5z0aWi/gsv+NNfctMNc9brln/5GGtv2k8KbG4PclpalvDesHHzDf8A7Jtnr4mJefi9Jy+9S1J+U7w5k21raYE1mHSBoF3PjJLQBqSQHNA7yvPx8lfeo9jpejzcYNRG/wALRsk0XtNon+/00R+Zm8PNhK9rrMc+eHmX2c1tPdiLfSfu09Hi8ErQ6OVhDgCCcrgi41UmJ3jeFHas0tNbeYTWkHQg9y9YlQCAQKgEAgEAgEAgEAgRAIBAXQJdAiBHkNF3EAduSCrk2jha/c6xy1Ay9UCVIp6nWRwP9RbbuDskHeG4DDEd7OR3Bz7G3cBkO/VBJxKpkY37KMvNtcsvC9ygz9LtPK2wnZY8nNcw+v0QSZMQpZ/40LT22af92RQJDhNIQBC90YzsN88Tf+Zfmgaq9l5HW3Jm7vG7TcDssc/RBcYVg0VKLsBLrdZ56zj2C2g7AgptoNoXMBa0OjHMgtcfogy2z83+oldeQMbe7nG57AABxy4oN7JiFNRwlxkYGDU3Bc4/VeWtFY3lsx4r5bRSkbzLyba/baWvPRRBzISd0MaCXSE5AEDM35BVmbU2yT20dt03oeLR1/H1UxvHPyj7tLsV7OA202INDjqynNi0dsvBx+XQcb8N+DSRXm/lWdV9oL5v8ennavx9Z+zZ1GC0sTLljYmtH3SWgAcA0ZeFlNczMzM7yhx4bE7OGoI5XsT/AMSjxIFLVs9yRrx2nP8A3Aj1QcS4tPD/ABowBe1+Z7wSEHcW0kZ95rh3Wd9EF2w3AOY7Dr4oOBKN4tGoAJ7L6IO0CoBAIBAiAQCAugS6BECPcGi7iAOZNkFNiG0bGZRi55nIeA4oKiIVFYbi+78bsmju5+CC5odmYWdaS8r7Wu7IDuaNO83QVuLR0zLiNzt8cGuuAe29/RebwymlojeY4VmDVUsrrQh5PEg2A7zoF6xXpraqL32OcO4PHm39UHUW0jHZSM77WPoUHXR0cvBrD2Xj/LJBy/Zxrs4ZXeNnjzFkFRWvfSuA6RpPyOdlbnyQSKTaCUkNad8nRtrk+WaDUQNc9n2zWXOrfeHjdBkdrK2goAfso+mcMo4uoTyLt21hnxWrLmrjjeU/QdOzay/bjjj1n0h5g6WoxKZsUbS9xuWxt91o4ucToB8R8NbKtm2TUW2jw7bFg0fR8PfafzfH1n5Q9Y2L2IioAHvtLUEZyWyZfVsYOg+bU9gyVhh09ccfNx/UurZdbbnivpH3aasq2xN3nmw9T2Bb1UoGbQw1DbSxAt5Gzvzsg6bS0b/dLoz2Fw/O4QOswhwzgqPD/LT+iCpx/Cq1+7YCUD4Xj8nWQTNlMCcz7WoFn/cYfu/Mfm5cu/QL7Ea0RN+Y+6P1PYgiYKeq5xzLnZnu/wD0oLPeQdoBAiAQCBLoC6BECPIaLuIA5nJBTYhtE1mUYv2nIeA4oKRjqisd1ASPjdkwd30CC8w7ZqNlnSnpXdo6o7m8fFB1j+01PRN+1eN7hG3Nx8BoteTLWkb2lL0uhz6q3birv/Dy/Hdu6qucIqYPja82ayO7pH9mXjooF9VfJPbjdbpuhabR1/G1dt9v0j7pWG+zCqezpJZmQyHMMzec9d97T1T3byyro7bbzblqz+0uCLdlMXdT58fpB+HC8aw8WhPSxi5swslb+F4D/IL3s1FPE7tP/I6Nqvfr2T+n8cHqf2oTwuDK2lseNt+F34Hg/mkau9eL1LezuDNG+mzRP15/j7L6m28w6psJuoeU0en94uB5rfTV4reqs1Hs/rcXMV7o+X/t1pDhdJUDep5ARzjkDx5G63xaJ8SqcmLJjna9ZifnBqTZ+ZmcUjT33YfMXWTWoqjZ2rlla0sDG53kLmloGWgBuT2fkg2OE4RHSt6ubrdaR1rnn3DsQYzbP2iNi3oaMhz9HS/db/TzKiZ9VFOK+XRdK6Dk1W2TL+Wn7ywmz2AVGKTO3XGwN5Z35ht+A+J3yjxsoWLDfNbul0mu6hp+l4oxY68+kR/MvatnNn4aCPo4G6233usXvPNx/TQcFa0x1pG0OB1Wry6nJOTJO8/wnV1T0bS7dc7kGgnztoFmjvOtoccc/eLjnmLaW7LcEFnsZs+57Wy1AIYc2MORdyc7k3kOPdqGir8Jp2tLnXYBxa4+QBuEGOOIgOO6TYE2uc7XyQazZpsr29JI54YR1Gk33h8Weg5c9e8LirqRG0ud4DmeSDLzzGRxc7U+g5BBYUDi0WQWIkQS0AgECIEugEC2A1KAlBsdwgHgSLjyuEGWxehqjckdJ/Sb27m5eiDKxVu5O1srOfUkBHAnNp10QbSj2kbYBzQB8ungP8oLWDE4pNHDudl+aDP417PqOqJfaSN7tXxvOf8Aa+7fIBaMmnpk5laaPrGq0kduOePhMMlX+yyeM71LOx5GY3t6J47nNuCfJRraKY5pZeY/afHkjt1OPePlz+0of/qGM4f/ABGzlo+JonZYfO29vErHu1OPzy2fg9F1nuz2T+n88LPC/azwqIAfmid67p+qzrro8WhHzey1vODJE/X+mopds8PqxuPezP7k7QAfxZFSK58V/VT5ula3TczSfrHP8OKvYTD6kb0cYZf70D90DuaLs9Etp8d/R7h6zrcHEXn6Tz/LN13sqew71JU5j3RIC0//ACR/+Kj20W3NJW2P2n747dRii0fL7Si7uOUP/dmYOW7Ug+H8T8ljtqcfzbe7our8x2T+n9JFF7VJGHdq6YXHvbhcxw/sff8ANexrJji9WN/ZrHkju02WJj5/eGjpdvsPqW7krtwOGbZmZeJF2+qkV1WK3qqs/Qddh57N/pz/AGjS7A4bVN3qcll/vQS7w/C7eaB3ALydNivzH7MsfWeoaae20+PS0KSq9l88RLqSqF+AdvxEf3sJv5BaZ0c19yyxr7SY8vGpwxP/AL5qmt2hxTDJBFPLvEi7Q8smBAyvcdYeNlrtkz4felL0+j6V1Hf8Ks1n5cfeFpRe1pzR/wBRA0gaujdY/hd9VnTXb8TCPqvZaKRNseT9Y+zbsxilqQOlY06EdIxrwD6qwcjMbTstXYjEGl2+2wHPPy1R4wG1O0RkNhkNGt7/ANUDuyOzD5XdJUAdG05N16Q/+I9fNB6FI8NBJyACDM19WZXX0A90ch9UCU8V0FnCxBJDUExAiAugSyBJHNYLuIA5nJBT1+0DW5Ri/wAx08AgymLV0svXAkeGkEkAkN77ZBBLw7aB4As825HMeqC8pdpQffb4t+h+qCw/1NPUCzujd8rwPS/HuQQqnZaF2ce/GflNx5Ov6WQVVRs5UR/w3MkH4HeRy9UEQV01ObPEkfeCAf0KCypdqD98Nd6H0y9EGgw6uEzd4NeBzOh7jxQRMX2dpKgE1EELss32DXAf+42zh5rC2OtvMJOHWZ8E747zH+3jO2tFRQyBtC+VxB+0DnBzALHJptvXvbUlVmppirxXy7joup6hnjuzR+T0mY2mUDZ5lVJKI6IzdIeDHFrWj4nnRre0+pWvBGW0/klL6pk0OKm+orEz+73jZ2jnhha2qm6aW3WcBYDsbxPK51toNFcViYjaXzjPel8k2x17Y9IN4xjjYQQ2zneg+pWTU8K22qZKzEA1gfJI5jGNa3Mk3cbAePgoeop3W4dJ0jURhwTNp2jdu9nvZSDDetkkErrENiLbRjkS4EPPPhy5ryujrMfme5vaTPW/+H3Y+Pqaq/ZbPEd6kqWk8N7fhcP72XufALCdFaOaWSsftNjyR26nFE/Tn9pUU21uI4dK6CWa7mgXa8smGeh3hn6rXOTPinaeUvHoel66nfSO36cf0zeI4i+d5klcXOce/XQBR72vltyuNNg03T8O1PHrPrL0nYP2dgAT4ixrnEfZ0zhcMBHvSg5F/wAvDv0sMGmikb28uO6r1zJqLTTFO1f5bWbZinPutdGfkcR6G49FMc8rq3ZaTdIhlaeQeCP9zb/kgoMJ2GnfUh1ZuiJhDhuvB6Qg5DLMDneyD0hrQ0WFgAMhoAAgz2K1/SHdb7o9Tz7kESGO6CzgjQTGNQPAIHroEBvkg6DUEDFKySMfZxud82tv7Rmgx1fijnm7nEn8vDggYwqqjdIemaXAC+6Du8ePNBuKHEYSA1hDANGkBoH6IFrMGgmzfG25+83qnzbr4oKOr2RIzgl/tkH/ACb9EFRU0dRB/Ejdb4m9Yd9xp42QFHj5YbNe4dmo8tEF9SbTfGAe0ZFBaw4rDILEgX4Oy/wg4dgdM5wf0TLjPLJp72jI+SBMaxyGjZvTODcsm8TysFja0VjeW3BgyZ7xTHG8vINrNupqwlrCYouQNie0lVmbVzbinh2/TPZ7Hg2yajm3w9I+5vZHYiavs914afL7UjrPHKJp1/qOXfomDSTfmz3qftBjwf48HNv2h7Hg+EQUEW5A1sbBm53Fx+J7jm4qzrWKxtDh82fJmv35J3lUY3tFkWxmw58T9AsmpkY2y1knRwC5+8Tk1g5uPAep4INvs3spDQ3kAD53AB8xHWt8Lfhb2DXjdebRvuy77dvb6NA1116xZvaDaIMBbGewu/QfVB4BtPVOmrZN0FxLmNaACSTutAAA1JPBQs1d7On6ZljHgjd697OPZ8KUNqKxodPqyM5iHt5GTt4cOa24cMV5nyruo9TtqPyV92P3ehzzCNpc42AUhUvO9o9ojJK0A2a25A9LntQWuzldPO6zHODRbfcesAOQvxKDZoKXGa/WNh/qP/H6oKljboLCniQTo2oH2hB2g6JQU2NXDmuBINiLjLQ3/VA3T4u9vvWcO3I+aCzp8WjdqS09unmg4xDDoqnJ7GuvlvDI/ibmgzNXsBuu3qeYj5JBceDxp5FBVz0k9NfpY3gfGOs3v3hp42QO0W0LmkCMnu1v/ag2mF1M7m3mYG8tQ7xHD95ILATC2ZA78kFbiGDQTOvJG0nLrDqu/E2xPigp63ZHdzhlPY1//k0ZeRQUdTSVUPvxOI+Jl3jzGnjZBV1e2Zpcm3LyLhoJHPN3Zko+bURj+q26Z0nJrZ332rHmfsxGJ4jJUPMkzi9xzz08BwVVkyWyT+aX0DR6HDpMfbir95av2cYPRTWlrJGueCd2mdkxtnEB0nxk2uAbDPjwnabFj877y5XrnUNZvOOKzWvx+P8At7K2Qbt2FpHC1iPRT3Jq3E8PfOLtktbRpHV9P8oMDj+D1jLkQmQc4+v/ALR1vRAmy2JTUsZDrsJeXFp7QAN4cDkg1kG05LesAe7I6oLKjxuN2hI7x+oyQP1VNFUD7SOOQcyAfJ2oQVODbDUVLUOqYYj0hGRc9zwwnUsDibEjK/LIWub49sb7ts5rzTs34X9RUhgJOQGpWTUwO1G0TnXsLNGgz8z2oMhs9TSYhUlkYt8TyCWsbxJ7c8hxQezYXRspmNiYLNHHiTxc48SUDeM4j0bd1vvH0QZ+O518PqgnU8SCfExBJY1A6Ag6QcPKCrxYXb3G/wCiCoQKCg5pKlzHdVxGv7toguKfHCPfbftbkfJBYsrmSDquF+RyPkUHFLhsLXmRsUYect4NAPogh47tNDStO84EjhfId5/RY2tFY3ltw4cma0UxxvPyeR7R7Zy1LyGEtZfLh5Dh+ar82smeKOw6d7OUp+fU8z8PT/ZrCtuauAjr9I3LJ37t6LCmsvX3uUnU+zely84p7Z/WG1w32nQyECdhjPMafvyUumrx288Oe1Xs9q8PNY7o+X2bjD8XgnA6KRjuQvn/AJUmJifCkvS1J2tG0/NCx7ZakrATUQRudl1xdj9fjbZ3HS6xtStvMNuDVZsM/wCO0ww2KeyfImjqCNbRzjeGegEjQCB/aVFvo6z4X2m9pc9OMkbsbiWydbS3MlO9zQf4kP2re/q9Zo7wFFvpclfC/wBN17SZ47b8fU1hu09RD/Cmd3E34+fqvK58tOGzN0np+qjuiIifjXj+mwwb2oSNFqiMO+Zuun75qTTXR/8AaFHqPZbJHOG+/wAp4bDBNuKWo+/uG2jv3f0Uqmal/EqDUdO1On/7KT9fRfTU8NS3rCOQc8nW8dQtqEp63ZGIg9E58fZffb5HP1QVT9n6mMdXdkF/umx8nfoSgiOrHxEh4fGe0Fpy5ILCg2keAbkOy4/UIIGObQF9+AAyAPPU96DJ0tJLXzCKLn1ncGjiSg9YwTBY6KMRxDkXO4udxJQS8VqhG2+W990fXsQZbeL3XcSTx7UE6CJBYQsQSmNQPNCDsBAqBl6CJOy6CumpEEV8RCCLICDcfv8AwgP9QO1AgmBuEFFje2rqdroo3l7tCAcm/wB36D0UXNqq04jmV907oObU7Xyflr+8/R59iGJOlO9K4uPAcB3BVt73yzzLtdPptPoabY42/mUzZbZepxRx6EBkTTZ8ztGnI2AGbnWN7DsuQpGHT93Kn6l1mMUdvr8HpD/ZTSCNrGPqGyDWXeB3j8zCN23YLd6mW0tJhzmLrmqx23iePgyuNezStgzi6OpaPg+zfbn0bjbycVEvopj3V/pvabHbjLGzKiokp37rulhkGZa4Ojd4tdZR9smOeOFz+JotbXa21mlwr2g1cNmkiRvJ2v0W+msvHvcqnVezOC/OGZr+8Nxg/tJp5AGzAxuOp4X/AC9VLpqsdvXZz2q6DrMHPb3R8uf28tXQYpFJ/De11+F7HyUmJ3U9qzE7SiY1s1SVgPT08bj8dt1/422d6rC1K28w3YdVmw+5aYYrEvZO0gmjqHN1tHMN9umge2xA8Co19HWfC803tJnx8ZI3hg8d2eqaDOqjAaTutkY5r2uOth94aHUBRMmmtTl0ei65g1E9viSYfjc8BBjleOwm/wCengtVNRkp4lL1HSNHqY3tTn4xxLZYB7R5nOEUwa64vvd3r6qw0+ptknaYcj1jouLR0/Epff5S3uH7SxubdwLc9RmPqpjnFl/qY5xujceDqDY+bSggT7KwPvZpjJ+A2H4TceSDIY1sHUX+xlje06h12Ot2agnxCDYbNYNHRRBjBdxze/i4/RBYTzBoLnafmeACDM1lQ6Z5J/wB9EA2DiOH7ugtKZtx+aCYxqB9oQOBB0EAgbcEDTmoGXxoI8kKCJJT+noj3aVPjFXHTN3pXho4DUuPJo1K15MtaRvZK0mizaq/birv/EPPsb2pknu2O8cfYes7+ojQdg9VWZtXa/FeIdx07oGDTbXy/mt+0MzJUWyC0Vp8Vtl1ERxVDlkJW6sK3LeZ5lv/AGT1pbFM0EgiUOyNj1mAf8FY6f3XG9W/7Yl6dS408e9Zw7cj5reqltT4tG/U7p7frog7xDDoalu7PHFK3gHta8d4vp3heTET5Z0yWpO9Z2YnGPZTTyXNLJJTn4T9rH+Fx3h4O8FGyaSlvHC50vX9Vh4tPdDC4zsJXUtyYumYL9eAl+XazJ/kCod9Hevh0ul9pNPk4yfllRUle+I/Zvewgm7bkWPG7Tx8Fpi2THPHCyyYdHra72iLfy1uEe0aphsJLSN7dfX/AApNNdMe9Ck1Xstjtzgtt8p5bGk9plO5hLgWvAuGnK5/fK6l01OO3q53UdD1uGdppv8ATl5rtTtFJXSXf7oN2t5agG3DUqBqNT38R4db0bokaSPxMnN5/ZU0dLJUSthp2GSV5sGjgOLnHgBzK1YsU3lYa/qOPS03tPL0qk9k5iDJG1N5g3rhzeoXHg0jMAcyDfs0VriwRSd3Ba7qt9VE1mONzk2EVVN78bnAfej649Mx4hb1SbgxTtQXeGY7M5zWRkvJ0Bz8SdQAg2jL2G9a9s7aX7ECSODQSbADMlBmq+sMrr6NHujs5ntQR2NugnwRoJsbUD7GoHQEHQQKgVBwUHJCBtwQVO0WLMo4HSycMmt4vefdaP3kASteXJGOvdKXodHfV5oxU/38o+LynDttZ4RUGzXyTPD9517MNiDZvHINAHDd4qrrqr13+bus/s/gzTjjxWsbbess9X1z5XGSZznvPE5nuHIdmi0Ta153lbUxYtLTtx12j5K6WUnUEBbK1iEXLmvbzxBglZbI82NkXyGp0CziEfJaIjlvNgsKlpukdKN3pAyzTqN3ezPL3tFYYazEcuQ6lnplvtT0bqGRblaktcgkQVLme44j8vLRBZ0+Nn+Y2/a3L0QWdPWsk91wvyOR8kEPGdnKWsH/AFMMchtYOIs8Dse2zh4FY2pW3mG7DqMuGd6WmGExn2TDM0U5braOcbzewCRo3mjvDlFyaOs+F9pPaXPj4yRvDDYzszWUdzPA/dH8yP7RluZLfdH9QChX0t6uk0vXtLn4mdp+ahnqgB1TftWuuOZnlPz6uta/lndtvZDifQsneAzedLulxAJLQ1p3b62uSbK2wV2q+edWzWyZuZer0m0THe+C3tGY+q3qtawVDX+44HuP6II1fhEM/wDFjY4/FazvxCx9UDWD4HFS7xiDruOZcd4gfCDy4/sILIoM9i1f0h3W+6P9x+iCA0XQTKeJBOjYgkMagdaEHYQdBAoQCDkoOSgaleGgkkAAXJOQAGpJTfZ7ETM7Q8O252l/1s/VJELLtiHPm8jmfyt2qn1GWctuPD6P0bQU0WDe/v28/ZmHVA4LRFFnbUx6QadOT2LOKw0Wz3k09ZQ0X5hIwrC5ap+5C3ePE6NaObjw/dltpSbTtCv1Oqx4K915el7ObHx01nH7STi8jTsYOHfr+Sn48MUcnreo5NRO3ivw+7Qmhutyuc/6QjRB0ARqg7DkHYKDq6CXT4jIzR1xydn/AJQWdPjTT74Le0Zj6oLGKVrxdpB7jdBn8d2Hoq25lga15/mR/ZvvzJbk7+4FYWx1t6JWLW58UbVtwytL7Mn0QeKSbpGueXhsoDXDqtFt5uTj1eTdVlWNo2acuWclu6UWfpqc2njeztI6p7nDqnwK9az9PihuN29yQABqSdALcUHoeERSNjHTOJcc7ZHd7L8SgnIKbGa/+Ww/1H/j9UFMEEmCJBPiYgksageaEHYQdBAqBUCoOCgbcUFTtLTGalqIxq+GQN/q3Tb1ssMkb1mEjSZPw89L/CYfON1UPo/kIBHgaRfO9uNuXFI8sb79s7PccFwlkTA2Joa0aW49pPE9pVxSsVjh85z5b5LzOSd5XMdMsmk70CBHQIGX0yCO+lQMmMhAgQKgVB0x5abgkHmDZBYU+MPb71nDtyPmEFnT4rG/U7p5Oy9dEExzQ4WNiDw1BCCup8Ap45eljiY14BAtcAX4hugPaBxKCzQV2LV/Rjdb7x9Bz70GeQOwxoLCKNBKY1A80IHAg7CBQgVAqAQNlA29BFlcg+dMdo+gqZorWDJXho+XeO76WVPkr22mH0bSZfxMFL/GEalpnyu3Y2Pe7k1pcfILyKzPhtyZaY43vOzUYZ7P6mWxk3IR83Wd+FuXmQpFNLefPCn1HXdPj4p+af0hscI9ndNHYyB0x+c2b+Ftsu+6k101I88qTP1vU5OK/lj5NrDAAAALAaBSFPM7nwxB1uIAsQcmNA06JAy+BBGkpkEd0JCDghAIBAIHoKlzPccR2cPLRBZU+Nn+Y2/a36FBLnxVgZdpueDdM+3sQZ+R5cSXG5OpQLGy6CdDGglxtQPtagdAQdgIOggVAIFQCDghBw5qBp8N0GUxDYSmmqHzyB73P3SWl1mAtaG3sLE3sNSVpnBSbd0rHH1TUY8MYqTtEfqtaTCmRN3Y2MY3k1oaPILbFYjwg3y3yTveZlLZTr1gebEgdDEHQagXdQG6gQtQcliDgsQNujQMvhQR5KdBGfToGnMIQcoBAIBB01t0E2CJBMjYgkMagdaEHYCDoIFQKgVAIFQcoEsgQhA2WIE6NAoYgXdQLZAtkBZAWQJZAhCBC1ByWoOCxA26NA06JAw+BBHkpkDD4SEDZCAAugmQQoJscaCQxqB5rUHYCDoIFQKgVAIBAqBECIBAlkBZAlkC2QFkBZAWQFkCWQFkCWQJZAhCDktQcliDh0aBt0SBswIODSAoOo6Jo0CB5sKB1saBwNQdAIOgECgIFQKgEAgVAIEQCAQCBEAgEAgEAgEAgLIEQFkCWQJZAlkCbqBN1AbiA3EBuoFDUHQCBbIFsgVAIFQCAQKgEAgEAgECIBAIBAIBAIBAIEQCAQFkCWQFkBZAlkBZAWQFkC2QCBbIBAIFQCBUAgEAgEH/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9" name="AutoShape 10" descr="data:image/jpeg;base64,/9j/4AAQSkZJRgABAQAAAQABAAD/2wCEAAkGBxQQEhQUEBQQFBUWFBQWFBQVFRQUGRYWFxQWFhYWFxYYHCggGRolHBQVITIhJSkrMi4uFx8zODMsNygtLisBCgoKDg0OGxAQGzEkICU3LCwtNC0sLywtLCwsLCwsLCwsNSwsLCwtNCwsLCwsNCwsLywsLCwsLCwsLCwsLCwsLP/AABEIALcBEwMBEQACEQEDEQH/xAAcAAABBQEBAQAAAAAAAAAAAAAAAQMEBQYCBwj/xABCEAABAwIDBAcFBgUDAwUAAAABAAIDBBEFITEGEkFREyJhcYGRoQcyUmLRI0KSscHwM0NyguEUosIkU9IVc5Oy8f/EABsBAQACAwEBAAAAAAAAAAAAAAAEBQIDBgEH/8QAMhEBAAIBAwMBBgYCAwADAAAAAAECAwQRIQUSMUEGMlFhcdETIpGhseEjgRQz8CRCwf/aAAwDAQACEQMRAD8A9wQCAQCAQCAQCAQCAQCAQCAQCAQCAQCAQCAQCAQCAQCAQCAQCAQCAQCAQCAQCAQCAQCAQCAQCAQCAQCAQCAQCAQCCtrNoKWF27LUQMcNWukaCO8XusJy0jiZScWi1GWO6mOZj5RLuhxqnnNoZ4JDyZI1x8gbpXJW3iWOXS58X/ZSY+sSnrNoCAQCAQCAQCAQCAQCAQCAQCAQCAQCAQCAQJdAXQF0CPeGi7iAOZyQUuIbRsZlH1jzOQ8tSghUcNZO8vLnRstlvEi/cwcO+3igl1NTUU43nuicO8X8rAlBxS7Sb5A6PeJ0DSb+SC+iJIBILTyNrjyQZ/aLbOmouq9xe/8A7bLEjv4BacuemOOZWOh6XqNZP+OOPjPh4zhWAVVdvup4nSWJLnXaxu8TfdD3kAuz081V1w3yzvEO8z9T02hrGO9uY+H9Gq3Z2ug9+kqGkZhzWOeARx3mXA81l/xr1nw0x1rT5qzEWj/f9vomIWaATewAueOWquI8PnM+Tl0eBAqAQCAQCAQCAQCAQCAQCAQCAQIgEAgS6BLoEe4NF3EAczkgpsQ2jZHcR5nmch9SgrY6aprDd12M+J+X4WcfTvQXdDg8NMN85uGZkfmR3cG+CCDim0zWAiL8R/QfVBTUVO+uO8+VrGEkXLgXutkQ0HTx8ig08EMFEzq2GWur3eP7CDM7R7TyOaWQB1yCGtZcuceAyzPcEFDst7MZJLy4k9zS65ELHAuF+L35gHsF+GfBQ40sWmZu6O3X8mLHXHp/SPM//kLVuw/QEtosSmiLT7jiHC5z0aWi/gsv+NNfctMNc9brln/5GGtv2k8KbG4PclpalvDesHHzDf8A7Jtnr4mJefi9Jy+9S1J+U7w5k21raYE1mHSBoF3PjJLQBqSQHNA7yvPx8lfeo9jpejzcYNRG/wALRsk0XtNon+/00R+Zm8PNhK9rrMc+eHmX2c1tPdiLfSfu09Hi8ErQ6OVhDgCCcrgi41UmJ3jeFHas0tNbeYTWkHQg9y9YlQCAQKgEAgEAgEAgEAgRAIBAXQJdAiBHkNF3EAduSCrk2jha/c6xy1Ay9UCVIp6nWRwP9RbbuDskHeG4DDEd7OR3Bz7G3cBkO/VBJxKpkY37KMvNtcsvC9ygz9LtPK2wnZY8nNcw+v0QSZMQpZ/40LT22af92RQJDhNIQBC90YzsN88Tf+Zfmgaq9l5HW3Jm7vG7TcDssc/RBcYVg0VKLsBLrdZ56zj2C2g7AgptoNoXMBa0OjHMgtcfogy2z83+oldeQMbe7nG57AABxy4oN7JiFNRwlxkYGDU3Bc4/VeWtFY3lsx4r5bRSkbzLyba/baWvPRRBzISd0MaCXSE5AEDM35BVmbU2yT20dt03oeLR1/H1UxvHPyj7tLsV7OA202INDjqynNi0dsvBx+XQcb8N+DSRXm/lWdV9oL5v8ennavx9Z+zZ1GC0sTLljYmtH3SWgAcA0ZeFlNczMzM7yhx4bE7OGoI5XsT/AMSjxIFLVs9yRrx2nP8A3Aj1QcS4tPD/ABowBe1+Z7wSEHcW0kZ95rh3Wd9EF2w3AOY7Dr4oOBKN4tGoAJ7L6IO0CoBAIBAiAQCAugS6BECPcGi7iAOZNkFNiG0bGZRi55nIeA4oKiIVFYbi+78bsmju5+CC5odmYWdaS8r7Wu7IDuaNO83QVuLR0zLiNzt8cGuuAe29/RebwymlojeY4VmDVUsrrQh5PEg2A7zoF6xXpraqL32OcO4PHm39UHUW0jHZSM77WPoUHXR0cvBrD2Xj/LJBy/Zxrs4ZXeNnjzFkFRWvfSuA6RpPyOdlbnyQSKTaCUkNad8nRtrk+WaDUQNc9n2zWXOrfeHjdBkdrK2goAfso+mcMo4uoTyLt21hnxWrLmrjjeU/QdOzay/bjjj1n0h5g6WoxKZsUbS9xuWxt91o4ucToB8R8NbKtm2TUW2jw7bFg0fR8PfafzfH1n5Q9Y2L2IioAHvtLUEZyWyZfVsYOg+bU9gyVhh09ccfNx/UurZdbbnivpH3aasq2xN3nmw9T2Bb1UoGbQw1DbSxAt5Gzvzsg6bS0b/dLoz2Fw/O4QOswhwzgqPD/LT+iCpx/Cq1+7YCUD4Xj8nWQTNlMCcz7WoFn/cYfu/Mfm5cu/QL7Ea0RN+Y+6P1PYgiYKeq5xzLnZnu/wD0oLPeQdoBAiAQCBLoC6BECPIaLuIA5nJBTYhtE1mUYv2nIeA4oKRjqisd1ASPjdkwd30CC8w7ZqNlnSnpXdo6o7m8fFB1j+01PRN+1eN7hG3Nx8BoteTLWkb2lL0uhz6q3birv/Dy/Hdu6qucIqYPja82ayO7pH9mXjooF9VfJPbjdbpuhabR1/G1dt9v0j7pWG+zCqezpJZmQyHMMzec9d97T1T3byyro7bbzblqz+0uCLdlMXdT58fpB+HC8aw8WhPSxi5swslb+F4D/IL3s1FPE7tP/I6Nqvfr2T+n8cHqf2oTwuDK2lseNt+F34Hg/mkau9eL1LezuDNG+mzRP15/j7L6m28w6psJuoeU0en94uB5rfTV4reqs1Hs/rcXMV7o+X/t1pDhdJUDep5ARzjkDx5G63xaJ8SqcmLJjna9ZifnBqTZ+ZmcUjT33YfMXWTWoqjZ2rlla0sDG53kLmloGWgBuT2fkg2OE4RHSt6ubrdaR1rnn3DsQYzbP2iNi3oaMhz9HS/db/TzKiZ9VFOK+XRdK6Dk1W2TL+Wn7ywmz2AVGKTO3XGwN5Z35ht+A+J3yjxsoWLDfNbul0mu6hp+l4oxY68+kR/MvatnNn4aCPo4G6233usXvPNx/TQcFa0x1pG0OB1Wry6nJOTJO8/wnV1T0bS7dc7kGgnztoFmjvOtoccc/eLjnmLaW7LcEFnsZs+57Wy1AIYc2MORdyc7k3kOPdqGir8Jp2tLnXYBxa4+QBuEGOOIgOO6TYE2uc7XyQazZpsr29JI54YR1Gk33h8Weg5c9e8LirqRG0ud4DmeSDLzzGRxc7U+g5BBYUDi0WQWIkQS0AgECIEugEC2A1KAlBsdwgHgSLjyuEGWxehqjckdJ/Sb27m5eiDKxVu5O1srOfUkBHAnNp10QbSj2kbYBzQB8ungP8oLWDE4pNHDudl+aDP417PqOqJfaSN7tXxvOf8Aa+7fIBaMmnpk5laaPrGq0kduOePhMMlX+yyeM71LOx5GY3t6J47nNuCfJRraKY5pZeY/afHkjt1OPePlz+0of/qGM4f/ABGzlo+JonZYfO29vErHu1OPzy2fg9F1nuz2T+n88LPC/azwqIAfmid67p+qzrro8WhHzey1vODJE/X+mopds8PqxuPezP7k7QAfxZFSK58V/VT5ula3TczSfrHP8OKvYTD6kb0cYZf70D90DuaLs9Etp8d/R7h6zrcHEXn6Tz/LN13sqew71JU5j3RIC0//ACR/+Kj20W3NJW2P2n747dRii0fL7Si7uOUP/dmYOW7Ug+H8T8ljtqcfzbe7our8x2T+n9JFF7VJGHdq6YXHvbhcxw/sff8ANexrJji9WN/ZrHkju02WJj5/eGjpdvsPqW7krtwOGbZmZeJF2+qkV1WK3qqs/Qddh57N/pz/AGjS7A4bVN3qcll/vQS7w/C7eaB3ALydNivzH7MsfWeoaae20+PS0KSq9l88RLqSqF+AdvxEf3sJv5BaZ0c19yyxr7SY8vGpwxP/AL5qmt2hxTDJBFPLvEi7Q8smBAyvcdYeNlrtkz4felL0+j6V1Hf8Ks1n5cfeFpRe1pzR/wBRA0gaujdY/hd9VnTXb8TCPqvZaKRNseT9Y+zbsxilqQOlY06EdIxrwD6qwcjMbTstXYjEGl2+2wHPPy1R4wG1O0RkNhkNGt7/ANUDuyOzD5XdJUAdG05N16Q/+I9fNB6FI8NBJyACDM19WZXX0A90ch9UCU8V0FnCxBJDUExAiAugSyBJHNYLuIA5nJBT1+0DW5Ri/wAx08AgymLV0svXAkeGkEkAkN77ZBBLw7aB4As825HMeqC8pdpQffb4t+h+qCw/1NPUCzujd8rwPS/HuQQqnZaF2ce/GflNx5Ov6WQVVRs5UR/w3MkH4HeRy9UEQV01ObPEkfeCAf0KCypdqD98Nd6H0y9EGgw6uEzd4NeBzOh7jxQRMX2dpKgE1EELss32DXAf+42zh5rC2OtvMJOHWZ8E747zH+3jO2tFRQyBtC+VxB+0DnBzALHJptvXvbUlVmppirxXy7joup6hnjuzR+T0mY2mUDZ5lVJKI6IzdIeDHFrWj4nnRre0+pWvBGW0/klL6pk0OKm+orEz+73jZ2jnhha2qm6aW3WcBYDsbxPK51toNFcViYjaXzjPel8k2x17Y9IN4xjjYQQ2zneg+pWTU8K22qZKzEA1gfJI5jGNa3Mk3cbAePgoeop3W4dJ0jURhwTNp2jdu9nvZSDDetkkErrENiLbRjkS4EPPPhy5ryujrMfme5vaTPW/+H3Y+Pqaq/ZbPEd6kqWk8N7fhcP72XufALCdFaOaWSsftNjyR26nFE/Tn9pUU21uI4dK6CWa7mgXa8smGeh3hn6rXOTPinaeUvHoel66nfSO36cf0zeI4i+d5klcXOce/XQBR72vltyuNNg03T8O1PHrPrL0nYP2dgAT4ixrnEfZ0zhcMBHvSg5F/wAvDv0sMGmikb28uO6r1zJqLTTFO1f5bWbZinPutdGfkcR6G49FMc8rq3ZaTdIhlaeQeCP9zb/kgoMJ2GnfUh1ZuiJhDhuvB6Qg5DLMDneyD0hrQ0WFgAMhoAAgz2K1/SHdb7o9Tz7kESGO6CzgjQTGNQPAIHroEBvkg6DUEDFKySMfZxud82tv7Rmgx1fijnm7nEn8vDggYwqqjdIemaXAC+6Du8ePNBuKHEYSA1hDANGkBoH6IFrMGgmzfG25+83qnzbr4oKOr2RIzgl/tkH/ACb9EFRU0dRB/Ejdb4m9Yd9xp42QFHj5YbNe4dmo8tEF9SbTfGAe0ZFBaw4rDILEgX4Oy/wg4dgdM5wf0TLjPLJp72jI+SBMaxyGjZvTODcsm8TysFja0VjeW3BgyZ7xTHG8vINrNupqwlrCYouQNie0lVmbVzbinh2/TPZ7Hg2yajm3w9I+5vZHYiavs914afL7UjrPHKJp1/qOXfomDSTfmz3qftBjwf48HNv2h7Hg+EQUEW5A1sbBm53Fx+J7jm4qzrWKxtDh82fJmv35J3lUY3tFkWxmw58T9AsmpkY2y1knRwC5+8Tk1g5uPAep4INvs3spDQ3kAD53AB8xHWt8Lfhb2DXjdebRvuy77dvb6NA1116xZvaDaIMBbGewu/QfVB4BtPVOmrZN0FxLmNaACSTutAAA1JPBQs1d7On6ZljHgjd697OPZ8KUNqKxodPqyM5iHt5GTt4cOa24cMV5nyruo9TtqPyV92P3ehzzCNpc42AUhUvO9o9ojJK0A2a25A9LntQWuzldPO6zHODRbfcesAOQvxKDZoKXGa/WNh/qP/H6oKljboLCniQTo2oH2hB2g6JQU2NXDmuBINiLjLQ3/VA3T4u9vvWcO3I+aCzp8WjdqS09unmg4xDDoqnJ7GuvlvDI/ibmgzNXsBuu3qeYj5JBceDxp5FBVz0k9NfpY3gfGOs3v3hp42QO0W0LmkCMnu1v/ag2mF1M7m3mYG8tQ7xHD95ILATC2ZA78kFbiGDQTOvJG0nLrDqu/E2xPigp63ZHdzhlPY1//k0ZeRQUdTSVUPvxOI+Jl3jzGnjZBV1e2Zpcm3LyLhoJHPN3Zko+bURj+q26Z0nJrZ332rHmfsxGJ4jJUPMkzi9xzz08BwVVkyWyT+aX0DR6HDpMfbir95av2cYPRTWlrJGueCd2mdkxtnEB0nxk2uAbDPjwnabFj877y5XrnUNZvOOKzWvx+P8At7K2Qbt2FpHC1iPRT3Jq3E8PfOLtktbRpHV9P8oMDj+D1jLkQmQc4+v/ALR1vRAmy2JTUsZDrsJeXFp7QAN4cDkg1kG05LesAe7I6oLKjxuN2hI7x+oyQP1VNFUD7SOOQcyAfJ2oQVODbDUVLUOqYYj0hGRc9zwwnUsDibEjK/LIWub49sb7ts5rzTs34X9RUhgJOQGpWTUwO1G0TnXsLNGgz8z2oMhs9TSYhUlkYt8TyCWsbxJ7c8hxQezYXRspmNiYLNHHiTxc48SUDeM4j0bd1vvH0QZ+O518PqgnU8SCfExBJY1A6Ag6QcPKCrxYXb3G/wCiCoQKCg5pKlzHdVxGv7toguKfHCPfbftbkfJBYsrmSDquF+RyPkUHFLhsLXmRsUYect4NAPogh47tNDStO84EjhfId5/RY2tFY3ltw4cma0UxxvPyeR7R7Zy1LyGEtZfLh5Dh+ar82smeKOw6d7OUp+fU8z8PT/ZrCtuauAjr9I3LJ37t6LCmsvX3uUnU+zely84p7Z/WG1w32nQyECdhjPMafvyUumrx288Oe1Xs9q8PNY7o+X2bjD8XgnA6KRjuQvn/AJUmJifCkvS1J2tG0/NCx7ZakrATUQRudl1xdj9fjbZ3HS6xtStvMNuDVZsM/wCO0ww2KeyfImjqCNbRzjeGegEjQCB/aVFvo6z4X2m9pc9OMkbsbiWydbS3MlO9zQf4kP2re/q9Zo7wFFvpclfC/wBN17SZ47b8fU1hu09RD/Cmd3E34+fqvK58tOGzN0np+qjuiIifjXj+mwwb2oSNFqiMO+Zuun75qTTXR/8AaFHqPZbJHOG+/wAp4bDBNuKWo+/uG2jv3f0Uqmal/EqDUdO1On/7KT9fRfTU8NS3rCOQc8nW8dQtqEp63ZGIg9E58fZffb5HP1QVT9n6mMdXdkF/umx8nfoSgiOrHxEh4fGe0Fpy5ILCg2keAbkOy4/UIIGObQF9+AAyAPPU96DJ0tJLXzCKLn1ncGjiSg9YwTBY6KMRxDkXO4udxJQS8VqhG2+W990fXsQZbeL3XcSTx7UE6CJBYQsQSmNQPNCDsBAqBl6CJOy6CumpEEV8RCCLICDcfv8AwgP9QO1AgmBuEFFje2rqdroo3l7tCAcm/wB36D0UXNqq04jmV907oObU7Xyflr+8/R59iGJOlO9K4uPAcB3BVt73yzzLtdPptPoabY42/mUzZbZepxRx6EBkTTZ8ztGnI2AGbnWN7DsuQpGHT93Kn6l1mMUdvr8HpD/ZTSCNrGPqGyDWXeB3j8zCN23YLd6mW0tJhzmLrmqx23iePgyuNezStgzi6OpaPg+zfbn0bjbycVEvopj3V/pvabHbjLGzKiokp37rulhkGZa4Ojd4tdZR9smOeOFz+JotbXa21mlwr2g1cNmkiRvJ2v0W+msvHvcqnVezOC/OGZr+8Nxg/tJp5AGzAxuOp4X/AC9VLpqsdvXZz2q6DrMHPb3R8uf28tXQYpFJ/De11+F7HyUmJ3U9qzE7SiY1s1SVgPT08bj8dt1/422d6rC1K28w3YdVmw+5aYYrEvZO0gmjqHN1tHMN9umge2xA8Co19HWfC803tJnx8ZI3hg8d2eqaDOqjAaTutkY5r2uOth94aHUBRMmmtTl0ei65g1E9viSYfjc8BBjleOwm/wCengtVNRkp4lL1HSNHqY3tTn4xxLZYB7R5nOEUwa64vvd3r6qw0+ptknaYcj1jouLR0/Epff5S3uH7SxubdwLc9RmPqpjnFl/qY5xujceDqDY+bSggT7KwPvZpjJ+A2H4TceSDIY1sHUX+xlje06h12Ot2agnxCDYbNYNHRRBjBdxze/i4/RBYTzBoLnafmeACDM1lQ6Z5J/wB9EA2DiOH7ugtKZtx+aCYxqB9oQOBB0EAgbcEDTmoGXxoI8kKCJJT+noj3aVPjFXHTN3pXho4DUuPJo1K15MtaRvZK0mizaq/birv/EPPsb2pknu2O8cfYes7+ojQdg9VWZtXa/FeIdx07oGDTbXy/mt+0MzJUWyC0Vp8Vtl1ERxVDlkJW6sK3LeZ5lv/AGT1pbFM0EgiUOyNj1mAf8FY6f3XG9W/7Yl6dS408e9Zw7cj5reqltT4tG/U7p7frog7xDDoalu7PHFK3gHta8d4vp3heTET5Z0yWpO9Z2YnGPZTTyXNLJJTn4T9rH+Fx3h4O8FGyaSlvHC50vX9Vh4tPdDC4zsJXUtyYumYL9eAl+XazJ/kCod9Hevh0ul9pNPk4yfllRUle+I/Zvewgm7bkWPG7Tx8Fpi2THPHCyyYdHra72iLfy1uEe0aphsJLSN7dfX/AApNNdMe9Ck1Xstjtzgtt8p5bGk9plO5hLgWvAuGnK5/fK6l01OO3q53UdD1uGdppv8ATl5rtTtFJXSXf7oN2t5agG3DUqBqNT38R4db0bokaSPxMnN5/ZU0dLJUSthp2GSV5sGjgOLnHgBzK1YsU3lYa/qOPS03tPL0qk9k5iDJG1N5g3rhzeoXHg0jMAcyDfs0VriwRSd3Ba7qt9VE1mONzk2EVVN78bnAfej649Mx4hb1SbgxTtQXeGY7M5zWRkvJ0Bz8SdQAg2jL2G9a9s7aX7ECSODQSbADMlBmq+sMrr6NHujs5ntQR2NugnwRoJsbUD7GoHQEHQQKgVBwUHJCBtwQVO0WLMo4HSycMmt4vefdaP3kASteXJGOvdKXodHfV5oxU/38o+LynDttZ4RUGzXyTPD9517MNiDZvHINAHDd4qrrqr13+bus/s/gzTjjxWsbbess9X1z5XGSZznvPE5nuHIdmi0Ta153lbUxYtLTtx12j5K6WUnUEBbK1iEXLmvbzxBglZbI82NkXyGp0CziEfJaIjlvNgsKlpukdKN3pAyzTqN3ezPL3tFYYazEcuQ6lnplvtT0bqGRblaktcgkQVLme44j8vLRBZ0+Nn+Y2/a3L0QWdPWsk91wvyOR8kEPGdnKWsH/AFMMchtYOIs8Dse2zh4FY2pW3mG7DqMuGd6WmGExn2TDM0U5braOcbzewCRo3mjvDlFyaOs+F9pPaXPj4yRvDDYzszWUdzPA/dH8yP7RluZLfdH9QChX0t6uk0vXtLn4mdp+ahnqgB1TftWuuOZnlPz6uta/lndtvZDifQsneAzedLulxAJLQ1p3b62uSbK2wV2q+edWzWyZuZer0m0THe+C3tGY+q3qtawVDX+44HuP6II1fhEM/wDFjY4/FazvxCx9UDWD4HFS7xiDruOZcd4gfCDy4/sILIoM9i1f0h3W+6P9x+iCA0XQTKeJBOjYgkMagdaEHYQdBAoQCDkoOSgaleGgkkAAXJOQAGpJTfZ7ETM7Q8O252l/1s/VJELLtiHPm8jmfyt2qn1GWctuPD6P0bQU0WDe/v28/ZmHVA4LRFFnbUx6QadOT2LOKw0Wz3k09ZQ0X5hIwrC5ap+5C3ePE6NaObjw/dltpSbTtCv1Oqx4K915el7ObHx01nH7STi8jTsYOHfr+Sn48MUcnreo5NRO3ivw+7Qmhutyuc/6QjRB0ARqg7DkHYKDq6CXT4jIzR1xydn/AJQWdPjTT74Le0Zj6oLGKVrxdpB7jdBn8d2Hoq25lga15/mR/ZvvzJbk7+4FYWx1t6JWLW58UbVtwytL7Mn0QeKSbpGueXhsoDXDqtFt5uTj1eTdVlWNo2acuWclu6UWfpqc2njeztI6p7nDqnwK9az9PihuN29yQABqSdALcUHoeERSNjHTOJcc7ZHd7L8SgnIKbGa/+Ww/1H/j9UFMEEmCJBPiYgksageaEHYQdBAqBUCoOCgbcUFTtLTGalqIxq+GQN/q3Tb1ssMkb1mEjSZPw89L/CYfON1UPo/kIBHgaRfO9uNuXFI8sb79s7PccFwlkTA2Joa0aW49pPE9pVxSsVjh85z5b5LzOSd5XMdMsmk70CBHQIGX0yCO+lQMmMhAgQKgVB0x5abgkHmDZBYU+MPb71nDtyPmEFnT4rG/U7p5Oy9dEExzQ4WNiDw1BCCup8Ap45eljiY14BAtcAX4hugPaBxKCzQV2LV/Rjdb7x9Bz70GeQOwxoLCKNBKY1A80IHAg7CBQgVAqAQNlA29BFlcg+dMdo+gqZorWDJXho+XeO76WVPkr22mH0bSZfxMFL/GEalpnyu3Y2Pe7k1pcfILyKzPhtyZaY43vOzUYZ7P6mWxk3IR83Wd+FuXmQpFNLefPCn1HXdPj4p+af0hscI9ndNHYyB0x+c2b+Ftsu+6k101I88qTP1vU5OK/lj5NrDAAAALAaBSFPM7nwxB1uIAsQcmNA06JAy+BBGkpkEd0JCDghAIBAIHoKlzPccR2cPLRBZU+Nn+Y2/a36FBLnxVgZdpueDdM+3sQZ+R5cSXG5OpQLGy6CdDGglxtQPtagdAQdgIOggVAIFQCDghBw5qBp8N0GUxDYSmmqHzyB73P3SWl1mAtaG3sLE3sNSVpnBSbd0rHH1TUY8MYqTtEfqtaTCmRN3Y2MY3k1oaPILbFYjwg3y3yTveZlLZTr1gebEgdDEHQagXdQG6gQtQcliDgsQNujQMvhQR5KdBGfToGnMIQcoBAIBB01t0E2CJBMjYgkMagdaEHYCDoIFQKgVAIFQcoEsgQhA2WIE6NAoYgXdQLZAtkBZAWQJZAhCBC1ByWoOCxA26NA06JAw+BBHkpkDD4SEDZCAAugmQQoJscaCQxqB5rUHYCDoIFQKgVAIBAqBECIBAlkBZAlkC2QFkBZAWQFkCWQFkCWQJZAhCDktQcliDh0aBt0SBswIODSAoOo6Jo0CB5sKB1saBwNQdAIOgECgIFQKgEAgVAIEQCAQCBEAgEAgEAgEAgLIEQFkCWQJZAlkCbqBN1AbiA3EBuoFDUHQCBbIFsgVAIFQCAQKgEAgEAgECIBAIBAIBAIBAIEQCAQFkCWQFkBZAlkBZAWQFkC2QCBbIBAIFQCBUAgEAgEH/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0" name="AutoShape 12" descr="data:image/jpeg;base64,/9j/4AAQSkZJRgABAQAAAQABAAD/2wCEAAkGBxQQEhQUEBQQFBUWFBQWFBQVFRQUGRYWFxQWFhYWFxYYHCggGRolHBQVITIhJSkrMi4uFx8zODMsNygtLisBCgoKDg0OGxAQGzEkICU3LCwtNC0sLywtLCwsLCwsLCwsNSwsLCwtNCwsLCwsNCwsLywsLCwsLCwsLCwsLCwsLP/AABEIALcBEwMBEQACEQEDEQH/xAAcAAABBQEBAQAAAAAAAAAAAAAAAQMEBQYCBwj/xABCEAABAwIDBAcFBgUDAwUAAAABAAIDBBEFITEGEkFREyJhcYGRoQcyUmLRI0KSscHwM0NyguEUosIkU9IVc5Oy8f/EABsBAQACAwEBAAAAAAAAAAAAAAAEBQIDBgEH/8QAMhEBAAIBAwMBBgYCAwADAAAAAAECAwQRIQUSMUEGMlFhcdETIpGhseEjgRQz8CRCwf/aAAwDAQACEQMRAD8A9wQCAQCAQCAQCAQCAQCAQCAQCAQCAQCAQCAQCAQCAQCAQCAQCAQCAQCAQCAQCAQCAQCAQCAQCAQCAQCAQCAQCAQCCtrNoKWF27LUQMcNWukaCO8XusJy0jiZScWi1GWO6mOZj5RLuhxqnnNoZ4JDyZI1x8gbpXJW3iWOXS58X/ZSY+sSnrNoCAQCAQCAQCAQCAQCAQCAQCAQCAQCAQCAQJdAXQF0CPeGi7iAOZyQUuIbRsZlH1jzOQ8tSghUcNZO8vLnRstlvEi/cwcO+3igl1NTUU43nuicO8X8rAlBxS7Sb5A6PeJ0DSb+SC+iJIBILTyNrjyQZ/aLbOmouq9xe/8A7bLEjv4BacuemOOZWOh6XqNZP+OOPjPh4zhWAVVdvup4nSWJLnXaxu8TfdD3kAuz081V1w3yzvEO8z9T02hrGO9uY+H9Gq3Z2ug9+kqGkZhzWOeARx3mXA81l/xr1nw0x1rT5qzEWj/f9vomIWaATewAueOWquI8PnM+Tl0eBAqAQCAQCAQCAQCAQCAQCAQCAQIgEAgS6BLoEe4NF3EAczkgpsQ2jZHcR5nmch9SgrY6aprDd12M+J+X4WcfTvQXdDg8NMN85uGZkfmR3cG+CCDim0zWAiL8R/QfVBTUVO+uO8+VrGEkXLgXutkQ0HTx8ig08EMFEzq2GWur3eP7CDM7R7TyOaWQB1yCGtZcuceAyzPcEFDst7MZJLy4k9zS65ELHAuF+L35gHsF+GfBQ40sWmZu6O3X8mLHXHp/SPM//kLVuw/QEtosSmiLT7jiHC5z0aWi/gsv+NNfctMNc9brln/5GGtv2k8KbG4PclpalvDesHHzDf8A7Jtnr4mJefi9Jy+9S1J+U7w5k21raYE1mHSBoF3PjJLQBqSQHNA7yvPx8lfeo9jpejzcYNRG/wALRsk0XtNon+/00R+Zm8PNhK9rrMc+eHmX2c1tPdiLfSfu09Hi8ErQ6OVhDgCCcrgi41UmJ3jeFHas0tNbeYTWkHQg9y9YlQCAQKgEAgEAgEAgEAgRAIBAXQJdAiBHkNF3EAduSCrk2jha/c6xy1Ay9UCVIp6nWRwP9RbbuDskHeG4DDEd7OR3Bz7G3cBkO/VBJxKpkY37KMvNtcsvC9ygz9LtPK2wnZY8nNcw+v0QSZMQpZ/40LT22af92RQJDhNIQBC90YzsN88Tf+Zfmgaq9l5HW3Jm7vG7TcDssc/RBcYVg0VKLsBLrdZ56zj2C2g7AgptoNoXMBa0OjHMgtcfogy2z83+oldeQMbe7nG57AABxy4oN7JiFNRwlxkYGDU3Bc4/VeWtFY3lsx4r5bRSkbzLyba/baWvPRRBzISd0MaCXSE5AEDM35BVmbU2yT20dt03oeLR1/H1UxvHPyj7tLsV7OA202INDjqynNi0dsvBx+XQcb8N+DSRXm/lWdV9oL5v8ennavx9Z+zZ1GC0sTLljYmtH3SWgAcA0ZeFlNczMzM7yhx4bE7OGoI5XsT/AMSjxIFLVs9yRrx2nP8A3Aj1QcS4tPD/ABowBe1+Z7wSEHcW0kZ95rh3Wd9EF2w3AOY7Dr4oOBKN4tGoAJ7L6IO0CoBAIBAiAQCAugS6BECPcGi7iAOZNkFNiG0bGZRi55nIeA4oKiIVFYbi+78bsmju5+CC5odmYWdaS8r7Wu7IDuaNO83QVuLR0zLiNzt8cGuuAe29/RebwymlojeY4VmDVUsrrQh5PEg2A7zoF6xXpraqL32OcO4PHm39UHUW0jHZSM77WPoUHXR0cvBrD2Xj/LJBy/Zxrs4ZXeNnjzFkFRWvfSuA6RpPyOdlbnyQSKTaCUkNad8nRtrk+WaDUQNc9n2zWXOrfeHjdBkdrK2goAfso+mcMo4uoTyLt21hnxWrLmrjjeU/QdOzay/bjjj1n0h5g6WoxKZsUbS9xuWxt91o4ucToB8R8NbKtm2TUW2jw7bFg0fR8PfafzfH1n5Q9Y2L2IioAHvtLUEZyWyZfVsYOg+bU9gyVhh09ccfNx/UurZdbbnivpH3aasq2xN3nmw9T2Bb1UoGbQw1DbSxAt5Gzvzsg6bS0b/dLoz2Fw/O4QOswhwzgqPD/LT+iCpx/Cq1+7YCUD4Xj8nWQTNlMCcz7WoFn/cYfu/Mfm5cu/QL7Ea0RN+Y+6P1PYgiYKeq5xzLnZnu/wD0oLPeQdoBAiAQCBLoC6BECPIaLuIA5nJBTYhtE1mUYv2nIeA4oKRjqisd1ASPjdkwd30CC8w7ZqNlnSnpXdo6o7m8fFB1j+01PRN+1eN7hG3Nx8BoteTLWkb2lL0uhz6q3birv/Dy/Hdu6qucIqYPja82ayO7pH9mXjooF9VfJPbjdbpuhabR1/G1dt9v0j7pWG+zCqezpJZmQyHMMzec9d97T1T3byyro7bbzblqz+0uCLdlMXdT58fpB+HC8aw8WhPSxi5swslb+F4D/IL3s1FPE7tP/I6Nqvfr2T+n8cHqf2oTwuDK2lseNt+F34Hg/mkau9eL1LezuDNG+mzRP15/j7L6m28w6psJuoeU0en94uB5rfTV4reqs1Hs/rcXMV7o+X/t1pDhdJUDep5ARzjkDx5G63xaJ8SqcmLJjna9ZifnBqTZ+ZmcUjT33YfMXWTWoqjZ2rlla0sDG53kLmloGWgBuT2fkg2OE4RHSt6ubrdaR1rnn3DsQYzbP2iNi3oaMhz9HS/db/TzKiZ9VFOK+XRdK6Dk1W2TL+Wn7ywmz2AVGKTO3XGwN5Z35ht+A+J3yjxsoWLDfNbul0mu6hp+l4oxY68+kR/MvatnNn4aCPo4G6233usXvPNx/TQcFa0x1pG0OB1Wry6nJOTJO8/wnV1T0bS7dc7kGgnztoFmjvOtoccc/eLjnmLaW7LcEFnsZs+57Wy1AIYc2MORdyc7k3kOPdqGir8Jp2tLnXYBxa4+QBuEGOOIgOO6TYE2uc7XyQazZpsr29JI54YR1Gk33h8Weg5c9e8LirqRG0ud4DmeSDLzzGRxc7U+g5BBYUDi0WQWIkQS0AgECIEugEC2A1KAlBsdwgHgSLjyuEGWxehqjckdJ/Sb27m5eiDKxVu5O1srOfUkBHAnNp10QbSj2kbYBzQB8ungP8oLWDE4pNHDudl+aDP417PqOqJfaSN7tXxvOf8Aa+7fIBaMmnpk5laaPrGq0kduOePhMMlX+yyeM71LOx5GY3t6J47nNuCfJRraKY5pZeY/afHkjt1OPePlz+0of/qGM4f/ABGzlo+JonZYfO29vErHu1OPzy2fg9F1nuz2T+n88LPC/azwqIAfmid67p+qzrro8WhHzey1vODJE/X+mopds8PqxuPezP7k7QAfxZFSK58V/VT5ula3TczSfrHP8OKvYTD6kb0cYZf70D90DuaLs9Etp8d/R7h6zrcHEXn6Tz/LN13sqew71JU5j3RIC0//ACR/+Kj20W3NJW2P2n747dRii0fL7Si7uOUP/dmYOW7Ug+H8T8ljtqcfzbe7our8x2T+n9JFF7VJGHdq6YXHvbhcxw/sff8ANexrJji9WN/ZrHkju02WJj5/eGjpdvsPqW7krtwOGbZmZeJF2+qkV1WK3qqs/Qddh57N/pz/AGjS7A4bVN3qcll/vQS7w/C7eaB3ALydNivzH7MsfWeoaae20+PS0KSq9l88RLqSqF+AdvxEf3sJv5BaZ0c19yyxr7SY8vGpwxP/AL5qmt2hxTDJBFPLvEi7Q8smBAyvcdYeNlrtkz4felL0+j6V1Hf8Ks1n5cfeFpRe1pzR/wBRA0gaujdY/hd9VnTXb8TCPqvZaKRNseT9Y+zbsxilqQOlY06EdIxrwD6qwcjMbTstXYjEGl2+2wHPPy1R4wG1O0RkNhkNGt7/ANUDuyOzD5XdJUAdG05N16Q/+I9fNB6FI8NBJyACDM19WZXX0A90ch9UCU8V0FnCxBJDUExAiAugSyBJHNYLuIA5nJBT1+0DW5Ri/wAx08AgymLV0svXAkeGkEkAkN77ZBBLw7aB4As825HMeqC8pdpQffb4t+h+qCw/1NPUCzujd8rwPS/HuQQqnZaF2ce/GflNx5Ov6WQVVRs5UR/w3MkH4HeRy9UEQV01ObPEkfeCAf0KCypdqD98Nd6H0y9EGgw6uEzd4NeBzOh7jxQRMX2dpKgE1EELss32DXAf+42zh5rC2OtvMJOHWZ8E747zH+3jO2tFRQyBtC+VxB+0DnBzALHJptvXvbUlVmppirxXy7joup6hnjuzR+T0mY2mUDZ5lVJKI6IzdIeDHFrWj4nnRre0+pWvBGW0/klL6pk0OKm+orEz+73jZ2jnhha2qm6aW3WcBYDsbxPK51toNFcViYjaXzjPel8k2x17Y9IN4xjjYQQ2zneg+pWTU8K22qZKzEA1gfJI5jGNa3Mk3cbAePgoeop3W4dJ0jURhwTNp2jdu9nvZSDDetkkErrENiLbRjkS4EPPPhy5ryujrMfme5vaTPW/+H3Y+Pqaq/ZbPEd6kqWk8N7fhcP72XufALCdFaOaWSsftNjyR26nFE/Tn9pUU21uI4dK6CWa7mgXa8smGeh3hn6rXOTPinaeUvHoel66nfSO36cf0zeI4i+d5klcXOce/XQBR72vltyuNNg03T8O1PHrPrL0nYP2dgAT4ixrnEfZ0zhcMBHvSg5F/wAvDv0sMGmikb28uO6r1zJqLTTFO1f5bWbZinPutdGfkcR6G49FMc8rq3ZaTdIhlaeQeCP9zb/kgoMJ2GnfUh1ZuiJhDhuvB6Qg5DLMDneyD0hrQ0WFgAMhoAAgz2K1/SHdb7o9Tz7kESGO6CzgjQTGNQPAIHroEBvkg6DUEDFKySMfZxud82tv7Rmgx1fijnm7nEn8vDggYwqqjdIemaXAC+6Du8ePNBuKHEYSA1hDANGkBoH6IFrMGgmzfG25+83qnzbr4oKOr2RIzgl/tkH/ACb9EFRU0dRB/Ejdb4m9Yd9xp42QFHj5YbNe4dmo8tEF9SbTfGAe0ZFBaw4rDILEgX4Oy/wg4dgdM5wf0TLjPLJp72jI+SBMaxyGjZvTODcsm8TysFja0VjeW3BgyZ7xTHG8vINrNupqwlrCYouQNie0lVmbVzbinh2/TPZ7Hg2yajm3w9I+5vZHYiavs914afL7UjrPHKJp1/qOXfomDSTfmz3qftBjwf48HNv2h7Hg+EQUEW5A1sbBm53Fx+J7jm4qzrWKxtDh82fJmv35J3lUY3tFkWxmw58T9AsmpkY2y1knRwC5+8Tk1g5uPAep4INvs3spDQ3kAD53AB8xHWt8Lfhb2DXjdebRvuy77dvb6NA1116xZvaDaIMBbGewu/QfVB4BtPVOmrZN0FxLmNaACSTutAAA1JPBQs1d7On6ZljHgjd697OPZ8KUNqKxodPqyM5iHt5GTt4cOa24cMV5nyruo9TtqPyV92P3ehzzCNpc42AUhUvO9o9ojJK0A2a25A9LntQWuzldPO6zHODRbfcesAOQvxKDZoKXGa/WNh/qP/H6oKljboLCniQTo2oH2hB2g6JQU2NXDmuBINiLjLQ3/VA3T4u9vvWcO3I+aCzp8WjdqS09unmg4xDDoqnJ7GuvlvDI/ibmgzNXsBuu3qeYj5JBceDxp5FBVz0k9NfpY3gfGOs3v3hp42QO0W0LmkCMnu1v/ag2mF1M7m3mYG8tQ7xHD95ILATC2ZA78kFbiGDQTOvJG0nLrDqu/E2xPigp63ZHdzhlPY1//k0ZeRQUdTSVUPvxOI+Jl3jzGnjZBV1e2Zpcm3LyLhoJHPN3Zko+bURj+q26Z0nJrZ332rHmfsxGJ4jJUPMkzi9xzz08BwVVkyWyT+aX0DR6HDpMfbir95av2cYPRTWlrJGueCd2mdkxtnEB0nxk2uAbDPjwnabFj877y5XrnUNZvOOKzWvx+P8At7K2Qbt2FpHC1iPRT3Jq3E8PfOLtktbRpHV9P8oMDj+D1jLkQmQc4+v/ALR1vRAmy2JTUsZDrsJeXFp7QAN4cDkg1kG05LesAe7I6oLKjxuN2hI7x+oyQP1VNFUD7SOOQcyAfJ2oQVODbDUVLUOqYYj0hGRc9zwwnUsDibEjK/LIWub49sb7ts5rzTs34X9RUhgJOQGpWTUwO1G0TnXsLNGgz8z2oMhs9TSYhUlkYt8TyCWsbxJ7c8hxQezYXRspmNiYLNHHiTxc48SUDeM4j0bd1vvH0QZ+O518PqgnU8SCfExBJY1A6Ag6QcPKCrxYXb3G/wCiCoQKCg5pKlzHdVxGv7toguKfHCPfbftbkfJBYsrmSDquF+RyPkUHFLhsLXmRsUYect4NAPogh47tNDStO84EjhfId5/RY2tFY3ltw4cma0UxxvPyeR7R7Zy1LyGEtZfLh5Dh+ar82smeKOw6d7OUp+fU8z8PT/ZrCtuauAjr9I3LJ37t6LCmsvX3uUnU+zely84p7Z/WG1w32nQyECdhjPMafvyUumrx288Oe1Xs9q8PNY7o+X2bjD8XgnA6KRjuQvn/AJUmJifCkvS1J2tG0/NCx7ZakrATUQRudl1xdj9fjbZ3HS6xtStvMNuDVZsM/wCO0ww2KeyfImjqCNbRzjeGegEjQCB/aVFvo6z4X2m9pc9OMkbsbiWydbS3MlO9zQf4kP2re/q9Zo7wFFvpclfC/wBN17SZ47b8fU1hu09RD/Cmd3E34+fqvK58tOGzN0np+qjuiIifjXj+mwwb2oSNFqiMO+Zuun75qTTXR/8AaFHqPZbJHOG+/wAp4bDBNuKWo+/uG2jv3f0Uqmal/EqDUdO1On/7KT9fRfTU8NS3rCOQc8nW8dQtqEp63ZGIg9E58fZffb5HP1QVT9n6mMdXdkF/umx8nfoSgiOrHxEh4fGe0Fpy5ILCg2keAbkOy4/UIIGObQF9+AAyAPPU96DJ0tJLXzCKLn1ncGjiSg9YwTBY6KMRxDkXO4udxJQS8VqhG2+W990fXsQZbeL3XcSTx7UE6CJBYQsQSmNQPNCDsBAqBl6CJOy6CumpEEV8RCCLICDcfv8AwgP9QO1AgmBuEFFje2rqdroo3l7tCAcm/wB36D0UXNqq04jmV907oObU7Xyflr+8/R59iGJOlO9K4uPAcB3BVt73yzzLtdPptPoabY42/mUzZbZepxRx6EBkTTZ8ztGnI2AGbnWN7DsuQpGHT93Kn6l1mMUdvr8HpD/ZTSCNrGPqGyDWXeB3j8zCN23YLd6mW0tJhzmLrmqx23iePgyuNezStgzi6OpaPg+zfbn0bjbycVEvopj3V/pvabHbjLGzKiokp37rulhkGZa4Ojd4tdZR9smOeOFz+JotbXa21mlwr2g1cNmkiRvJ2v0W+msvHvcqnVezOC/OGZr+8Nxg/tJp5AGzAxuOp4X/AC9VLpqsdvXZz2q6DrMHPb3R8uf28tXQYpFJ/De11+F7HyUmJ3U9qzE7SiY1s1SVgPT08bj8dt1/422d6rC1K28w3YdVmw+5aYYrEvZO0gmjqHN1tHMN9umge2xA8Co19HWfC803tJnx8ZI3hg8d2eqaDOqjAaTutkY5r2uOth94aHUBRMmmtTl0ei65g1E9viSYfjc8BBjleOwm/wCengtVNRkp4lL1HSNHqY3tTn4xxLZYB7R5nOEUwa64vvd3r6qw0+ptknaYcj1jouLR0/Epff5S3uH7SxubdwLc9RmPqpjnFl/qY5xujceDqDY+bSggT7KwPvZpjJ+A2H4TceSDIY1sHUX+xlje06h12Ot2agnxCDYbNYNHRRBjBdxze/i4/RBYTzBoLnafmeACDM1lQ6Z5J/wB9EA2DiOH7ugtKZtx+aCYxqB9oQOBB0EAgbcEDTmoGXxoI8kKCJJT+noj3aVPjFXHTN3pXho4DUuPJo1K15MtaRvZK0mizaq/birv/EPPsb2pknu2O8cfYes7+ojQdg9VWZtXa/FeIdx07oGDTbXy/mt+0MzJUWyC0Vp8Vtl1ERxVDlkJW6sK3LeZ5lv/AGT1pbFM0EgiUOyNj1mAf8FY6f3XG9W/7Yl6dS408e9Zw7cj5reqltT4tG/U7p7frog7xDDoalu7PHFK3gHta8d4vp3heTET5Z0yWpO9Z2YnGPZTTyXNLJJTn4T9rH+Fx3h4O8FGyaSlvHC50vX9Vh4tPdDC4zsJXUtyYumYL9eAl+XazJ/kCod9Hevh0ul9pNPk4yfllRUle+I/Zvewgm7bkWPG7Tx8Fpi2THPHCyyYdHra72iLfy1uEe0aphsJLSN7dfX/AApNNdMe9Ck1Xstjtzgtt8p5bGk9plO5hLgWvAuGnK5/fK6l01OO3q53UdD1uGdppv8ATl5rtTtFJXSXf7oN2t5agG3DUqBqNT38R4db0bokaSPxMnN5/ZU0dLJUSthp2GSV5sGjgOLnHgBzK1YsU3lYa/qOPS03tPL0qk9k5iDJG1N5g3rhzeoXHg0jMAcyDfs0VriwRSd3Ba7qt9VE1mONzk2EVVN78bnAfej649Mx4hb1SbgxTtQXeGY7M5zWRkvJ0Bz8SdQAg2jL2G9a9s7aX7ECSODQSbADMlBmq+sMrr6NHujs5ntQR2NugnwRoJsbUD7GoHQEHQQKgVBwUHJCBtwQVO0WLMo4HSycMmt4vefdaP3kASteXJGOvdKXodHfV5oxU/38o+LynDttZ4RUGzXyTPD9517MNiDZvHINAHDd4qrrqr13+bus/s/gzTjjxWsbbess9X1z5XGSZznvPE5nuHIdmi0Ta153lbUxYtLTtx12j5K6WUnUEBbK1iEXLmvbzxBglZbI82NkXyGp0CziEfJaIjlvNgsKlpukdKN3pAyzTqN3ezPL3tFYYazEcuQ6lnplvtT0bqGRblaktcgkQVLme44j8vLRBZ0+Nn+Y2/a3L0QWdPWsk91wvyOR8kEPGdnKWsH/AFMMchtYOIs8Dse2zh4FY2pW3mG7DqMuGd6WmGExn2TDM0U5braOcbzewCRo3mjvDlFyaOs+F9pPaXPj4yRvDDYzszWUdzPA/dH8yP7RluZLfdH9QChX0t6uk0vXtLn4mdp+ahnqgB1TftWuuOZnlPz6uta/lndtvZDifQsneAzedLulxAJLQ1p3b62uSbK2wV2q+edWzWyZuZer0m0THe+C3tGY+q3qtawVDX+44HuP6II1fhEM/wDFjY4/FazvxCx9UDWD4HFS7xiDruOZcd4gfCDy4/sILIoM9i1f0h3W+6P9x+iCA0XQTKeJBOjYgkMagdaEHYQdBAoQCDkoOSgaleGgkkAAXJOQAGpJTfZ7ETM7Q8O252l/1s/VJELLtiHPm8jmfyt2qn1GWctuPD6P0bQU0WDe/v28/ZmHVA4LRFFnbUx6QadOT2LOKw0Wz3k09ZQ0X5hIwrC5ap+5C3ePE6NaObjw/dltpSbTtCv1Oqx4K915el7ObHx01nH7STi8jTsYOHfr+Sn48MUcnreo5NRO3ivw+7Qmhutyuc/6QjRB0ARqg7DkHYKDq6CXT4jIzR1xydn/AJQWdPjTT74Le0Zj6oLGKVrxdpB7jdBn8d2Hoq25lga15/mR/ZvvzJbk7+4FYWx1t6JWLW58UbVtwytL7Mn0QeKSbpGueXhsoDXDqtFt5uTj1eTdVlWNo2acuWclu6UWfpqc2njeztI6p7nDqnwK9az9PihuN29yQABqSdALcUHoeERSNjHTOJcc7ZHd7L8SgnIKbGa/+Ww/1H/j9UFMEEmCJBPiYgksageaEHYQdBAqBUCoOCgbcUFTtLTGalqIxq+GQN/q3Tb1ssMkb1mEjSZPw89L/CYfON1UPo/kIBHgaRfO9uNuXFI8sb79s7PccFwlkTA2Joa0aW49pPE9pVxSsVjh85z5b5LzOSd5XMdMsmk70CBHQIGX0yCO+lQMmMhAgQKgVB0x5abgkHmDZBYU+MPb71nDtyPmEFnT4rG/U7p5Oy9dEExzQ4WNiDw1BCCup8Ap45eljiY14BAtcAX4hugPaBxKCzQV2LV/Rjdb7x9Bz70GeQOwxoLCKNBKY1A80IHAg7CBQgVAqAQNlA29BFlcg+dMdo+gqZorWDJXho+XeO76WVPkr22mH0bSZfxMFL/GEalpnyu3Y2Pe7k1pcfILyKzPhtyZaY43vOzUYZ7P6mWxk3IR83Wd+FuXmQpFNLefPCn1HXdPj4p+af0hscI9ndNHYyB0x+c2b+Ftsu+6k101I88qTP1vU5OK/lj5NrDAAAALAaBSFPM7nwxB1uIAsQcmNA06JAy+BBGkpkEd0JCDghAIBAIHoKlzPccR2cPLRBZU+Nn+Y2/a36FBLnxVgZdpueDdM+3sQZ+R5cSXG5OpQLGy6CdDGglxtQPtagdAQdgIOggVAIFQCDghBw5qBp8N0GUxDYSmmqHzyB73P3SWl1mAtaG3sLE3sNSVpnBSbd0rHH1TUY8MYqTtEfqtaTCmRN3Y2MY3k1oaPILbFYjwg3y3yTveZlLZTr1gebEgdDEHQagXdQG6gQtQcliDgsQNujQMvhQR5KdBGfToGnMIQcoBAIBB01t0E2CJBMjYgkMagdaEHYCDoIFQKgVAIFQcoEsgQhA2WIE6NAoYgXdQLZAtkBZAWQJZAhCBC1ByWoOCxA26NA06JAw+BBHkpkDD4SEDZCAAugmQQoJscaCQxqB5rUHYCDoIFQKgVAIBAqBECIBAlkBZAlkC2QFkBZAWQFkCWQFkCWQJZAhCDktQcliDh0aBt0SBswIODSAoOo6Jo0CB5sKB1saBwNQdAIOgECgIFQKgEAgVAIEQCAQCBEAgEAgEAgEAgLIEQFkCWQJZAlkCbqBN1AbiA3EBuoFDUHQCBbIFsgVAIFQCAQKgEAgEAgECIBAIBAIBAIBAIEQCAQFkCWQFkBZAlkBZAWQFkC2QCBbIBAIFQCBUAgEAgEH/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1" name="AutoShape 14" descr="data:image/jpeg;base64,/9j/4AAQSkZJRgABAQAAAQABAAD/2wCEAAkGBxQQEhQUEBQQFBUWFBQWFBQVFRQUGRYWFxQWFhYWFxYYHCggGRolHBQVITIhJSkrMi4uFx8zODMsNygtLisBCgoKDg0OGxAQGzEkICU3LCwtNC0sLywtLCwsLCwsLCwsNSwsLCwtNCwsLCwsNCwsLywsLCwsLCwsLCwsLCwsLP/AABEIALcBEwMBEQACEQEDEQH/xAAcAAABBQEBAQAAAAAAAAAAAAAAAQMEBQYCBwj/xABCEAABAwIDBAcFBgUDAwUAAAABAAIDBBEFITEGEkFREyJhcYGRoQcyUmLRI0KSscHwM0NyguEUosIkU9IVc5Oy8f/EABsBAQACAwEBAAAAAAAAAAAAAAAEBQIDBgEH/8QAMhEBAAIBAwMBBgYCAwADAAAAAAECAwQRIQUSMUEGMlFhcdETIpGhseEjgRQz8CRCwf/aAAwDAQACEQMRAD8A9wQCAQCAQCAQCAQCAQCAQCAQCAQCAQCAQCAQCAQCAQCAQCAQCAQCAQCAQCAQCAQCAQCAQCAQCAQCAQCAQCAQCAQCCtrNoKWF27LUQMcNWukaCO8XusJy0jiZScWi1GWO6mOZj5RLuhxqnnNoZ4JDyZI1x8gbpXJW3iWOXS58X/ZSY+sSnrNoCAQCAQCAQCAQCAQCAQCAQCAQCAQCAQCAQJdAXQF0CPeGi7iAOZyQUuIbRsZlH1jzOQ8tSghUcNZO8vLnRstlvEi/cwcO+3igl1NTUU43nuicO8X8rAlBxS7Sb5A6PeJ0DSb+SC+iJIBILTyNrjyQZ/aLbOmouq9xe/8A7bLEjv4BacuemOOZWOh6XqNZP+OOPjPh4zhWAVVdvup4nSWJLnXaxu8TfdD3kAuz081V1w3yzvEO8z9T02hrGO9uY+H9Gq3Z2ug9+kqGkZhzWOeARx3mXA81l/xr1nw0x1rT5qzEWj/f9vomIWaATewAueOWquI8PnM+Tl0eBAqAQCAQCAQCAQCAQCAQCAQCAQIgEAgS6BLoEe4NF3EAczkgpsQ2jZHcR5nmch9SgrY6aprDd12M+J+X4WcfTvQXdDg8NMN85uGZkfmR3cG+CCDim0zWAiL8R/QfVBTUVO+uO8+VrGEkXLgXutkQ0HTx8ig08EMFEzq2GWur3eP7CDM7R7TyOaWQB1yCGtZcuceAyzPcEFDst7MZJLy4k9zS65ELHAuF+L35gHsF+GfBQ40sWmZu6O3X8mLHXHp/SPM//kLVuw/QEtosSmiLT7jiHC5z0aWi/gsv+NNfctMNc9brln/5GGtv2k8KbG4PclpalvDesHHzDf8A7Jtnr4mJefi9Jy+9S1J+U7w5k21raYE1mHSBoF3PjJLQBqSQHNA7yvPx8lfeo9jpejzcYNRG/wALRsk0XtNon+/00R+Zm8PNhK9rrMc+eHmX2c1tPdiLfSfu09Hi8ErQ6OVhDgCCcrgi41UmJ3jeFHas0tNbeYTWkHQg9y9YlQCAQKgEAgEAgEAgEAgRAIBAXQJdAiBHkNF3EAduSCrk2jha/c6xy1Ay9UCVIp6nWRwP9RbbuDskHeG4DDEd7OR3Bz7G3cBkO/VBJxKpkY37KMvNtcsvC9ygz9LtPK2wnZY8nNcw+v0QSZMQpZ/40LT22af92RQJDhNIQBC90YzsN88Tf+Zfmgaq9l5HW3Jm7vG7TcDssc/RBcYVg0VKLsBLrdZ56zj2C2g7AgptoNoXMBa0OjHMgtcfogy2z83+oldeQMbe7nG57AABxy4oN7JiFNRwlxkYGDU3Bc4/VeWtFY3lsx4r5bRSkbzLyba/baWvPRRBzISd0MaCXSE5AEDM35BVmbU2yT20dt03oeLR1/H1UxvHPyj7tLsV7OA202INDjqynNi0dsvBx+XQcb8N+DSRXm/lWdV9oL5v8ennavx9Z+zZ1GC0sTLljYmtH3SWgAcA0ZeFlNczMzM7yhx4bE7OGoI5XsT/AMSjxIFLVs9yRrx2nP8A3Aj1QcS4tPD/ABowBe1+Z7wSEHcW0kZ95rh3Wd9EF2w3AOY7Dr4oOBKN4tGoAJ7L6IO0CoBAIBAiAQCAugS6BECPcGi7iAOZNkFNiG0bGZRi55nIeA4oKiIVFYbi+78bsmju5+CC5odmYWdaS8r7Wu7IDuaNO83QVuLR0zLiNzt8cGuuAe29/RebwymlojeY4VmDVUsrrQh5PEg2A7zoF6xXpraqL32OcO4PHm39UHUW0jHZSM77WPoUHXR0cvBrD2Xj/LJBy/Zxrs4ZXeNnjzFkFRWvfSuA6RpPyOdlbnyQSKTaCUkNad8nRtrk+WaDUQNc9n2zWXOrfeHjdBkdrK2goAfso+mcMo4uoTyLt21hnxWrLmrjjeU/QdOzay/bjjj1n0h5g6WoxKZsUbS9xuWxt91o4ucToB8R8NbKtm2TUW2jw7bFg0fR8PfafzfH1n5Q9Y2L2IioAHvtLUEZyWyZfVsYOg+bU9gyVhh09ccfNx/UurZdbbnivpH3aasq2xN3nmw9T2Bb1UoGbQw1DbSxAt5Gzvzsg6bS0b/dLoz2Fw/O4QOswhwzgqPD/LT+iCpx/Cq1+7YCUD4Xj8nWQTNlMCcz7WoFn/cYfu/Mfm5cu/QL7Ea0RN+Y+6P1PYgiYKeq5xzLnZnu/wD0oLPeQdoBAiAQCBLoC6BECPIaLuIA5nJBTYhtE1mUYv2nIeA4oKRjqisd1ASPjdkwd30CC8w7ZqNlnSnpXdo6o7m8fFB1j+01PRN+1eN7hG3Nx8BoteTLWkb2lL0uhz6q3birv/Dy/Hdu6qucIqYPja82ayO7pH9mXjooF9VfJPbjdbpuhabR1/G1dt9v0j7pWG+zCqezpJZmQyHMMzec9d97T1T3byyro7bbzblqz+0uCLdlMXdT58fpB+HC8aw8WhPSxi5swslb+F4D/IL3s1FPE7tP/I6Nqvfr2T+n8cHqf2oTwuDK2lseNt+F34Hg/mkau9eL1LezuDNG+mzRP15/j7L6m28w6psJuoeU0en94uB5rfTV4reqs1Hs/rcXMV7o+X/t1pDhdJUDep5ARzjkDx5G63xaJ8SqcmLJjna9ZifnBqTZ+ZmcUjT33YfMXWTWoqjZ2rlla0sDG53kLmloGWgBuT2fkg2OE4RHSt6ubrdaR1rnn3DsQYzbP2iNi3oaMhz9HS/db/TzKiZ9VFOK+XRdK6Dk1W2TL+Wn7ywmz2AVGKTO3XGwN5Z35ht+A+J3yjxsoWLDfNbul0mu6hp+l4oxY68+kR/MvatnNn4aCPo4G6233usXvPNx/TQcFa0x1pG0OB1Wry6nJOTJO8/wnV1T0bS7dc7kGgnztoFmjvOtoccc/eLjnmLaW7LcEFnsZs+57Wy1AIYc2MORdyc7k3kOPdqGir8Jp2tLnXYBxa4+QBuEGOOIgOO6TYE2uc7XyQazZpsr29JI54YR1Gk33h8Weg5c9e8LirqRG0ud4DmeSDLzzGRxc7U+g5BBYUDi0WQWIkQS0AgECIEugEC2A1KAlBsdwgHgSLjyuEGWxehqjckdJ/Sb27m5eiDKxVu5O1srOfUkBHAnNp10QbSj2kbYBzQB8ungP8oLWDE4pNHDudl+aDP417PqOqJfaSN7tXxvOf8Aa+7fIBaMmnpk5laaPrGq0kduOePhMMlX+yyeM71LOx5GY3t6J47nNuCfJRraKY5pZeY/afHkjt1OPePlz+0of/qGM4f/ABGzlo+JonZYfO29vErHu1OPzy2fg9F1nuz2T+n88LPC/azwqIAfmid67p+qzrro8WhHzey1vODJE/X+mopds8PqxuPezP7k7QAfxZFSK58V/VT5ula3TczSfrHP8OKvYTD6kb0cYZf70D90DuaLs9Etp8d/R7h6zrcHEXn6Tz/LN13sqew71JU5j3RIC0//ACR/+Kj20W3NJW2P2n747dRii0fL7Si7uOUP/dmYOW7Ug+H8T8ljtqcfzbe7our8x2T+n9JFF7VJGHdq6YXHvbhcxw/sff8ANexrJji9WN/ZrHkju02WJj5/eGjpdvsPqW7krtwOGbZmZeJF2+qkV1WK3qqs/Qddh57N/pz/AGjS7A4bVN3qcll/vQS7w/C7eaB3ALydNivzH7MsfWeoaae20+PS0KSq9l88RLqSqF+AdvxEf3sJv5BaZ0c19yyxr7SY8vGpwxP/AL5qmt2hxTDJBFPLvEi7Q8smBAyvcdYeNlrtkz4felL0+j6V1Hf8Ks1n5cfeFpRe1pzR/wBRA0gaujdY/hd9VnTXb8TCPqvZaKRNseT9Y+zbsxilqQOlY06EdIxrwD6qwcjMbTstXYjEGl2+2wHPPy1R4wG1O0RkNhkNGt7/ANUDuyOzD5XdJUAdG05N16Q/+I9fNB6FI8NBJyACDM19WZXX0A90ch9UCU8V0FnCxBJDUExAiAugSyBJHNYLuIA5nJBT1+0DW5Ri/wAx08AgymLV0svXAkeGkEkAkN77ZBBLw7aB4As825HMeqC8pdpQffb4t+h+qCw/1NPUCzujd8rwPS/HuQQqnZaF2ce/GflNx5Ov6WQVVRs5UR/w3MkH4HeRy9UEQV01ObPEkfeCAf0KCypdqD98Nd6H0y9EGgw6uEzd4NeBzOh7jxQRMX2dpKgE1EELss32DXAf+42zh5rC2OtvMJOHWZ8E747zH+3jO2tFRQyBtC+VxB+0DnBzALHJptvXvbUlVmppirxXy7joup6hnjuzR+T0mY2mUDZ5lVJKI6IzdIeDHFrWj4nnRre0+pWvBGW0/klL6pk0OKm+orEz+73jZ2jnhha2qm6aW3WcBYDsbxPK51toNFcViYjaXzjPel8k2x17Y9IN4xjjYQQ2zneg+pWTU8K22qZKzEA1gfJI5jGNa3Mk3cbAePgoeop3W4dJ0jURhwTNp2jdu9nvZSDDetkkErrENiLbRjkS4EPPPhy5ryujrMfme5vaTPW/+H3Y+Pqaq/ZbPEd6kqWk8N7fhcP72XufALCdFaOaWSsftNjyR26nFE/Tn9pUU21uI4dK6CWa7mgXa8smGeh3hn6rXOTPinaeUvHoel66nfSO36cf0zeI4i+d5klcXOce/XQBR72vltyuNNg03T8O1PHrPrL0nYP2dgAT4ixrnEfZ0zhcMBHvSg5F/wAvDv0sMGmikb28uO6r1zJqLTTFO1f5bWbZinPutdGfkcR6G49FMc8rq3ZaTdIhlaeQeCP9zb/kgoMJ2GnfUh1ZuiJhDhuvB6Qg5DLMDneyD0hrQ0WFgAMhoAAgz2K1/SHdb7o9Tz7kESGO6CzgjQTGNQPAIHroEBvkg6DUEDFKySMfZxud82tv7Rmgx1fijnm7nEn8vDggYwqqjdIemaXAC+6Du8ePNBuKHEYSA1hDANGkBoH6IFrMGgmzfG25+83qnzbr4oKOr2RIzgl/tkH/ACb9EFRU0dRB/Ejdb4m9Yd9xp42QFHj5YbNe4dmo8tEF9SbTfGAe0ZFBaw4rDILEgX4Oy/wg4dgdM5wf0TLjPLJp72jI+SBMaxyGjZvTODcsm8TysFja0VjeW3BgyZ7xTHG8vINrNupqwlrCYouQNie0lVmbVzbinh2/TPZ7Hg2yajm3w9I+5vZHYiavs914afL7UjrPHKJp1/qOXfomDSTfmz3qftBjwf48HNv2h7Hg+EQUEW5A1sbBm53Fx+J7jm4qzrWKxtDh82fJmv35J3lUY3tFkWxmw58T9AsmpkY2y1knRwC5+8Tk1g5uPAep4INvs3spDQ3kAD53AB8xHWt8Lfhb2DXjdebRvuy77dvb6NA1116xZvaDaIMBbGewu/QfVB4BtPVOmrZN0FxLmNaACSTutAAA1JPBQs1d7On6ZljHgjd697OPZ8KUNqKxodPqyM5iHt5GTt4cOa24cMV5nyruo9TtqPyV92P3ehzzCNpc42AUhUvO9o9ojJK0A2a25A9LntQWuzldPO6zHODRbfcesAOQvxKDZoKXGa/WNh/qP/H6oKljboLCniQTo2oH2hB2g6JQU2NXDmuBINiLjLQ3/VA3T4u9vvWcO3I+aCzp8WjdqS09unmg4xDDoqnJ7GuvlvDI/ibmgzNXsBuu3qeYj5JBceDxp5FBVz0k9NfpY3gfGOs3v3hp42QO0W0LmkCMnu1v/ag2mF1M7m3mYG8tQ7xHD95ILATC2ZA78kFbiGDQTOvJG0nLrDqu/E2xPigp63ZHdzhlPY1//k0ZeRQUdTSVUPvxOI+Jl3jzGnjZBV1e2Zpcm3LyLhoJHPN3Zko+bURj+q26Z0nJrZ332rHmfsxGJ4jJUPMkzi9xzz08BwVVkyWyT+aX0DR6HDpMfbir95av2cYPRTWlrJGueCd2mdkxtnEB0nxk2uAbDPjwnabFj877y5XrnUNZvOOKzWvx+P8At7K2Qbt2FpHC1iPRT3Jq3E8PfOLtktbRpHV9P8oMDj+D1jLkQmQc4+v/ALR1vRAmy2JTUsZDrsJeXFp7QAN4cDkg1kG05LesAe7I6oLKjxuN2hI7x+oyQP1VNFUD7SOOQcyAfJ2oQVODbDUVLUOqYYj0hGRc9zwwnUsDibEjK/LIWub49sb7ts5rzTs34X9RUhgJOQGpWTUwO1G0TnXsLNGgz8z2oMhs9TSYhUlkYt8TyCWsbxJ7c8hxQezYXRspmNiYLNHHiTxc48SUDeM4j0bd1vvH0QZ+O518PqgnU8SCfExBJY1A6Ag6QcPKCrxYXb3G/wCiCoQKCg5pKlzHdVxGv7toguKfHCPfbftbkfJBYsrmSDquF+RyPkUHFLhsLXmRsUYect4NAPogh47tNDStO84EjhfId5/RY2tFY3ltw4cma0UxxvPyeR7R7Zy1LyGEtZfLh5Dh+ar82smeKOw6d7OUp+fU8z8PT/ZrCtuauAjr9I3LJ37t6LCmsvX3uUnU+zely84p7Z/WG1w32nQyECdhjPMafvyUumrx288Oe1Xs9q8PNY7o+X2bjD8XgnA6KRjuQvn/AJUmJifCkvS1J2tG0/NCx7ZakrATUQRudl1xdj9fjbZ3HS6xtStvMNuDVZsM/wCO0ww2KeyfImjqCNbRzjeGegEjQCB/aVFvo6z4X2m9pc9OMkbsbiWydbS3MlO9zQf4kP2re/q9Zo7wFFvpclfC/wBN17SZ47b8fU1hu09RD/Cmd3E34+fqvK58tOGzN0np+qjuiIifjXj+mwwb2oSNFqiMO+Zuun75qTTXR/8AaFHqPZbJHOG+/wAp4bDBNuKWo+/uG2jv3f0Uqmal/EqDUdO1On/7KT9fRfTU8NS3rCOQc8nW8dQtqEp63ZGIg9E58fZffb5HP1QVT9n6mMdXdkF/umx8nfoSgiOrHxEh4fGe0Fpy5ILCg2keAbkOy4/UIIGObQF9+AAyAPPU96DJ0tJLXzCKLn1ncGjiSg9YwTBY6KMRxDkXO4udxJQS8VqhG2+W990fXsQZbeL3XcSTx7UE6CJBYQsQSmNQPNCDsBAqBl6CJOy6CumpEEV8RCCLICDcfv8AwgP9QO1AgmBuEFFje2rqdroo3l7tCAcm/wB36D0UXNqq04jmV907oObU7Xyflr+8/R59iGJOlO9K4uPAcB3BVt73yzzLtdPptPoabY42/mUzZbZepxRx6EBkTTZ8ztGnI2AGbnWN7DsuQpGHT93Kn6l1mMUdvr8HpD/ZTSCNrGPqGyDWXeB3j8zCN23YLd6mW0tJhzmLrmqx23iePgyuNezStgzi6OpaPg+zfbn0bjbycVEvopj3V/pvabHbjLGzKiokp37rulhkGZa4Ojd4tdZR9smOeOFz+JotbXa21mlwr2g1cNmkiRvJ2v0W+msvHvcqnVezOC/OGZr+8Nxg/tJp5AGzAxuOp4X/AC9VLpqsdvXZz2q6DrMHPb3R8uf28tXQYpFJ/De11+F7HyUmJ3U9qzE7SiY1s1SVgPT08bj8dt1/422d6rC1K28w3YdVmw+5aYYrEvZO0gmjqHN1tHMN9umge2xA8Co19HWfC803tJnx8ZI3hg8d2eqaDOqjAaTutkY5r2uOth94aHUBRMmmtTl0ei65g1E9viSYfjc8BBjleOwm/wCengtVNRkp4lL1HSNHqY3tTn4xxLZYB7R5nOEUwa64vvd3r6qw0+ptknaYcj1jouLR0/Epff5S3uH7SxubdwLc9RmPqpjnFl/qY5xujceDqDY+bSggT7KwPvZpjJ+A2H4TceSDIY1sHUX+xlje06h12Ot2agnxCDYbNYNHRRBjBdxze/i4/RBYTzBoLnafmeACDM1lQ6Z5J/wB9EA2DiOH7ugtKZtx+aCYxqB9oQOBB0EAgbcEDTmoGXxoI8kKCJJT+noj3aVPjFXHTN3pXho4DUuPJo1K15MtaRvZK0mizaq/birv/EPPsb2pknu2O8cfYes7+ojQdg9VWZtXa/FeIdx07oGDTbXy/mt+0MzJUWyC0Vp8Vtl1ERxVDlkJW6sK3LeZ5lv/AGT1pbFM0EgiUOyNj1mAf8FY6f3XG9W/7Yl6dS408e9Zw7cj5reqltT4tG/U7p7frog7xDDoalu7PHFK3gHta8d4vp3heTET5Z0yWpO9Z2YnGPZTTyXNLJJTn4T9rH+Fx3h4O8FGyaSlvHC50vX9Vh4tPdDC4zsJXUtyYumYL9eAl+XazJ/kCod9Hevh0ul9pNPk4yfllRUle+I/Zvewgm7bkWPG7Tx8Fpi2THPHCyyYdHra72iLfy1uEe0aphsJLSN7dfX/AApNNdMe9Ck1Xstjtzgtt8p5bGk9plO5hLgWvAuGnK5/fK6l01OO3q53UdD1uGdppv8ATl5rtTtFJXSXf7oN2t5agG3DUqBqNT38R4db0bokaSPxMnN5/ZU0dLJUSthp2GSV5sGjgOLnHgBzK1YsU3lYa/qOPS03tPL0qk9k5iDJG1N5g3rhzeoXHg0jMAcyDfs0VriwRSd3Ba7qt9VE1mONzk2EVVN78bnAfej649Mx4hb1SbgxTtQXeGY7M5zWRkvJ0Bz8SdQAg2jL2G9a9s7aX7ECSODQSbADMlBmq+sMrr6NHujs5ntQR2NugnwRoJsbUD7GoHQEHQQKgVBwUHJCBtwQVO0WLMo4HSycMmt4vefdaP3kASteXJGOvdKXodHfV5oxU/38o+LynDttZ4RUGzXyTPD9517MNiDZvHINAHDd4qrrqr13+bus/s/gzTjjxWsbbess9X1z5XGSZznvPE5nuHIdmi0Ta153lbUxYtLTtx12j5K6WUnUEBbK1iEXLmvbzxBglZbI82NkXyGp0CziEfJaIjlvNgsKlpukdKN3pAyzTqN3ezPL3tFYYazEcuQ6lnplvtT0bqGRblaktcgkQVLme44j8vLRBZ0+Nn+Y2/a3L0QWdPWsk91wvyOR8kEPGdnKWsH/AFMMchtYOIs8Dse2zh4FY2pW3mG7DqMuGd6WmGExn2TDM0U5braOcbzewCRo3mjvDlFyaOs+F9pPaXPj4yRvDDYzszWUdzPA/dH8yP7RluZLfdH9QChX0t6uk0vXtLn4mdp+ahnqgB1TftWuuOZnlPz6uta/lndtvZDifQsneAzedLulxAJLQ1p3b62uSbK2wV2q+edWzWyZuZer0m0THe+C3tGY+q3qtawVDX+44HuP6II1fhEM/wDFjY4/FazvxCx9UDWD4HFS7xiDruOZcd4gfCDy4/sILIoM9i1f0h3W+6P9x+iCA0XQTKeJBOjYgkMagdaEHYQdBAoQCDkoOSgaleGgkkAAXJOQAGpJTfZ7ETM7Q8O252l/1s/VJELLtiHPm8jmfyt2qn1GWctuPD6P0bQU0WDe/v28/ZmHVA4LRFFnbUx6QadOT2LOKw0Wz3k09ZQ0X5hIwrC5ap+5C3ePE6NaObjw/dltpSbTtCv1Oqx4K915el7ObHx01nH7STi8jTsYOHfr+Sn48MUcnreo5NRO3ivw+7Qmhutyuc/6QjRB0ARqg7DkHYKDq6CXT4jIzR1xydn/AJQWdPjTT74Le0Zj6oLGKVrxdpB7jdBn8d2Hoq25lga15/mR/ZvvzJbk7+4FYWx1t6JWLW58UbVtwytL7Mn0QeKSbpGueXhsoDXDqtFt5uTj1eTdVlWNo2acuWclu6UWfpqc2njeztI6p7nDqnwK9az9PihuN29yQABqSdALcUHoeERSNjHTOJcc7ZHd7L8SgnIKbGa/+Ww/1H/j9UFMEEmCJBPiYgksageaEHYQdBAqBUCoOCgbcUFTtLTGalqIxq+GQN/q3Tb1ssMkb1mEjSZPw89L/CYfON1UPo/kIBHgaRfO9uNuXFI8sb79s7PccFwlkTA2Joa0aW49pPE9pVxSsVjh85z5b5LzOSd5XMdMsmk70CBHQIGX0yCO+lQMmMhAgQKgVB0x5abgkHmDZBYU+MPb71nDtyPmEFnT4rG/U7p5Oy9dEExzQ4WNiDw1BCCup8Ap45eljiY14BAtcAX4hugPaBxKCzQV2LV/Rjdb7x9Bz70GeQOwxoLCKNBKY1A80IHAg7CBQgVAqAQNlA29BFlcg+dMdo+gqZorWDJXho+XeO76WVPkr22mH0bSZfxMFL/GEalpnyu3Y2Pe7k1pcfILyKzPhtyZaY43vOzUYZ7P6mWxk3IR83Wd+FuXmQpFNLefPCn1HXdPj4p+af0hscI9ndNHYyB0x+c2b+Ftsu+6k101I88qTP1vU5OK/lj5NrDAAAALAaBSFPM7nwxB1uIAsQcmNA06JAy+BBGkpkEd0JCDghAIBAIHoKlzPccR2cPLRBZU+Nn+Y2/a36FBLnxVgZdpueDdM+3sQZ+R5cSXG5OpQLGy6CdDGglxtQPtagdAQdgIOggVAIFQCDghBw5qBp8N0GUxDYSmmqHzyB73P3SWl1mAtaG3sLE3sNSVpnBSbd0rHH1TUY8MYqTtEfqtaTCmRN3Y2MY3k1oaPILbFYjwg3y3yTveZlLZTr1gebEgdDEHQagXdQG6gQtQcliDgsQNujQMvhQR5KdBGfToGnMIQcoBAIBB01t0E2CJBMjYgkMagdaEHYCDoIFQKgVAIFQcoEsgQhA2WIE6NAoYgXdQLZAtkBZAWQJZAhCBC1ByWoOCxA26NA06JAw+BBHkpkDD4SEDZCAAugmQQoJscaCQxqB5rUHYCDoIFQKgVAIBAqBECIBAlkBZAlkC2QFkBZAWQFkCWQFkCWQJZAhCDktQcliDh0aBt0SBswIODSAoOo6Jo0CB5sKB1saBwNQdAIOgECgIFQKgEAgVAIEQCAQCBEAgEAgEAgEAgLIEQFkCWQJZAlkCbqBN1AbiA3EBuoFDUHQCBbIFsgVAIFQCAQKgEAgEAgECIBAIBAIBAIBAIEQCAQFkCWQFkBZAlkBZAWQFkC2QCBbIBAIFQCBUAgEAgEH/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2" name="AutoShape 16" descr="data:image/jpeg;base64,/9j/4AAQSkZJRgABAQAAAQABAAD/2wCEAAkGBxQQEhQUEBQQFBUWFBQWFBQVFRQUGRYWFxQWFhYWFxYYHCggGRolHBQVITIhJSkrMi4uFx8zODMsNygtLisBCgoKDg0OGxAQGzEkICU3LCwtNC0sLywtLCwsLCwsLCwsNSwsLCwtNCwsLCwsNCwsLywsLCwsLCwsLCwsLCwsLP/AABEIALcBEwMBEQACEQEDEQH/xAAcAAABBQEBAQAAAAAAAAAAAAAAAQMEBQYCBwj/xABCEAABAwIDBAcFBgUDAwUAAAABAAIDBBEFITEGEkFREyJhcYGRoQcyUmLRI0KSscHwM0NyguEUosIkU9IVc5Oy8f/EABsBAQACAwEBAAAAAAAAAAAAAAAEBQIDBgEH/8QAMhEBAAIBAwMBBgYCAwADAAAAAAECAwQRIQUSMUEGMlFhcdETIpGhseEjgRQz8CRCwf/aAAwDAQACEQMRAD8A9wQCAQCAQCAQCAQCAQCAQCAQCAQCAQCAQCAQCAQCAQCAQCAQCAQCAQCAQCAQCAQCAQCAQCAQCAQCAQCAQCAQCAQCCtrNoKWF27LUQMcNWukaCO8XusJy0jiZScWi1GWO6mOZj5RLuhxqnnNoZ4JDyZI1x8gbpXJW3iWOXS58X/ZSY+sSnrNoCAQCAQCAQCAQCAQCAQCAQCAQCAQCAQCAQJdAXQF0CPeGi7iAOZyQUuIbRsZlH1jzOQ8tSghUcNZO8vLnRstlvEi/cwcO+3igl1NTUU43nuicO8X8rAlBxS7Sb5A6PeJ0DSb+SC+iJIBILTyNrjyQZ/aLbOmouq9xe/8A7bLEjv4BacuemOOZWOh6XqNZP+OOPjPh4zhWAVVdvup4nSWJLnXaxu8TfdD3kAuz081V1w3yzvEO8z9T02hrGO9uY+H9Gq3Z2ug9+kqGkZhzWOeARx3mXA81l/xr1nw0x1rT5qzEWj/f9vomIWaATewAueOWquI8PnM+Tl0eBAqAQCAQCAQCAQCAQCAQCAQCAQIgEAgS6BLoEe4NF3EAczkgpsQ2jZHcR5nmch9SgrY6aprDd12M+J+X4WcfTvQXdDg8NMN85uGZkfmR3cG+CCDim0zWAiL8R/QfVBTUVO+uO8+VrGEkXLgXutkQ0HTx8ig08EMFEzq2GWur3eP7CDM7R7TyOaWQB1yCGtZcuceAyzPcEFDst7MZJLy4k9zS65ELHAuF+L35gHsF+GfBQ40sWmZu6O3X8mLHXHp/SPM//kLVuw/QEtosSmiLT7jiHC5z0aWi/gsv+NNfctMNc9brln/5GGtv2k8KbG4PclpalvDesHHzDf8A7Jtnr4mJefi9Jy+9S1J+U7w5k21raYE1mHSBoF3PjJLQBqSQHNA7yvPx8lfeo9jpejzcYNRG/wALRsk0XtNon+/00R+Zm8PNhK9rrMc+eHmX2c1tPdiLfSfu09Hi8ErQ6OVhDgCCcrgi41UmJ3jeFHas0tNbeYTWkHQg9y9YlQCAQKgEAgEAgEAgEAgRAIBAXQJdAiBHkNF3EAduSCrk2jha/c6xy1Ay9UCVIp6nWRwP9RbbuDskHeG4DDEd7OR3Bz7G3cBkO/VBJxKpkY37KMvNtcsvC9ygz9LtPK2wnZY8nNcw+v0QSZMQpZ/40LT22af92RQJDhNIQBC90YzsN88Tf+Zfmgaq9l5HW3Jm7vG7TcDssc/RBcYVg0VKLsBLrdZ56zj2C2g7AgptoNoXMBa0OjHMgtcfogy2z83+oldeQMbe7nG57AABxy4oN7JiFNRwlxkYGDU3Bc4/VeWtFY3lsx4r5bRSkbzLyba/baWvPRRBzISd0MaCXSE5AEDM35BVmbU2yT20dt03oeLR1/H1UxvHPyj7tLsV7OA202INDjqynNi0dsvBx+XQcb8N+DSRXm/lWdV9oL5v8ennavx9Z+zZ1GC0sTLljYmtH3SWgAcA0ZeFlNczMzM7yhx4bE7OGoI5XsT/AMSjxIFLVs9yRrx2nP8A3Aj1QcS4tPD/ABowBe1+Z7wSEHcW0kZ95rh3Wd9EF2w3AOY7Dr4oOBKN4tGoAJ7L6IO0CoBAIBAiAQCAugS6BECPcGi7iAOZNkFNiG0bGZRi55nIeA4oKiIVFYbi+78bsmju5+CC5odmYWdaS8r7Wu7IDuaNO83QVuLR0zLiNzt8cGuuAe29/RebwymlojeY4VmDVUsrrQh5PEg2A7zoF6xXpraqL32OcO4PHm39UHUW0jHZSM77WPoUHXR0cvBrD2Xj/LJBy/Zxrs4ZXeNnjzFkFRWvfSuA6RpPyOdlbnyQSKTaCUkNad8nRtrk+WaDUQNc9n2zWXOrfeHjdBkdrK2goAfso+mcMo4uoTyLt21hnxWrLmrjjeU/QdOzay/bjjj1n0h5g6WoxKZsUbS9xuWxt91o4ucToB8R8NbKtm2TUW2jw7bFg0fR8PfafzfH1n5Q9Y2L2IioAHvtLUEZyWyZfVsYOg+bU9gyVhh09ccfNx/UurZdbbnivpH3aasq2xN3nmw9T2Bb1UoGbQw1DbSxAt5Gzvzsg6bS0b/dLoz2Fw/O4QOswhwzgqPD/LT+iCpx/Cq1+7YCUD4Xj8nWQTNlMCcz7WoFn/cYfu/Mfm5cu/QL7Ea0RN+Y+6P1PYgiYKeq5xzLnZnu/wD0oLPeQdoBAiAQCBLoC6BECPIaLuIA5nJBTYhtE1mUYv2nIeA4oKRjqisd1ASPjdkwd30CC8w7ZqNlnSnpXdo6o7m8fFB1j+01PRN+1eN7hG3Nx8BoteTLWkb2lL0uhz6q3birv/Dy/Hdu6qucIqYPja82ayO7pH9mXjooF9VfJPbjdbpuhabR1/G1dt9v0j7pWG+zCqezpJZmQyHMMzec9d97T1T3byyro7bbzblqz+0uCLdlMXdT58fpB+HC8aw8WhPSxi5swslb+F4D/IL3s1FPE7tP/I6Nqvfr2T+n8cHqf2oTwuDK2lseNt+F34Hg/mkau9eL1LezuDNG+mzRP15/j7L6m28w6psJuoeU0en94uB5rfTV4reqs1Hs/rcXMV7o+X/t1pDhdJUDep5ARzjkDx5G63xaJ8SqcmLJjna9ZifnBqTZ+ZmcUjT33YfMXWTWoqjZ2rlla0sDG53kLmloGWgBuT2fkg2OE4RHSt6ubrdaR1rnn3DsQYzbP2iNi3oaMhz9HS/db/TzKiZ9VFOK+XRdK6Dk1W2TL+Wn7ywmz2AVGKTO3XGwN5Z35ht+A+J3yjxsoWLDfNbul0mu6hp+l4oxY68+kR/MvatnNn4aCPo4G6233usXvPNx/TQcFa0x1pG0OB1Wry6nJOTJO8/wnV1T0bS7dc7kGgnztoFmjvOtoccc/eLjnmLaW7LcEFnsZs+57Wy1AIYc2MORdyc7k3kOPdqGir8Jp2tLnXYBxa4+QBuEGOOIgOO6TYE2uc7XyQazZpsr29JI54YR1Gk33h8Weg5c9e8LirqRG0ud4DmeSDLzzGRxc7U+g5BBYUDi0WQWIkQS0AgECIEugEC2A1KAlBsdwgHgSLjyuEGWxehqjckdJ/Sb27m5eiDKxVu5O1srOfUkBHAnNp10QbSj2kbYBzQB8ungP8oLWDE4pNHDudl+aDP417PqOqJfaSN7tXxvOf8Aa+7fIBaMmnpk5laaPrGq0kduOePhMMlX+yyeM71LOx5GY3t6J47nNuCfJRraKY5pZeY/afHkjt1OPePlz+0of/qGM4f/ABGzlo+JonZYfO29vErHu1OPzy2fg9F1nuz2T+n88LPC/azwqIAfmid67p+qzrro8WhHzey1vODJE/X+mopds8PqxuPezP7k7QAfxZFSK58V/VT5ula3TczSfrHP8OKvYTD6kb0cYZf70D90DuaLs9Etp8d/R7h6zrcHEXn6Tz/LN13sqew71JU5j3RIC0//ACR/+Kj20W3NJW2P2n747dRii0fL7Si7uOUP/dmYOW7Ug+H8T8ljtqcfzbe7our8x2T+n9JFF7VJGHdq6YXHvbhcxw/sff8ANexrJji9WN/ZrHkju02WJj5/eGjpdvsPqW7krtwOGbZmZeJF2+qkV1WK3qqs/Qddh57N/pz/AGjS7A4bVN3qcll/vQS7w/C7eaB3ALydNivzH7MsfWeoaae20+PS0KSq9l88RLqSqF+AdvxEf3sJv5BaZ0c19yyxr7SY8vGpwxP/AL5qmt2hxTDJBFPLvEi7Q8smBAyvcdYeNlrtkz4felL0+j6V1Hf8Ks1n5cfeFpRe1pzR/wBRA0gaujdY/hd9VnTXb8TCPqvZaKRNseT9Y+zbsxilqQOlY06EdIxrwD6qwcjMbTstXYjEGl2+2wHPPy1R4wG1O0RkNhkNGt7/ANUDuyOzD5XdJUAdG05N16Q/+I9fNB6FI8NBJyACDM19WZXX0A90ch9UCU8V0FnCxBJDUExAiAugSyBJHNYLuIA5nJBT1+0DW5Ri/wAx08AgymLV0svXAkeGkEkAkN77ZBBLw7aB4As825HMeqC8pdpQffb4t+h+qCw/1NPUCzujd8rwPS/HuQQqnZaF2ce/GflNx5Ov6WQVVRs5UR/w3MkH4HeRy9UEQV01ObPEkfeCAf0KCypdqD98Nd6H0y9EGgw6uEzd4NeBzOh7jxQRMX2dpKgE1EELss32DXAf+42zh5rC2OtvMJOHWZ8E747zH+3jO2tFRQyBtC+VxB+0DnBzALHJptvXvbUlVmppirxXy7joup6hnjuzR+T0mY2mUDZ5lVJKI6IzdIeDHFrWj4nnRre0+pWvBGW0/klL6pk0OKm+orEz+73jZ2jnhha2qm6aW3WcBYDsbxPK51toNFcViYjaXzjPel8k2x17Y9IN4xjjYQQ2zneg+pWTU8K22qZKzEA1gfJI5jGNa3Mk3cbAePgoeop3W4dJ0jURhwTNp2jdu9nvZSDDetkkErrENiLbRjkS4EPPPhy5ryujrMfme5vaTPW/+H3Y+Pqaq/ZbPEd6kqWk8N7fhcP72XufALCdFaOaWSsftNjyR26nFE/Tn9pUU21uI4dK6CWa7mgXa8smGeh3hn6rXOTPinaeUvHoel66nfSO36cf0zeI4i+d5klcXOce/XQBR72vltyuNNg03T8O1PHrPrL0nYP2dgAT4ixrnEfZ0zhcMBHvSg5F/wAvDv0sMGmikb28uO6r1zJqLTTFO1f5bWbZinPutdGfkcR6G49FMc8rq3ZaTdIhlaeQeCP9zb/kgoMJ2GnfUh1ZuiJhDhuvB6Qg5DLMDneyD0hrQ0WFgAMhoAAgz2K1/SHdb7o9Tz7kESGO6CzgjQTGNQPAIHroEBvkg6DUEDFKySMfZxud82tv7Rmgx1fijnm7nEn8vDggYwqqjdIemaXAC+6Du8ePNBuKHEYSA1hDANGkBoH6IFrMGgmzfG25+83qnzbr4oKOr2RIzgl/tkH/ACb9EFRU0dRB/Ejdb4m9Yd9xp42QFHj5YbNe4dmo8tEF9SbTfGAe0ZFBaw4rDILEgX4Oy/wg4dgdM5wf0TLjPLJp72jI+SBMaxyGjZvTODcsm8TysFja0VjeW3BgyZ7xTHG8vINrNupqwlrCYouQNie0lVmbVzbinh2/TPZ7Hg2yajm3w9I+5vZHYiavs914afL7UjrPHKJp1/qOXfomDSTfmz3qftBjwf48HNv2h7Hg+EQUEW5A1sbBm53Fx+J7jm4qzrWKxtDh82fJmv35J3lUY3tFkWxmw58T9AsmpkY2y1knRwC5+8Tk1g5uPAep4INvs3spDQ3kAD53AB8xHWt8Lfhb2DXjdebRvuy77dvb6NA1116xZvaDaIMBbGewu/QfVB4BtPVOmrZN0FxLmNaACSTutAAA1JPBQs1d7On6ZljHgjd697OPZ8KUNqKxodPqyM5iHt5GTt4cOa24cMV5nyruo9TtqPyV92P3ehzzCNpc42AUhUvO9o9ojJK0A2a25A9LntQWuzldPO6zHODRbfcesAOQvxKDZoKXGa/WNh/qP/H6oKljboLCniQTo2oH2hB2g6JQU2NXDmuBINiLjLQ3/VA3T4u9vvWcO3I+aCzp8WjdqS09unmg4xDDoqnJ7GuvlvDI/ibmgzNXsBuu3qeYj5JBceDxp5FBVz0k9NfpY3gfGOs3v3hp42QO0W0LmkCMnu1v/ag2mF1M7m3mYG8tQ7xHD95ILATC2ZA78kFbiGDQTOvJG0nLrDqu/E2xPigp63ZHdzhlPY1//k0ZeRQUdTSVUPvxOI+Jl3jzGnjZBV1e2Zpcm3LyLhoJHPN3Zko+bURj+q26Z0nJrZ332rHmfsxGJ4jJUPMkzi9xzz08BwVVkyWyT+aX0DR6HDpMfbir95av2cYPRTWlrJGueCd2mdkxtnEB0nxk2uAbDPjwnabFj877y5XrnUNZvOOKzWvx+P8At7K2Qbt2FpHC1iPRT3Jq3E8PfOLtktbRpHV9P8oMDj+D1jLkQmQc4+v/ALR1vRAmy2JTUsZDrsJeXFp7QAN4cDkg1kG05LesAe7I6oLKjxuN2hI7x+oyQP1VNFUD7SOOQcyAfJ2oQVODbDUVLUOqYYj0hGRc9zwwnUsDibEjK/LIWub49sb7ts5rzTs34X9RUhgJOQGpWTUwO1G0TnXsLNGgz8z2oMhs9TSYhUlkYt8TyCWsbxJ7c8hxQezYXRspmNiYLNHHiTxc48SUDeM4j0bd1vvH0QZ+O518PqgnU8SCfExBJY1A6Ag6QcPKCrxYXb3G/wCiCoQKCg5pKlzHdVxGv7toguKfHCPfbftbkfJBYsrmSDquF+RyPkUHFLhsLXmRsUYect4NAPogh47tNDStO84EjhfId5/RY2tFY3ltw4cma0UxxvPyeR7R7Zy1LyGEtZfLh5Dh+ar82smeKOw6d7OUp+fU8z8PT/ZrCtuauAjr9I3LJ37t6LCmsvX3uUnU+zely84p7Z/WG1w32nQyECdhjPMafvyUumrx288Oe1Xs9q8PNY7o+X2bjD8XgnA6KRjuQvn/AJUmJifCkvS1J2tG0/NCx7ZakrATUQRudl1xdj9fjbZ3HS6xtStvMNuDVZsM/wCO0ww2KeyfImjqCNbRzjeGegEjQCB/aVFvo6z4X2m9pc9OMkbsbiWydbS3MlO9zQf4kP2re/q9Zo7wFFvpclfC/wBN17SZ47b8fU1hu09RD/Cmd3E34+fqvK58tOGzN0np+qjuiIifjXj+mwwb2oSNFqiMO+Zuun75qTTXR/8AaFHqPZbJHOG+/wAp4bDBNuKWo+/uG2jv3f0Uqmal/EqDUdO1On/7KT9fRfTU8NS3rCOQc8nW8dQtqEp63ZGIg9E58fZffb5HP1QVT9n6mMdXdkF/umx8nfoSgiOrHxEh4fGe0Fpy5ILCg2keAbkOy4/UIIGObQF9+AAyAPPU96DJ0tJLXzCKLn1ncGjiSg9YwTBY6KMRxDkXO4udxJQS8VqhG2+W990fXsQZbeL3XcSTx7UE6CJBYQsQSmNQPNCDsBAqBl6CJOy6CumpEEV8RCCLICDcfv8AwgP9QO1AgmBuEFFje2rqdroo3l7tCAcm/wB36D0UXNqq04jmV907oObU7Xyflr+8/R59iGJOlO9K4uPAcB3BVt73yzzLtdPptPoabY42/mUzZbZepxRx6EBkTTZ8ztGnI2AGbnWN7DsuQpGHT93Kn6l1mMUdvr8HpD/ZTSCNrGPqGyDWXeB3j8zCN23YLd6mW0tJhzmLrmqx23iePgyuNezStgzi6OpaPg+zfbn0bjbycVEvopj3V/pvabHbjLGzKiokp37rulhkGZa4Ojd4tdZR9smOeOFz+JotbXa21mlwr2g1cNmkiRvJ2v0W+msvHvcqnVezOC/OGZr+8Nxg/tJp5AGzAxuOp4X/AC9VLpqsdvXZz2q6DrMHPb3R8uf28tXQYpFJ/De11+F7HyUmJ3U9qzE7SiY1s1SVgPT08bj8dt1/422d6rC1K28w3YdVmw+5aYYrEvZO0gmjqHN1tHMN9umge2xA8Co19HWfC803tJnx8ZI3hg8d2eqaDOqjAaTutkY5r2uOth94aHUBRMmmtTl0ei65g1E9viSYfjc8BBjleOwm/wCengtVNRkp4lL1HSNHqY3tTn4xxLZYB7R5nOEUwa64vvd3r6qw0+ptknaYcj1jouLR0/Epff5S3uH7SxubdwLc9RmPqpjnFl/qY5xujceDqDY+bSggT7KwPvZpjJ+A2H4TceSDIY1sHUX+xlje06h12Ot2agnxCDYbNYNHRRBjBdxze/i4/RBYTzBoLnafmeACDM1lQ6Z5J/wB9EA2DiOH7ugtKZtx+aCYxqB9oQOBB0EAgbcEDTmoGXxoI8kKCJJT+noj3aVPjFXHTN3pXho4DUuPJo1K15MtaRvZK0mizaq/birv/EPPsb2pknu2O8cfYes7+ojQdg9VWZtXa/FeIdx07oGDTbXy/mt+0MzJUWyC0Vp8Vtl1ERxVDlkJW6sK3LeZ5lv/AGT1pbFM0EgiUOyNj1mAf8FY6f3XG9W/7Yl6dS408e9Zw7cj5reqltT4tG/U7p7frog7xDDoalu7PHFK3gHta8d4vp3heTET5Z0yWpO9Z2YnGPZTTyXNLJJTn4T9rH+Fx3h4O8FGyaSlvHC50vX9Vh4tPdDC4zsJXUtyYumYL9eAl+XazJ/kCod9Hevh0ul9pNPk4yfllRUle+I/Zvewgm7bkWPG7Tx8Fpi2THPHCyyYdHra72iLfy1uEe0aphsJLSN7dfX/AApNNdMe9Ck1Xstjtzgtt8p5bGk9plO5hLgWvAuGnK5/fK6l01OO3q53UdD1uGdppv8ATl5rtTtFJXSXf7oN2t5agG3DUqBqNT38R4db0bokaSPxMnN5/ZU0dLJUSthp2GSV5sGjgOLnHgBzK1YsU3lYa/qOPS03tPL0qk9k5iDJG1N5g3rhzeoXHg0jMAcyDfs0VriwRSd3Ba7qt9VE1mONzk2EVVN78bnAfej649Mx4hb1SbgxTtQXeGY7M5zWRkvJ0Bz8SdQAg2jL2G9a9s7aX7ECSODQSbADMlBmq+sMrr6NHujs5ntQR2NugnwRoJsbUD7GoHQEHQQKgVBwUHJCBtwQVO0WLMo4HSycMmt4vefdaP3kASteXJGOvdKXodHfV5oxU/38o+LynDttZ4RUGzXyTPD9517MNiDZvHINAHDd4qrrqr13+bus/s/gzTjjxWsbbess9X1z5XGSZznvPE5nuHIdmi0Ta153lbUxYtLTtx12j5K6WUnUEBbK1iEXLmvbzxBglZbI82NkXyGp0CziEfJaIjlvNgsKlpukdKN3pAyzTqN3ezPL3tFYYazEcuQ6lnplvtT0bqGRblaktcgkQVLme44j8vLRBZ0+Nn+Y2/a3L0QWdPWsk91wvyOR8kEPGdnKWsH/AFMMchtYOIs8Dse2zh4FY2pW3mG7DqMuGd6WmGExn2TDM0U5braOcbzewCRo3mjvDlFyaOs+F9pPaXPj4yRvDDYzszWUdzPA/dH8yP7RluZLfdH9QChX0t6uk0vXtLn4mdp+ahnqgB1TftWuuOZnlPz6uta/lndtvZDifQsneAzedLulxAJLQ1p3b62uSbK2wV2q+edWzWyZuZer0m0THe+C3tGY+q3qtawVDX+44HuP6II1fhEM/wDFjY4/FazvxCx9UDWD4HFS7xiDruOZcd4gfCDy4/sILIoM9i1f0h3W+6P9x+iCA0XQTKeJBOjYgkMagdaEHYQdBAoQCDkoOSgaleGgkkAAXJOQAGpJTfZ7ETM7Q8O252l/1s/VJELLtiHPm8jmfyt2qn1GWctuPD6P0bQU0WDe/v28/ZmHVA4LRFFnbUx6QadOT2LOKw0Wz3k09ZQ0X5hIwrC5ap+5C3ePE6NaObjw/dltpSbTtCv1Oqx4K915el7ObHx01nH7STi8jTsYOHfr+Sn48MUcnreo5NRO3ivw+7Qmhutyuc/6QjRB0ARqg7DkHYKDq6CXT4jIzR1xydn/AJQWdPjTT74Le0Zj6oLGKVrxdpB7jdBn8d2Hoq25lga15/mR/ZvvzJbk7+4FYWx1t6JWLW58UbVtwytL7Mn0QeKSbpGueXhsoDXDqtFt5uTj1eTdVlWNo2acuWclu6UWfpqc2njeztI6p7nDqnwK9az9PihuN29yQABqSdALcUHoeERSNjHTOJcc7ZHd7L8SgnIKbGa/+Ww/1H/j9UFMEEmCJBPiYgksageaEHYQdBAqBUCoOCgbcUFTtLTGalqIxq+GQN/q3Tb1ssMkb1mEjSZPw89L/CYfON1UPo/kIBHgaRfO9uNuXFI8sb79s7PccFwlkTA2Joa0aW49pPE9pVxSsVjh85z5b5LzOSd5XMdMsmk70CBHQIGX0yCO+lQMmMhAgQKgVB0x5abgkHmDZBYU+MPb71nDtyPmEFnT4rG/U7p5Oy9dEExzQ4WNiDw1BCCup8Ap45eljiY14BAtcAX4hugPaBxKCzQV2LV/Rjdb7x9Bz70GeQOwxoLCKNBKY1A80IHAg7CBQgVAqAQNlA29BFlcg+dMdo+gqZorWDJXho+XeO76WVPkr22mH0bSZfxMFL/GEalpnyu3Y2Pe7k1pcfILyKzPhtyZaY43vOzUYZ7P6mWxk3IR83Wd+FuXmQpFNLefPCn1HXdPj4p+af0hscI9ndNHYyB0x+c2b+Ftsu+6k101I88qTP1vU5OK/lj5NrDAAAALAaBSFPM7nwxB1uIAsQcmNA06JAy+BBGkpkEd0JCDghAIBAIHoKlzPccR2cPLRBZU+Nn+Y2/a36FBLnxVgZdpueDdM+3sQZ+R5cSXG5OpQLGy6CdDGglxtQPtagdAQdgIOggVAIFQCDghBw5qBp8N0GUxDYSmmqHzyB73P3SWl1mAtaG3sLE3sNSVpnBSbd0rHH1TUY8MYqTtEfqtaTCmRN3Y2MY3k1oaPILbFYjwg3y3yTveZlLZTr1gebEgdDEHQagXdQG6gQtQcliDgsQNujQMvhQR5KdBGfToGnMIQcoBAIBB01t0E2CJBMjYgkMagdaEHYCDoIFQKgVAIFQcoEsgQhA2WIE6NAoYgXdQLZAtkBZAWQJZAhCBC1ByWoOCxA26NA06JAw+BBHkpkDD4SEDZCAAugmQQoJscaCQxqB5rUHYCDoIFQKgVAIBAqBECIBAlkBZAlkC2QFkBZAWQFkCWQFkCWQJZAhCDktQcliDh0aBt0SBswIODSAoOo6Jo0CB5sKB1saBwNQdAIOgECgIFQKgEAgVAIEQCAQCBEAgEAgEAgEAgLIEQFkCWQJZAlkCbqBN1AbiA3EBuoFDUHQCBbIFsgVAIFQCAQKgEAgEAgECIBAIBAIBAIBAIEQCAQFkCWQFkBZAlkBZAWQFkC2QCBbIBAIFQCBUAgEAgEH/2Q=="/>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3090" name="Picture 18" descr="https://www.colourbox.com/preview/3283217-red-arrow-going-through-the-maze-path-across-labyrinth-computer-generated-im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1074" y="3212070"/>
            <a:ext cx="1200101" cy="79956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415170" y="2213250"/>
            <a:ext cx="1242841" cy="369332"/>
          </a:xfrm>
          <a:prstGeom prst="rect">
            <a:avLst/>
          </a:prstGeom>
          <a:noFill/>
        </p:spPr>
        <p:txBody>
          <a:bodyPr wrap="none" rtlCol="0">
            <a:spAutoFit/>
          </a:bodyPr>
          <a:lstStyle/>
          <a:p>
            <a:r>
              <a:rPr lang="en-CA" dirty="0" smtClean="0"/>
              <a:t>Model-free</a:t>
            </a:r>
            <a:endParaRPr lang="en-CA" dirty="0"/>
          </a:p>
        </p:txBody>
      </p:sp>
      <p:pic>
        <p:nvPicPr>
          <p:cNvPr id="3092" name="Picture 20" descr="http://i.imgur.com/7JtG36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8453" y="3717032"/>
            <a:ext cx="3524250" cy="21812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71600" y="6381328"/>
            <a:ext cx="1586140" cy="369332"/>
          </a:xfrm>
          <a:prstGeom prst="rect">
            <a:avLst/>
          </a:prstGeom>
          <a:noFill/>
        </p:spPr>
        <p:txBody>
          <a:bodyPr wrap="none" rtlCol="0">
            <a:spAutoFit/>
          </a:bodyPr>
          <a:lstStyle/>
          <a:p>
            <a:r>
              <a:rPr lang="en-CA" dirty="0" smtClean="0"/>
              <a:t>Policy Iteration</a:t>
            </a:r>
            <a:endParaRPr lang="en-CA" dirty="0"/>
          </a:p>
        </p:txBody>
      </p:sp>
      <p:sp>
        <p:nvSpPr>
          <p:cNvPr id="16" name="TextBox 15"/>
          <p:cNvSpPr txBox="1"/>
          <p:nvPr/>
        </p:nvSpPr>
        <p:spPr>
          <a:xfrm>
            <a:off x="6660232" y="6381328"/>
            <a:ext cx="1301959" cy="369332"/>
          </a:xfrm>
          <a:prstGeom prst="rect">
            <a:avLst/>
          </a:prstGeom>
          <a:noFill/>
        </p:spPr>
        <p:txBody>
          <a:bodyPr wrap="none" rtlCol="0">
            <a:spAutoFit/>
          </a:bodyPr>
          <a:lstStyle/>
          <a:p>
            <a:r>
              <a:rPr lang="en-CA" dirty="0" smtClean="0"/>
              <a:t>TD Learning</a:t>
            </a:r>
            <a:endParaRPr lang="en-CA" dirty="0"/>
          </a:p>
        </p:txBody>
      </p:sp>
    </p:spTree>
    <p:extLst>
      <p:ext uri="{BB962C8B-B14F-4D97-AF65-F5344CB8AC3E}">
        <p14:creationId xmlns:p14="http://schemas.microsoft.com/office/powerpoint/2010/main" val="309945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3"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Td </a:t>
            </a:r>
            <a:r>
              <a:rPr lang="en-CA" dirty="0" smtClean="0"/>
              <a:t>Learning (Model free)</a:t>
            </a:r>
            <a:endParaRPr lang="en-CA" dirty="0"/>
          </a:p>
        </p:txBody>
      </p:sp>
      <p:sp>
        <p:nvSpPr>
          <p:cNvPr id="4" name="Rectangle 3"/>
          <p:cNvSpPr/>
          <p:nvPr/>
        </p:nvSpPr>
        <p:spPr>
          <a:xfrm>
            <a:off x="1377974" y="2682927"/>
            <a:ext cx="1440160" cy="1260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2818134" y="2682927"/>
            <a:ext cx="1440160" cy="1260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4245412" y="2682708"/>
            <a:ext cx="1440160" cy="1260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 name="TextBox 4"/>
              <p:cNvSpPr txBox="1"/>
              <p:nvPr/>
            </p:nvSpPr>
            <p:spPr>
              <a:xfrm>
                <a:off x="2367096" y="1620554"/>
                <a:ext cx="4680520" cy="378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a:ea typeface="Cambria Math"/>
                        </a:rPr>
                        <m:t>δ</m:t>
                      </m:r>
                      <m:r>
                        <m:rPr>
                          <m:nor/>
                        </m:rPr>
                        <a:rPr lang="en-CA" b="0" i="0" smtClean="0">
                          <a:latin typeface="Cambria Math"/>
                          <a:ea typeface="Cambria Math"/>
                        </a:rPr>
                        <m:t> </m:t>
                      </m:r>
                      <m:r>
                        <m:rPr>
                          <m:nor/>
                        </m:rPr>
                        <a:rPr lang="en-CA"/>
                        <m:t>= </m:t>
                      </m:r>
                      <m:sSub>
                        <m:sSubPr>
                          <m:ctrlPr>
                            <a:rPr lang="en-CA" i="1" smtClean="0">
                              <a:latin typeface="Cambria Math"/>
                            </a:rPr>
                          </m:ctrlPr>
                        </m:sSubPr>
                        <m:e>
                          <m:r>
                            <a:rPr lang="en-CA" b="0" i="1" smtClean="0">
                              <a:latin typeface="Cambria Math"/>
                            </a:rPr>
                            <m:t>𝑟</m:t>
                          </m:r>
                        </m:e>
                        <m:sub>
                          <m:r>
                            <a:rPr lang="en-CA" b="0" i="1" smtClean="0">
                              <a:latin typeface="Cambria Math"/>
                            </a:rPr>
                            <m:t>𝑡</m:t>
                          </m:r>
                          <m:r>
                            <a:rPr lang="en-CA" b="0" i="1" smtClean="0">
                              <a:latin typeface="Cambria Math"/>
                            </a:rPr>
                            <m:t>+1</m:t>
                          </m:r>
                        </m:sub>
                      </m:sSub>
                      <m:r>
                        <m:rPr>
                          <m:nor/>
                        </m:rPr>
                        <a:rPr lang="en-CA"/>
                        <m:t>+ </m:t>
                      </m:r>
                      <m:r>
                        <m:rPr>
                          <m:sty m:val="p"/>
                        </m:rPr>
                        <a:rPr lang="el-GR" i="1" smtClean="0">
                          <a:latin typeface="Cambria Math"/>
                          <a:ea typeface="Cambria Math"/>
                        </a:rPr>
                        <m:t>γ</m:t>
                      </m:r>
                      <m:r>
                        <m:rPr>
                          <m:nor/>
                        </m:rPr>
                        <a:rPr lang="en-CA"/>
                        <m:t>V</m:t>
                      </m:r>
                      <m:r>
                        <m:rPr>
                          <m:nor/>
                        </m:rPr>
                        <a:rPr lang="en-CA"/>
                        <m:t>(</m:t>
                      </m:r>
                      <m:sSub>
                        <m:sSubPr>
                          <m:ctrlPr>
                            <a:rPr lang="en-CA" i="1" smtClean="0">
                              <a:latin typeface="Cambria Math"/>
                            </a:rPr>
                          </m:ctrlPr>
                        </m:sSubPr>
                        <m:e>
                          <m:r>
                            <a:rPr lang="en-CA" b="0" i="1" smtClean="0">
                              <a:latin typeface="Cambria Math"/>
                            </a:rPr>
                            <m:t>𝑠</m:t>
                          </m:r>
                        </m:e>
                        <m:sub>
                          <m:r>
                            <a:rPr lang="en-CA" b="0" i="1" smtClean="0">
                              <a:latin typeface="Cambria Math"/>
                            </a:rPr>
                            <m:t>𝑡</m:t>
                          </m:r>
                          <m:r>
                            <a:rPr lang="en-CA" b="0" i="1" smtClean="0">
                              <a:latin typeface="Cambria Math"/>
                            </a:rPr>
                            <m:t>+1</m:t>
                          </m:r>
                        </m:sub>
                      </m:sSub>
                      <m:r>
                        <m:rPr>
                          <m:nor/>
                        </m:rPr>
                        <a:rPr lang="en-CA"/>
                        <m:t>) </m:t>
                      </m:r>
                      <m:r>
                        <m:rPr>
                          <m:nor/>
                        </m:rPr>
                        <a:rPr lang="en-CA" b="0" i="0" smtClean="0"/>
                        <m:t>−</m:t>
                      </m:r>
                      <m:r>
                        <m:rPr>
                          <m:nor/>
                        </m:rPr>
                        <a:rPr lang="en-CA"/>
                        <m:t> </m:t>
                      </m:r>
                      <m:r>
                        <m:rPr>
                          <m:nor/>
                        </m:rPr>
                        <a:rPr lang="en-CA"/>
                        <m:t>V</m:t>
                      </m:r>
                      <m:r>
                        <m:rPr>
                          <m:nor/>
                        </m:rPr>
                        <a:rPr lang="en-CA"/>
                        <m:t>(</m:t>
                      </m:r>
                      <m:sSub>
                        <m:sSubPr>
                          <m:ctrlPr>
                            <a:rPr lang="en-CA" i="1" smtClean="0">
                              <a:latin typeface="Cambria Math"/>
                            </a:rPr>
                          </m:ctrlPr>
                        </m:sSubPr>
                        <m:e>
                          <m:r>
                            <a:rPr lang="en-CA" b="0" i="1" smtClean="0">
                              <a:latin typeface="Cambria Math"/>
                            </a:rPr>
                            <m:t>𝑠</m:t>
                          </m:r>
                        </m:e>
                        <m:sub>
                          <m:r>
                            <a:rPr lang="en-CA" b="0" i="1" smtClean="0">
                              <a:latin typeface="Cambria Math"/>
                            </a:rPr>
                            <m:t>𝑡</m:t>
                          </m:r>
                        </m:sub>
                      </m:sSub>
                      <m:r>
                        <m:rPr>
                          <m:nor/>
                        </m:rPr>
                        <a:rPr lang="en-CA"/>
                        <m:t>)</m:t>
                      </m:r>
                    </m:oMath>
                  </m:oMathPara>
                </a14:m>
                <a:endParaRPr lang="en-CA" dirty="0"/>
              </a:p>
            </p:txBody>
          </p:sp>
        </mc:Choice>
        <mc:Fallback xmlns="">
          <p:sp>
            <p:nvSpPr>
              <p:cNvPr id="5" name="TextBox 4"/>
              <p:cNvSpPr txBox="1">
                <a:spLocks noRot="1" noChangeAspect="1" noMove="1" noResize="1" noEditPoints="1" noAdjustHandles="1" noChangeArrowheads="1" noChangeShapeType="1" noTextEdit="1"/>
              </p:cNvSpPr>
              <p:nvPr/>
            </p:nvSpPr>
            <p:spPr>
              <a:xfrm>
                <a:off x="2367096" y="1620554"/>
                <a:ext cx="4680520" cy="378630"/>
              </a:xfrm>
              <a:prstGeom prst="rect">
                <a:avLst/>
              </a:prstGeom>
              <a:blipFill rotWithShape="1">
                <a:blip r:embed="rId2"/>
                <a:stretch>
                  <a:fillRect b="-806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390933" y="2162636"/>
                <a:ext cx="4680520" cy="378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a:ea typeface="Cambria Math"/>
                        </a:rPr>
                        <m:t>𝑉</m:t>
                      </m:r>
                      <m:r>
                        <a:rPr lang="en-CA" b="0" i="1" smtClean="0">
                          <a:latin typeface="Cambria Math"/>
                          <a:ea typeface="Cambria Math"/>
                        </a:rPr>
                        <m:t>(</m:t>
                      </m:r>
                      <m:sSub>
                        <m:sSubPr>
                          <m:ctrlPr>
                            <a:rPr lang="en-CA" b="0" i="1" smtClean="0">
                              <a:latin typeface="Cambria Math"/>
                              <a:ea typeface="Cambria Math"/>
                            </a:rPr>
                          </m:ctrlPr>
                        </m:sSubPr>
                        <m:e>
                          <m:r>
                            <a:rPr lang="en-CA" b="0" i="1" smtClean="0">
                              <a:latin typeface="Cambria Math"/>
                              <a:ea typeface="Cambria Math"/>
                            </a:rPr>
                            <m:t>𝑠</m:t>
                          </m:r>
                        </m:e>
                        <m:sub>
                          <m:r>
                            <a:rPr lang="en-CA" b="0" i="1" smtClean="0">
                              <a:latin typeface="Cambria Math"/>
                              <a:ea typeface="Cambria Math"/>
                            </a:rPr>
                            <m:t>𝑡</m:t>
                          </m:r>
                        </m:sub>
                      </m:sSub>
                      <m:r>
                        <m:rPr>
                          <m:nor/>
                        </m:rPr>
                        <a:rPr lang="en-CA" b="0" i="0" smtClean="0">
                          <a:latin typeface="Cambria Math"/>
                          <a:ea typeface="Cambria Math"/>
                        </a:rPr>
                        <m:t>) </m:t>
                      </m:r>
                      <m:r>
                        <a:rPr lang="en-CA" i="1" smtClean="0">
                          <a:latin typeface="Cambria Math"/>
                          <a:ea typeface="Cambria Math"/>
                        </a:rPr>
                        <m:t>←</m:t>
                      </m:r>
                      <m:r>
                        <m:rPr>
                          <m:nor/>
                        </m:rPr>
                        <a:rPr lang="en-CA"/>
                        <m:t> </m:t>
                      </m:r>
                      <m:r>
                        <m:rPr>
                          <m:nor/>
                        </m:rPr>
                        <a:rPr lang="en-CA"/>
                        <m:t>V</m:t>
                      </m:r>
                      <m:r>
                        <m:rPr>
                          <m:nor/>
                        </m:rPr>
                        <a:rPr lang="en-CA"/>
                        <m:t>(</m:t>
                      </m:r>
                      <m:sSub>
                        <m:sSubPr>
                          <m:ctrlPr>
                            <a:rPr lang="en-CA" i="1" smtClean="0">
                              <a:latin typeface="Cambria Math"/>
                            </a:rPr>
                          </m:ctrlPr>
                        </m:sSubPr>
                        <m:e>
                          <m:r>
                            <a:rPr lang="en-CA" b="0" i="1" smtClean="0">
                              <a:latin typeface="Cambria Math"/>
                            </a:rPr>
                            <m:t>𝑠</m:t>
                          </m:r>
                        </m:e>
                        <m:sub>
                          <m:r>
                            <a:rPr lang="en-CA" b="0" i="1" smtClean="0">
                              <a:latin typeface="Cambria Math"/>
                            </a:rPr>
                            <m:t>𝑡</m:t>
                          </m:r>
                        </m:sub>
                      </m:sSub>
                      <m:r>
                        <m:rPr>
                          <m:nor/>
                        </m:rPr>
                        <a:rPr lang="en-CA"/>
                        <m:t>)</m:t>
                      </m:r>
                      <m:r>
                        <m:rPr>
                          <m:nor/>
                        </m:rPr>
                        <a:rPr lang="en-CA" b="0" i="0" smtClean="0"/>
                        <m:t> + </m:t>
                      </m:r>
                      <m:r>
                        <m:rPr>
                          <m:sty m:val="p"/>
                        </m:rPr>
                        <a:rPr lang="el-GR" b="0" i="1" smtClean="0">
                          <a:latin typeface="Cambria Math"/>
                          <a:ea typeface="Cambria Math"/>
                        </a:rPr>
                        <m:t>α</m:t>
                      </m:r>
                      <m:r>
                        <a:rPr lang="el-GR" b="0" i="1" smtClean="0">
                          <a:latin typeface="Cambria Math"/>
                          <a:ea typeface="Cambria Math"/>
                        </a:rPr>
                        <m:t>𝛿</m:t>
                      </m:r>
                    </m:oMath>
                  </m:oMathPara>
                </a14:m>
                <a:endParaRPr lang="en-CA" dirty="0"/>
              </a:p>
            </p:txBody>
          </p:sp>
        </mc:Choice>
        <mc:Fallback xmlns="">
          <p:sp>
            <p:nvSpPr>
              <p:cNvPr id="9" name="TextBox 8"/>
              <p:cNvSpPr txBox="1">
                <a:spLocks noRot="1" noChangeAspect="1" noMove="1" noResize="1" noEditPoints="1" noAdjustHandles="1" noChangeArrowheads="1" noChangeShapeType="1" noTextEdit="1"/>
              </p:cNvSpPr>
              <p:nvPr/>
            </p:nvSpPr>
            <p:spPr>
              <a:xfrm>
                <a:off x="2390933" y="2162636"/>
                <a:ext cx="4680520" cy="378630"/>
              </a:xfrm>
              <a:prstGeom prst="rect">
                <a:avLst/>
              </a:prstGeom>
              <a:blipFill rotWithShape="1">
                <a:blip r:embed="rId3"/>
                <a:stretch>
                  <a:fillRect b="-9677"/>
                </a:stretch>
              </a:blipFill>
            </p:spPr>
            <p:txBody>
              <a:bodyPr/>
              <a:lstStyle/>
              <a:p>
                <a:r>
                  <a:rPr lang="en-CA">
                    <a:noFill/>
                  </a:rPr>
                  <a:t> </a:t>
                </a:r>
              </a:p>
            </p:txBody>
          </p:sp>
        </mc:Fallback>
      </mc:AlternateContent>
      <p:sp>
        <p:nvSpPr>
          <p:cNvPr id="10" name="Rectangle 9"/>
          <p:cNvSpPr/>
          <p:nvPr/>
        </p:nvSpPr>
        <p:spPr>
          <a:xfrm>
            <a:off x="1377973" y="4120196"/>
            <a:ext cx="1440160" cy="1260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2818133" y="4120196"/>
            <a:ext cx="1440160" cy="1260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4245411" y="4119977"/>
            <a:ext cx="1440160" cy="1260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1377974" y="2687080"/>
            <a:ext cx="665567" cy="369332"/>
          </a:xfrm>
          <a:prstGeom prst="rect">
            <a:avLst/>
          </a:prstGeom>
          <a:noFill/>
        </p:spPr>
        <p:txBody>
          <a:bodyPr wrap="none" rtlCol="0">
            <a:spAutoFit/>
          </a:bodyPr>
          <a:lstStyle/>
          <a:p>
            <a:r>
              <a:rPr lang="en-CA" dirty="0" smtClean="0"/>
              <a:t>V=50</a:t>
            </a:r>
            <a:endParaRPr lang="en-CA" dirty="0"/>
          </a:p>
        </p:txBody>
      </p:sp>
      <p:sp>
        <p:nvSpPr>
          <p:cNvPr id="16" name="TextBox 15"/>
          <p:cNvSpPr txBox="1"/>
          <p:nvPr/>
        </p:nvSpPr>
        <p:spPr>
          <a:xfrm>
            <a:off x="4909397" y="2682927"/>
            <a:ext cx="776175" cy="369332"/>
          </a:xfrm>
          <a:prstGeom prst="rect">
            <a:avLst/>
          </a:prstGeom>
          <a:noFill/>
        </p:spPr>
        <p:txBody>
          <a:bodyPr wrap="none" rtlCol="0">
            <a:spAutoFit/>
          </a:bodyPr>
          <a:lstStyle/>
          <a:p>
            <a:r>
              <a:rPr lang="en-CA" dirty="0" smtClean="0"/>
              <a:t>R=100</a:t>
            </a:r>
            <a:endParaRPr lang="en-CA" dirty="0"/>
          </a:p>
        </p:txBody>
      </p:sp>
      <p:sp>
        <p:nvSpPr>
          <p:cNvPr id="18" name="TextBox 17"/>
          <p:cNvSpPr txBox="1"/>
          <p:nvPr/>
        </p:nvSpPr>
        <p:spPr>
          <a:xfrm>
            <a:off x="2806654" y="2687905"/>
            <a:ext cx="665567" cy="369332"/>
          </a:xfrm>
          <a:prstGeom prst="rect">
            <a:avLst/>
          </a:prstGeom>
          <a:noFill/>
        </p:spPr>
        <p:txBody>
          <a:bodyPr wrap="none" rtlCol="0">
            <a:spAutoFit/>
          </a:bodyPr>
          <a:lstStyle/>
          <a:p>
            <a:r>
              <a:rPr lang="en-CA" dirty="0" smtClean="0"/>
              <a:t>V=80</a:t>
            </a:r>
            <a:endParaRPr lang="en-CA" dirty="0"/>
          </a:p>
        </p:txBody>
      </p:sp>
      <p:sp>
        <p:nvSpPr>
          <p:cNvPr id="19" name="TextBox 18"/>
          <p:cNvSpPr txBox="1"/>
          <p:nvPr/>
        </p:nvSpPr>
        <p:spPr>
          <a:xfrm>
            <a:off x="4258293" y="2687080"/>
            <a:ext cx="325730" cy="369332"/>
          </a:xfrm>
          <a:prstGeom prst="rect">
            <a:avLst/>
          </a:prstGeom>
          <a:noFill/>
        </p:spPr>
        <p:txBody>
          <a:bodyPr wrap="none" rtlCol="0">
            <a:spAutoFit/>
          </a:bodyPr>
          <a:lstStyle/>
          <a:p>
            <a:r>
              <a:rPr lang="en-CA" dirty="0" smtClean="0"/>
              <a:t>[]</a:t>
            </a:r>
            <a:endParaRPr lang="en-CA" dirty="0"/>
          </a:p>
        </p:txBody>
      </p:sp>
      <p:sp>
        <p:nvSpPr>
          <p:cNvPr id="20" name="TextBox 19"/>
          <p:cNvSpPr txBox="1"/>
          <p:nvPr/>
        </p:nvSpPr>
        <p:spPr>
          <a:xfrm>
            <a:off x="1377973" y="4119977"/>
            <a:ext cx="665567" cy="369332"/>
          </a:xfrm>
          <a:prstGeom prst="rect">
            <a:avLst/>
          </a:prstGeom>
          <a:noFill/>
        </p:spPr>
        <p:txBody>
          <a:bodyPr wrap="none" rtlCol="0">
            <a:spAutoFit/>
          </a:bodyPr>
          <a:lstStyle/>
          <a:p>
            <a:r>
              <a:rPr lang="en-CA" dirty="0" smtClean="0"/>
              <a:t>V=50</a:t>
            </a:r>
            <a:endParaRPr lang="en-CA" dirty="0"/>
          </a:p>
        </p:txBody>
      </p:sp>
      <p:sp>
        <p:nvSpPr>
          <p:cNvPr id="21" name="TextBox 20"/>
          <p:cNvSpPr txBox="1"/>
          <p:nvPr/>
        </p:nvSpPr>
        <p:spPr>
          <a:xfrm>
            <a:off x="2829234" y="4120196"/>
            <a:ext cx="665567" cy="369332"/>
          </a:xfrm>
          <a:prstGeom prst="rect">
            <a:avLst/>
          </a:prstGeom>
          <a:noFill/>
        </p:spPr>
        <p:txBody>
          <a:bodyPr wrap="none" rtlCol="0">
            <a:spAutoFit/>
          </a:bodyPr>
          <a:lstStyle/>
          <a:p>
            <a:r>
              <a:rPr lang="en-CA" dirty="0" smtClean="0"/>
              <a:t>V=</a:t>
            </a:r>
            <a:r>
              <a:rPr lang="en-CA" dirty="0" smtClean="0">
                <a:solidFill>
                  <a:srgbClr val="FF0000"/>
                </a:solidFill>
              </a:rPr>
              <a:t>82</a:t>
            </a:r>
            <a:endParaRPr lang="en-CA" dirty="0">
              <a:solidFill>
                <a:srgbClr val="FF0000"/>
              </a:solidFill>
            </a:endParaRPr>
          </a:p>
        </p:txBody>
      </p:sp>
      <p:sp>
        <p:nvSpPr>
          <p:cNvPr id="26" name="TextBox 25"/>
          <p:cNvSpPr txBox="1"/>
          <p:nvPr/>
        </p:nvSpPr>
        <p:spPr>
          <a:xfrm>
            <a:off x="4909396" y="4120196"/>
            <a:ext cx="776175" cy="369332"/>
          </a:xfrm>
          <a:prstGeom prst="rect">
            <a:avLst/>
          </a:prstGeom>
          <a:noFill/>
        </p:spPr>
        <p:txBody>
          <a:bodyPr wrap="none" rtlCol="0">
            <a:spAutoFit/>
          </a:bodyPr>
          <a:lstStyle/>
          <a:p>
            <a:r>
              <a:rPr lang="en-CA" dirty="0" smtClean="0"/>
              <a:t>R=100</a:t>
            </a:r>
            <a:endParaRPr lang="en-CA" dirty="0"/>
          </a:p>
        </p:txBody>
      </p:sp>
      <mc:AlternateContent xmlns:mc="http://schemas.openxmlformats.org/markup-compatibility/2006" xmlns:a14="http://schemas.microsoft.com/office/drawing/2010/main">
        <mc:Choice Requires="a14">
          <p:sp>
            <p:nvSpPr>
              <p:cNvPr id="17" name="TextBox 16"/>
              <p:cNvSpPr txBox="1"/>
              <p:nvPr/>
            </p:nvSpPr>
            <p:spPr>
              <a:xfrm>
                <a:off x="5868144" y="2870043"/>
                <a:ext cx="31683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a:ea typeface="Cambria Math"/>
                        </a:rPr>
                        <m:t> </m:t>
                      </m:r>
                      <m:r>
                        <m:rPr>
                          <m:sty m:val="p"/>
                        </m:rPr>
                        <a:rPr lang="el-GR" i="1" smtClean="0">
                          <a:latin typeface="Cambria Math"/>
                          <a:ea typeface="Cambria Math"/>
                        </a:rPr>
                        <m:t>δ</m:t>
                      </m:r>
                      <m:r>
                        <a:rPr lang="en-CA" b="0" i="0" smtClean="0">
                          <a:latin typeface="Cambria Math"/>
                          <a:ea typeface="Cambria Math"/>
                        </a:rPr>
                        <m:t>=100+ .9∗0 −80=20</m:t>
                      </m:r>
                    </m:oMath>
                  </m:oMathPara>
                </a14:m>
                <a:endParaRPr lang="en-CA" dirty="0"/>
              </a:p>
            </p:txBody>
          </p:sp>
        </mc:Choice>
        <mc:Fallback xmlns="">
          <p:sp>
            <p:nvSpPr>
              <p:cNvPr id="17" name="TextBox 16"/>
              <p:cNvSpPr txBox="1">
                <a:spLocks noRot="1" noChangeAspect="1" noMove="1" noResize="1" noEditPoints="1" noAdjustHandles="1" noChangeArrowheads="1" noChangeShapeType="1" noTextEdit="1"/>
              </p:cNvSpPr>
              <p:nvPr/>
            </p:nvSpPr>
            <p:spPr>
              <a:xfrm>
                <a:off x="5868144" y="2870043"/>
                <a:ext cx="3168351" cy="369332"/>
              </a:xfrm>
              <a:prstGeom prst="rect">
                <a:avLst/>
              </a:prstGeom>
              <a:blipFill rotWithShape="1">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877369" y="3361230"/>
                <a:ext cx="30251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CA" i="1" smtClean="0">
                          <a:latin typeface="Cambria Math"/>
                          <a:ea typeface="Cambria Math"/>
                        </a:rPr>
                        <m:t>V</m:t>
                      </m:r>
                      <m:d>
                        <m:dPr>
                          <m:ctrlPr>
                            <a:rPr lang="en-CA" b="0" i="1" smtClean="0">
                              <a:latin typeface="Cambria Math"/>
                              <a:ea typeface="Cambria Math"/>
                            </a:rPr>
                          </m:ctrlPr>
                        </m:dPr>
                        <m:e>
                          <m:sSub>
                            <m:sSubPr>
                              <m:ctrlPr>
                                <a:rPr lang="en-CA" b="0" i="1" smtClean="0">
                                  <a:latin typeface="Cambria Math"/>
                                  <a:ea typeface="Cambria Math"/>
                                </a:rPr>
                              </m:ctrlPr>
                            </m:sSubPr>
                            <m:e>
                              <m:r>
                                <a:rPr lang="en-CA" b="0" i="1" smtClean="0">
                                  <a:latin typeface="Cambria Math"/>
                                  <a:ea typeface="Cambria Math"/>
                                </a:rPr>
                                <m:t>𝑠</m:t>
                              </m:r>
                            </m:e>
                            <m:sub>
                              <m:r>
                                <a:rPr lang="en-CA" b="0" i="1" smtClean="0">
                                  <a:latin typeface="Cambria Math"/>
                                  <a:ea typeface="Cambria Math"/>
                                </a:rPr>
                                <m:t>𝑡</m:t>
                              </m:r>
                            </m:sub>
                          </m:sSub>
                        </m:e>
                      </m:d>
                      <m:r>
                        <a:rPr lang="en-CA" b="0" i="0" smtClean="0">
                          <a:latin typeface="Cambria Math"/>
                          <a:ea typeface="Cambria Math"/>
                        </a:rPr>
                        <m:t>=80+ .1∗20=82</m:t>
                      </m:r>
                    </m:oMath>
                  </m:oMathPara>
                </a14:m>
                <a:endParaRPr lang="en-CA" dirty="0"/>
              </a:p>
            </p:txBody>
          </p:sp>
        </mc:Choice>
        <mc:Fallback xmlns="">
          <p:sp>
            <p:nvSpPr>
              <p:cNvPr id="29" name="TextBox 28"/>
              <p:cNvSpPr txBox="1">
                <a:spLocks noRot="1" noChangeAspect="1" noMove="1" noResize="1" noEditPoints="1" noAdjustHandles="1" noChangeArrowheads="1" noChangeShapeType="1" noTextEdit="1"/>
              </p:cNvSpPr>
              <p:nvPr/>
            </p:nvSpPr>
            <p:spPr>
              <a:xfrm>
                <a:off x="5877369" y="3361230"/>
                <a:ext cx="3025130" cy="369332"/>
              </a:xfrm>
              <a:prstGeom prst="rect">
                <a:avLst/>
              </a:prstGeom>
              <a:blipFill rotWithShape="1">
                <a:blip r:embed="rId5"/>
                <a:stretch>
                  <a:fillRect/>
                </a:stretch>
              </a:blipFill>
            </p:spPr>
            <p:txBody>
              <a:bodyPr/>
              <a:lstStyle/>
              <a:p>
                <a:r>
                  <a:rPr lang="en-CA">
                    <a:noFill/>
                  </a:rPr>
                  <a:t> </a:t>
                </a:r>
              </a:p>
            </p:txBody>
          </p:sp>
        </mc:Fallback>
      </mc:AlternateContent>
      <p:pic>
        <p:nvPicPr>
          <p:cNvPr id="30" name="Picture 20" descr="http://i.imgur.com/7JtG368.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63328" y="3281016"/>
            <a:ext cx="949769" cy="5878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0" descr="http://i.imgur.com/7JtG368.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6449" y="4727739"/>
            <a:ext cx="949769" cy="58783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4245411" y="4119977"/>
            <a:ext cx="325730" cy="369332"/>
          </a:xfrm>
          <a:prstGeom prst="rect">
            <a:avLst/>
          </a:prstGeom>
          <a:noFill/>
        </p:spPr>
        <p:txBody>
          <a:bodyPr wrap="none" rtlCol="0">
            <a:spAutoFit/>
          </a:bodyPr>
          <a:lstStyle/>
          <a:p>
            <a:r>
              <a:rPr lang="en-CA" dirty="0" smtClean="0"/>
              <a:t>[]</a:t>
            </a:r>
            <a:endParaRPr lang="en-CA" dirty="0"/>
          </a:p>
        </p:txBody>
      </p:sp>
      <p:sp>
        <p:nvSpPr>
          <p:cNvPr id="28" name="TextBox 27"/>
          <p:cNvSpPr txBox="1"/>
          <p:nvPr/>
        </p:nvSpPr>
        <p:spPr>
          <a:xfrm>
            <a:off x="539552" y="3177451"/>
            <a:ext cx="529312" cy="369332"/>
          </a:xfrm>
          <a:prstGeom prst="rect">
            <a:avLst/>
          </a:prstGeom>
          <a:noFill/>
        </p:spPr>
        <p:txBody>
          <a:bodyPr wrap="none" rtlCol="0">
            <a:spAutoFit/>
          </a:bodyPr>
          <a:lstStyle/>
          <a:p>
            <a:r>
              <a:rPr lang="en-CA" dirty="0" smtClean="0"/>
              <a:t>T=1</a:t>
            </a:r>
            <a:endParaRPr lang="en-CA" dirty="0"/>
          </a:p>
        </p:txBody>
      </p:sp>
      <p:sp>
        <p:nvSpPr>
          <p:cNvPr id="34" name="TextBox 33"/>
          <p:cNvSpPr txBox="1"/>
          <p:nvPr/>
        </p:nvSpPr>
        <p:spPr>
          <a:xfrm>
            <a:off x="539552" y="4565600"/>
            <a:ext cx="529312" cy="369332"/>
          </a:xfrm>
          <a:prstGeom prst="rect">
            <a:avLst/>
          </a:prstGeom>
          <a:noFill/>
        </p:spPr>
        <p:txBody>
          <a:bodyPr wrap="none" rtlCol="0">
            <a:spAutoFit/>
          </a:bodyPr>
          <a:lstStyle/>
          <a:p>
            <a:r>
              <a:rPr lang="en-CA" dirty="0" smtClean="0"/>
              <a:t>T=2</a:t>
            </a:r>
            <a:endParaRPr lang="en-CA" dirty="0"/>
          </a:p>
        </p:txBody>
      </p:sp>
      <p:cxnSp>
        <p:nvCxnSpPr>
          <p:cNvPr id="13" name="Straight Arrow Connector 12"/>
          <p:cNvCxnSpPr/>
          <p:nvPr/>
        </p:nvCxnSpPr>
        <p:spPr>
          <a:xfrm>
            <a:off x="4013097" y="3659081"/>
            <a:ext cx="288032"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04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20" grpId="0"/>
      <p:bldP spid="21" grpId="0"/>
      <p:bldP spid="26" grpId="0"/>
      <p:bldP spid="17" grpId="0"/>
      <p:bldP spid="29" grpId="0"/>
      <p:bldP spid="32"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Simple RL techniques fail at large problems</a:t>
            </a:r>
            <a:endParaRPr lang="en-CA" dirty="0"/>
          </a:p>
        </p:txBody>
      </p:sp>
      <p:sp>
        <p:nvSpPr>
          <p:cNvPr id="3" name="Content Placeholder 2"/>
          <p:cNvSpPr>
            <a:spLocks noGrp="1"/>
          </p:cNvSpPr>
          <p:nvPr>
            <p:ph idx="1"/>
          </p:nvPr>
        </p:nvSpPr>
        <p:spPr/>
        <p:txBody>
          <a:bodyPr/>
          <a:lstStyle/>
          <a:p>
            <a:r>
              <a:rPr lang="en-CA" dirty="0" smtClean="0"/>
              <a:t>Simple reinforcement techniques won’t scale as you add many states and actions</a:t>
            </a:r>
            <a:endParaRPr lang="en-CA" dirty="0"/>
          </a:p>
        </p:txBody>
      </p:sp>
      <p:pic>
        <p:nvPicPr>
          <p:cNvPr id="5122" name="Picture 2" descr="https://commontruce.files.wordpress.com/2015/08/so-many-choi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63049"/>
            <a:ext cx="4323876" cy="366664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ubiquitouswisdom.com/wp-content/uploads/2012/10/Too-many-choices.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1224" y="3345407"/>
            <a:ext cx="4047105" cy="303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19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Hierarchical </a:t>
            </a:r>
            <a:r>
              <a:rPr lang="en-CA" dirty="0" smtClean="0"/>
              <a:t>Organization of actions</a:t>
            </a:r>
            <a:endParaRPr lang="en-CA" dirty="0"/>
          </a:p>
        </p:txBody>
      </p:sp>
      <p:sp>
        <p:nvSpPr>
          <p:cNvPr id="4" name="TextBox 3"/>
          <p:cNvSpPr txBox="1"/>
          <p:nvPr/>
        </p:nvSpPr>
        <p:spPr>
          <a:xfrm>
            <a:off x="5452869" y="3861048"/>
            <a:ext cx="2119683" cy="1200329"/>
          </a:xfrm>
          <a:prstGeom prst="rect">
            <a:avLst/>
          </a:prstGeom>
          <a:noFill/>
        </p:spPr>
        <p:txBody>
          <a:bodyPr wrap="none" rtlCol="0">
            <a:spAutoFit/>
          </a:bodyPr>
          <a:lstStyle/>
          <a:p>
            <a:r>
              <a:rPr lang="en-CA" dirty="0" smtClean="0">
                <a:solidFill>
                  <a:srgbClr val="0070C0"/>
                </a:solidFill>
              </a:rPr>
              <a:t>“put sugar in coffee</a:t>
            </a:r>
            <a:r>
              <a:rPr lang="en-CA" dirty="0" smtClean="0">
                <a:solidFill>
                  <a:srgbClr val="0070C0"/>
                </a:solidFill>
              </a:rPr>
              <a:t>”</a:t>
            </a:r>
          </a:p>
          <a:p>
            <a:pPr marL="342900" indent="-342900">
              <a:buAutoNum type="arabicPeriod"/>
            </a:pPr>
            <a:r>
              <a:rPr lang="en-CA" dirty="0" smtClean="0">
                <a:solidFill>
                  <a:srgbClr val="0070C0"/>
                </a:solidFill>
              </a:rPr>
              <a:t>Grab spoon</a:t>
            </a:r>
          </a:p>
          <a:p>
            <a:pPr marL="342900" indent="-342900">
              <a:buAutoNum type="arabicPeriod"/>
            </a:pPr>
            <a:r>
              <a:rPr lang="en-CA" dirty="0" smtClean="0">
                <a:solidFill>
                  <a:srgbClr val="0070C0"/>
                </a:solidFill>
              </a:rPr>
              <a:t>Scoop sugar</a:t>
            </a:r>
          </a:p>
          <a:p>
            <a:pPr marL="342900" indent="-342900">
              <a:buAutoNum type="arabicPeriod"/>
            </a:pPr>
            <a:r>
              <a:rPr lang="en-CA" dirty="0" smtClean="0">
                <a:solidFill>
                  <a:srgbClr val="0070C0"/>
                </a:solidFill>
              </a:rPr>
              <a:t>Deposit sugar</a:t>
            </a:r>
            <a:endParaRPr lang="en-CA" dirty="0">
              <a:solidFill>
                <a:srgbClr val="0070C0"/>
              </a:solidFill>
            </a:endParaRPr>
          </a:p>
        </p:txBody>
      </p:sp>
      <p:sp>
        <p:nvSpPr>
          <p:cNvPr id="5" name="TextBox 4"/>
          <p:cNvSpPr txBox="1"/>
          <p:nvPr/>
        </p:nvSpPr>
        <p:spPr>
          <a:xfrm>
            <a:off x="3563888" y="3861048"/>
            <a:ext cx="1710405" cy="1477328"/>
          </a:xfrm>
          <a:prstGeom prst="rect">
            <a:avLst/>
          </a:prstGeom>
          <a:noFill/>
        </p:spPr>
        <p:txBody>
          <a:bodyPr wrap="none" rtlCol="0">
            <a:spAutoFit/>
          </a:bodyPr>
          <a:lstStyle/>
          <a:p>
            <a:r>
              <a:rPr lang="en-CA" dirty="0" smtClean="0">
                <a:solidFill>
                  <a:srgbClr val="00B050"/>
                </a:solidFill>
              </a:rPr>
              <a:t>“Pour coffee”</a:t>
            </a:r>
          </a:p>
          <a:p>
            <a:pPr marL="342900" indent="-342900">
              <a:buAutoNum type="arabicPeriod"/>
            </a:pPr>
            <a:r>
              <a:rPr lang="en-CA" dirty="0" smtClean="0">
                <a:solidFill>
                  <a:srgbClr val="00B050"/>
                </a:solidFill>
              </a:rPr>
              <a:t>Reach mug</a:t>
            </a:r>
            <a:endParaRPr lang="en-CA" dirty="0" smtClean="0">
              <a:solidFill>
                <a:srgbClr val="00B050"/>
              </a:solidFill>
            </a:endParaRPr>
          </a:p>
          <a:p>
            <a:pPr marL="342900" indent="-342900">
              <a:buAutoNum type="arabicPeriod"/>
            </a:pPr>
            <a:r>
              <a:rPr lang="en-CA" dirty="0" smtClean="0">
                <a:solidFill>
                  <a:srgbClr val="00B050"/>
                </a:solidFill>
              </a:rPr>
              <a:t>Grab mug</a:t>
            </a:r>
          </a:p>
          <a:p>
            <a:pPr marL="342900" indent="-342900">
              <a:buAutoNum type="arabicPeriod"/>
            </a:pPr>
            <a:r>
              <a:rPr lang="en-CA" dirty="0" smtClean="0">
                <a:solidFill>
                  <a:srgbClr val="00B050"/>
                </a:solidFill>
              </a:rPr>
              <a:t>Put in coffee</a:t>
            </a:r>
          </a:p>
          <a:p>
            <a:r>
              <a:rPr lang="en-CA" dirty="0" smtClean="0">
                <a:solidFill>
                  <a:srgbClr val="00B050"/>
                </a:solidFill>
              </a:rPr>
              <a:t>maker</a:t>
            </a:r>
          </a:p>
        </p:txBody>
      </p:sp>
      <p:sp>
        <p:nvSpPr>
          <p:cNvPr id="6" name="TextBox 5"/>
          <p:cNvSpPr txBox="1"/>
          <p:nvPr/>
        </p:nvSpPr>
        <p:spPr>
          <a:xfrm>
            <a:off x="406379" y="1988839"/>
            <a:ext cx="3190874" cy="1200329"/>
          </a:xfrm>
          <a:prstGeom prst="rect">
            <a:avLst/>
          </a:prstGeom>
          <a:noFill/>
        </p:spPr>
        <p:txBody>
          <a:bodyPr wrap="none" rtlCol="0">
            <a:spAutoFit/>
          </a:bodyPr>
          <a:lstStyle/>
          <a:p>
            <a:r>
              <a:rPr lang="en-CA" dirty="0" smtClean="0"/>
              <a:t>“Make Coffee</a:t>
            </a:r>
            <a:r>
              <a:rPr lang="en-CA" dirty="0" smtClean="0"/>
              <a:t>”</a:t>
            </a:r>
          </a:p>
          <a:p>
            <a:pPr marL="342900" indent="-342900">
              <a:buAutoNum type="arabicPeriod"/>
            </a:pPr>
            <a:r>
              <a:rPr lang="en-CA" dirty="0" smtClean="0">
                <a:solidFill>
                  <a:srgbClr val="FF0000"/>
                </a:solidFill>
              </a:rPr>
              <a:t>“put coffee in coffee maker”</a:t>
            </a:r>
            <a:endParaRPr lang="en-CA" dirty="0" smtClean="0">
              <a:solidFill>
                <a:srgbClr val="FF0000"/>
              </a:solidFill>
            </a:endParaRPr>
          </a:p>
          <a:p>
            <a:pPr marL="342900" indent="-342900">
              <a:buAutoNum type="arabicPeriod"/>
            </a:pPr>
            <a:r>
              <a:rPr lang="en-CA" dirty="0" smtClean="0">
                <a:solidFill>
                  <a:srgbClr val="00B050"/>
                </a:solidFill>
              </a:rPr>
              <a:t>“Pour </a:t>
            </a:r>
            <a:r>
              <a:rPr lang="en-CA" dirty="0" smtClean="0">
                <a:solidFill>
                  <a:srgbClr val="00B050"/>
                </a:solidFill>
              </a:rPr>
              <a:t>coffee in mug”</a:t>
            </a:r>
            <a:endParaRPr lang="en-CA" dirty="0" smtClean="0">
              <a:solidFill>
                <a:srgbClr val="00B050"/>
              </a:solidFill>
            </a:endParaRPr>
          </a:p>
          <a:p>
            <a:pPr marL="342900" indent="-342900">
              <a:buAutoNum type="arabicPeriod"/>
            </a:pPr>
            <a:r>
              <a:rPr lang="en-CA" dirty="0" smtClean="0">
                <a:solidFill>
                  <a:srgbClr val="0070C0"/>
                </a:solidFill>
              </a:rPr>
              <a:t>“put sugar </a:t>
            </a:r>
            <a:r>
              <a:rPr lang="en-CA" dirty="0" smtClean="0">
                <a:solidFill>
                  <a:srgbClr val="0070C0"/>
                </a:solidFill>
              </a:rPr>
              <a:t>to coffee”</a:t>
            </a:r>
            <a:endParaRPr lang="en-CA" dirty="0">
              <a:solidFill>
                <a:srgbClr val="0070C0"/>
              </a:solidFill>
            </a:endParaRPr>
          </a:p>
        </p:txBody>
      </p:sp>
      <p:sp>
        <p:nvSpPr>
          <p:cNvPr id="7" name="TextBox 6"/>
          <p:cNvSpPr txBox="1"/>
          <p:nvPr/>
        </p:nvSpPr>
        <p:spPr>
          <a:xfrm>
            <a:off x="406379" y="3861048"/>
            <a:ext cx="2844625" cy="923330"/>
          </a:xfrm>
          <a:prstGeom prst="rect">
            <a:avLst/>
          </a:prstGeom>
          <a:noFill/>
        </p:spPr>
        <p:txBody>
          <a:bodyPr wrap="none" rtlCol="0">
            <a:spAutoFit/>
          </a:bodyPr>
          <a:lstStyle/>
          <a:p>
            <a:r>
              <a:rPr lang="en-CA" dirty="0">
                <a:solidFill>
                  <a:srgbClr val="FF0000"/>
                </a:solidFill>
              </a:rPr>
              <a:t>“put coffee in coffee maker”</a:t>
            </a:r>
            <a:endParaRPr lang="en-CA" dirty="0" smtClean="0">
              <a:solidFill>
                <a:srgbClr val="FF0000"/>
              </a:solidFill>
            </a:endParaRPr>
          </a:p>
          <a:p>
            <a:pPr marL="342900" indent="-342900">
              <a:buAutoNum type="arabicPeriod"/>
            </a:pPr>
            <a:r>
              <a:rPr lang="en-CA" dirty="0" smtClean="0">
                <a:solidFill>
                  <a:srgbClr val="FF0000"/>
                </a:solidFill>
              </a:rPr>
              <a:t>Put under coffee maker</a:t>
            </a:r>
          </a:p>
          <a:p>
            <a:pPr marL="342900" indent="-342900">
              <a:buAutoNum type="arabicPeriod"/>
            </a:pPr>
            <a:r>
              <a:rPr lang="en-CA" dirty="0" smtClean="0">
                <a:solidFill>
                  <a:srgbClr val="FF0000"/>
                </a:solidFill>
              </a:rPr>
              <a:t>Press start</a:t>
            </a:r>
          </a:p>
        </p:txBody>
      </p:sp>
      <p:sp>
        <p:nvSpPr>
          <p:cNvPr id="8" name="TextBox 7"/>
          <p:cNvSpPr txBox="1"/>
          <p:nvPr/>
        </p:nvSpPr>
        <p:spPr>
          <a:xfrm>
            <a:off x="1772948" y="1332129"/>
            <a:ext cx="5292283" cy="461665"/>
          </a:xfrm>
          <a:prstGeom prst="rect">
            <a:avLst/>
          </a:prstGeom>
          <a:noFill/>
        </p:spPr>
        <p:txBody>
          <a:bodyPr wrap="none" rtlCol="0">
            <a:spAutoFit/>
          </a:bodyPr>
          <a:lstStyle/>
          <a:p>
            <a:r>
              <a:rPr lang="en-CA" sz="2400" dirty="0" smtClean="0"/>
              <a:t>Uses hierarchy of actions (called options)</a:t>
            </a:r>
            <a:endParaRPr lang="en-CA" sz="2400" dirty="0"/>
          </a:p>
        </p:txBody>
      </p:sp>
    </p:spTree>
    <p:extLst>
      <p:ext uri="{BB962C8B-B14F-4D97-AF65-F5344CB8AC3E}">
        <p14:creationId xmlns:p14="http://schemas.microsoft.com/office/powerpoint/2010/main" val="114843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HRL learns faster than RL</a:t>
            </a:r>
            <a:endParaRPr lang="en-CA" dirty="0"/>
          </a:p>
        </p:txBody>
      </p:sp>
      <p:pic>
        <p:nvPicPr>
          <p:cNvPr id="2050" name="Picture 2" descr="An external file that holds a picture, illustration, etc.&#10;Object name is nihms141957f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651192"/>
            <a:ext cx="7606940" cy="2376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55576" y="2044298"/>
            <a:ext cx="7729552" cy="830997"/>
          </a:xfrm>
          <a:prstGeom prst="rect">
            <a:avLst/>
          </a:prstGeom>
          <a:noFill/>
        </p:spPr>
        <p:txBody>
          <a:bodyPr wrap="none" rtlCol="0">
            <a:spAutoFit/>
          </a:bodyPr>
          <a:lstStyle/>
          <a:p>
            <a:pPr marL="342900" indent="-342900">
              <a:buAutoNum type="arabicPeriod"/>
            </a:pPr>
            <a:r>
              <a:rPr lang="en-CA" sz="2400" dirty="0" smtClean="0"/>
              <a:t>Reduce size of search space</a:t>
            </a:r>
          </a:p>
          <a:p>
            <a:pPr marL="342900" indent="-342900">
              <a:buAutoNum type="arabicPeriod"/>
            </a:pPr>
            <a:r>
              <a:rPr lang="en-CA" sz="2400" dirty="0" smtClean="0"/>
              <a:t>Learn faster; less parameters need to be adjusted (2 vs. 7)</a:t>
            </a:r>
            <a:endParaRPr lang="en-CA" sz="2400" dirty="0"/>
          </a:p>
        </p:txBody>
      </p:sp>
    </p:spTree>
    <p:extLst>
      <p:ext uri="{BB962C8B-B14F-4D97-AF65-F5344CB8AC3E}">
        <p14:creationId xmlns:p14="http://schemas.microsoft.com/office/powerpoint/2010/main" val="4072628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Combine Hierarchy with RL</a:t>
            </a:r>
            <a:endParaRPr lang="en-CA" dirty="0"/>
          </a:p>
        </p:txBody>
      </p:sp>
      <p:sp>
        <p:nvSpPr>
          <p:cNvPr id="3" name="Content Placeholder 2"/>
          <p:cNvSpPr>
            <a:spLocks noGrp="1"/>
          </p:cNvSpPr>
          <p:nvPr>
            <p:ph idx="1"/>
          </p:nvPr>
        </p:nvSpPr>
        <p:spPr/>
        <p:txBody>
          <a:bodyPr>
            <a:normAutofit/>
          </a:bodyPr>
          <a:lstStyle/>
          <a:p>
            <a:r>
              <a:rPr lang="en-CA" sz="2800" dirty="0" smtClean="0"/>
              <a:t>a=action, o=option, V=state value, w= action weights, colored star=reward</a:t>
            </a:r>
            <a:endParaRPr lang="en-CA" sz="2800" dirty="0"/>
          </a:p>
        </p:txBody>
      </p:sp>
      <p:pic>
        <p:nvPicPr>
          <p:cNvPr id="5122" name="Picture 2" descr="An external file that holds a picture, illustration, etc.&#10;Object name is nihms141957f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636912"/>
            <a:ext cx="6544866" cy="32911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0" descr="http://i.imgur.com/7JtG36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5656" y="3899962"/>
            <a:ext cx="523551" cy="324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Botvinick’s</a:t>
            </a:r>
            <a:r>
              <a:rPr lang="en-CA" dirty="0" smtClean="0"/>
              <a:t> experiments</a:t>
            </a:r>
            <a:endParaRPr lang="en-CA" dirty="0"/>
          </a:p>
        </p:txBody>
      </p:sp>
      <p:pic>
        <p:nvPicPr>
          <p:cNvPr id="6146" name="Picture 2" descr="An external file that holds a picture, illustration, etc.&#10;Object name is nihms141957f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484784"/>
            <a:ext cx="5378247" cy="44818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71600" y="1916832"/>
            <a:ext cx="1370247" cy="2585323"/>
          </a:xfrm>
          <a:prstGeom prst="rect">
            <a:avLst/>
          </a:prstGeom>
          <a:noFill/>
        </p:spPr>
        <p:txBody>
          <a:bodyPr wrap="none" rtlCol="0">
            <a:spAutoFit/>
          </a:bodyPr>
          <a:lstStyle/>
          <a:p>
            <a:r>
              <a:rPr lang="en-CA" u="sng" dirty="0" smtClean="0"/>
              <a:t>Actions:</a:t>
            </a:r>
          </a:p>
          <a:p>
            <a:r>
              <a:rPr lang="en-CA" dirty="0" smtClean="0"/>
              <a:t>Left</a:t>
            </a:r>
          </a:p>
          <a:p>
            <a:r>
              <a:rPr lang="en-CA" dirty="0" smtClean="0"/>
              <a:t>Right</a:t>
            </a:r>
          </a:p>
          <a:p>
            <a:r>
              <a:rPr lang="en-CA" dirty="0" smtClean="0"/>
              <a:t>Up</a:t>
            </a:r>
          </a:p>
          <a:p>
            <a:r>
              <a:rPr lang="en-CA" dirty="0" smtClean="0"/>
              <a:t>Down</a:t>
            </a:r>
          </a:p>
          <a:p>
            <a:r>
              <a:rPr lang="en-CA" dirty="0" smtClean="0"/>
              <a:t>Go to </a:t>
            </a:r>
            <a:r>
              <a:rPr lang="en-CA" dirty="0"/>
              <a:t>d</a:t>
            </a:r>
            <a:r>
              <a:rPr lang="en-CA" dirty="0" smtClean="0"/>
              <a:t>oor 1</a:t>
            </a:r>
          </a:p>
          <a:p>
            <a:r>
              <a:rPr lang="en-CA" dirty="0" smtClean="0"/>
              <a:t>Go to door 2</a:t>
            </a:r>
          </a:p>
          <a:p>
            <a:r>
              <a:rPr lang="en-CA" dirty="0" smtClean="0"/>
              <a:t>Go to door 3</a:t>
            </a:r>
          </a:p>
          <a:p>
            <a:r>
              <a:rPr lang="en-CA" dirty="0" smtClean="0"/>
              <a:t>Go to door 4</a:t>
            </a:r>
          </a:p>
        </p:txBody>
      </p:sp>
    </p:spTree>
    <p:extLst>
      <p:ext uri="{BB962C8B-B14F-4D97-AF65-F5344CB8AC3E}">
        <p14:creationId xmlns:p14="http://schemas.microsoft.com/office/powerpoint/2010/main" val="3685386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TotalTime>
  <Words>585</Words>
  <Application>Microsoft Office PowerPoint</Application>
  <PresentationFormat>On-screen Show (4:3)</PresentationFormat>
  <Paragraphs>108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Hierarchically organized behavior and its neural foundations: A reinforcement learning perspective (2008)</vt:lpstr>
      <vt:lpstr>Goal of Botvinick’s paper</vt:lpstr>
      <vt:lpstr>Model-based or model-free?</vt:lpstr>
      <vt:lpstr>Td Learning (Model free)</vt:lpstr>
      <vt:lpstr>Simple RL techniques fail at large problems</vt:lpstr>
      <vt:lpstr>Hierarchical Organization of actions</vt:lpstr>
      <vt:lpstr>HRL learns faster than RL</vt:lpstr>
      <vt:lpstr>Combine Hierarchy with RL</vt:lpstr>
      <vt:lpstr>Botvinick’s experiments</vt:lpstr>
      <vt:lpstr>My approach: Model-based HRL</vt:lpstr>
      <vt:lpstr>Monte Carlo Tree Search</vt:lpstr>
      <vt:lpstr>Benefits of MCTS</vt:lpstr>
      <vt:lpstr>Recap</vt:lpstr>
      <vt:lpstr># of searches improves over model-free</vt:lpstr>
      <vt:lpstr>Inconclusive results on depth changes</vt:lpstr>
      <vt:lpstr>Comparison to policy iteration</vt:lpstr>
      <vt:lpstr>Benefits of MB MCTS HRL  (yay acronyms!)</vt:lpstr>
      <vt:lpstr>The end</vt:lpstr>
      <vt:lpstr>Model-based MCTS</vt:lpstr>
    </vt:vector>
  </TitlesOfParts>
  <Company>Queen's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Hierarchically organized behavior and its neural foundations: A reinforcement learning perspective (2008)</dc:title>
  <dc:creator>STU</dc:creator>
  <cp:lastModifiedBy>STU</cp:lastModifiedBy>
  <cp:revision>26</cp:revision>
  <dcterms:created xsi:type="dcterms:W3CDTF">2016-04-04T14:41:47Z</dcterms:created>
  <dcterms:modified xsi:type="dcterms:W3CDTF">2016-04-05T12:40:22Z</dcterms:modified>
</cp:coreProperties>
</file>