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91" r:id="rId5"/>
    <p:sldId id="261" r:id="rId6"/>
    <p:sldId id="292" r:id="rId7"/>
    <p:sldId id="275" r:id="rId8"/>
    <p:sldId id="288" r:id="rId9"/>
    <p:sldId id="263" r:id="rId10"/>
    <p:sldId id="293" r:id="rId11"/>
    <p:sldId id="283" r:id="rId12"/>
    <p:sldId id="294" r:id="rId13"/>
    <p:sldId id="295" r:id="rId14"/>
    <p:sldId id="296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66"/>
    <a:srgbClr val="2C8C37"/>
    <a:srgbClr val="104CD2"/>
    <a:srgbClr val="328E36"/>
    <a:srgbClr val="2D6BB5"/>
    <a:srgbClr val="308834"/>
    <a:srgbClr val="000000"/>
    <a:srgbClr val="CDCDC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2" autoAdjust="0"/>
    <p:restoredTop sz="94660"/>
  </p:normalViewPr>
  <p:slideViewPr>
    <p:cSldViewPr>
      <p:cViewPr varScale="1">
        <p:scale>
          <a:sx n="72" d="100"/>
          <a:sy n="72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Skripsi\Seminar%20Hasil\penguji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Skripsi\Seminar%20Hasil\penguji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Skripsi\Seminar%20Hasil\penguji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1433070428067"/>
          <c:y val="2.7777777777777776E-2"/>
          <c:w val="0.83802952755905513"/>
          <c:h val="0.75774642752989207"/>
        </c:manualLayout>
      </c:layout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Tanpa Halangan</c:v>
                </c:pt>
              </c:strCache>
            </c:strRef>
          </c:tx>
          <c:spPr>
            <a:ln w="381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38100" cap="flat" cmpd="sng" algn="ctr">
                <a:solidFill>
                  <a:schemeClr val="accent2">
                    <a:shade val="50000"/>
                  </a:schemeClr>
                </a:solidFill>
                <a:prstDash val="solid"/>
                <a:miter lim="800000"/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90</c:v>
                </c:pt>
              </c:numCache>
            </c:numRef>
          </c:cat>
          <c:val>
            <c:numRef>
              <c:f>Sheet1!$F$3:$F$10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20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Kertas Karton</c:v>
                </c:pt>
              </c:strCache>
            </c:strRef>
          </c:tx>
          <c:spPr>
            <a:ln w="38100" cap="flat" cmpd="sng" algn="ctr">
              <a:solidFill>
                <a:srgbClr val="2C8C37"/>
              </a:solidFill>
              <a:prstDash val="solid"/>
              <a:miter lim="800000"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38100" cap="flat" cmpd="sng" algn="ctr">
                <a:solidFill>
                  <a:srgbClr val="2C8C37"/>
                </a:solidFill>
                <a:prstDash val="solid"/>
                <a:miter lim="800000"/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90</c:v>
                </c:pt>
              </c:numCache>
            </c:numRef>
          </c:cat>
          <c:val>
            <c:numRef>
              <c:f>Sheet1!$G$3:$G$10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20</c:v>
                </c:pt>
                <c:pt idx="4">
                  <c:v>20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Kayu</c:v>
                </c:pt>
              </c:strCache>
            </c:strRef>
          </c:tx>
          <c:spPr>
            <a:ln w="38100" cap="flat" cmpd="sng" algn="ctr">
              <a:solidFill>
                <a:schemeClr val="accent4">
                  <a:shade val="50000"/>
                </a:schemeClr>
              </a:solidFill>
              <a:prstDash val="solid"/>
              <a:miter lim="800000"/>
            </a:ln>
            <a:effectLst/>
          </c:spPr>
          <c:marker>
            <c:symbol val="triangle"/>
            <c:size val="6"/>
            <c:spPr>
              <a:solidFill>
                <a:schemeClr val="accent4"/>
              </a:solidFill>
              <a:ln w="38100" cap="flat" cmpd="sng" algn="ctr">
                <a:solidFill>
                  <a:schemeClr val="accent4">
                    <a:shade val="50000"/>
                  </a:schemeClr>
                </a:solidFill>
                <a:prstDash val="solid"/>
                <a:miter lim="800000"/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90</c:v>
                </c:pt>
              </c:numCache>
            </c:numRef>
          </c:cat>
          <c:val>
            <c:numRef>
              <c:f>Sheet1!$H$3:$H$10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60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</c:f>
              <c:strCache>
                <c:ptCount val="1"/>
                <c:pt idx="0">
                  <c:v>Kaca</c:v>
                </c:pt>
              </c:strCache>
            </c:strRef>
          </c:tx>
          <c:spPr>
            <a:ln w="38100" cap="flat" cmpd="sng" algn="ctr">
              <a:solidFill>
                <a:srgbClr val="FFFF00"/>
              </a:solidFill>
              <a:prstDash val="solid"/>
              <a:miter lim="800000"/>
            </a:ln>
            <a:effectLst/>
          </c:spPr>
          <c:marker>
            <c:symbol val="x"/>
            <c:size val="6"/>
            <c:spPr>
              <a:solidFill>
                <a:srgbClr val="104CD2"/>
              </a:solidFill>
              <a:ln w="38100" cap="flat" cmpd="sng" algn="ctr">
                <a:solidFill>
                  <a:srgbClr val="FFFF00"/>
                </a:solidFill>
                <a:prstDash val="solid"/>
                <a:miter lim="800000"/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55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90</c:v>
                </c:pt>
              </c:numCache>
            </c:numRef>
          </c:cat>
          <c:val>
            <c:numRef>
              <c:f>Sheet1!$I$3:$I$10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20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909824"/>
        <c:axId val="142910384"/>
      </c:lineChart>
      <c:catAx>
        <c:axId val="14290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Jarak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10384"/>
        <c:crosses val="autoZero"/>
        <c:auto val="1"/>
        <c:lblAlgn val="ctr"/>
        <c:lblOffset val="100"/>
        <c:noMultiLvlLbl val="0"/>
      </c:catAx>
      <c:valAx>
        <c:axId val="142910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Presentase Keberhasilan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098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1336302801457"/>
          <c:y val="5.6711869349664636E-2"/>
          <c:w val="0.24109776902887139"/>
          <c:h val="0.28009477981918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25060417388028"/>
          <c:y val="3.2923593666954978E-2"/>
          <c:w val="0.84827952755905511"/>
          <c:h val="0.75774642752989207"/>
        </c:manualLayout>
      </c:layout>
      <c:lineChart>
        <c:grouping val="standard"/>
        <c:varyColors val="0"/>
        <c:ser>
          <c:idx val="0"/>
          <c:order val="0"/>
          <c:tx>
            <c:strRef>
              <c:f>Sheet1!$D$45</c:f>
              <c:strCache>
                <c:ptCount val="1"/>
                <c:pt idx="0">
                  <c:v>Tanapa Halangan</c:v>
                </c:pt>
              </c:strCache>
            </c:strRef>
          </c:tx>
          <c:spPr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marker>
            <c:symbol val="diamond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81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marker>
          <c:cat>
            <c:numRef>
              <c:f>Sheet1!$A$46:$A$51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Sheet1!$D$46:$D$51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Sheet1!$E$45</c:f>
              <c:strCache>
                <c:ptCount val="1"/>
                <c:pt idx="0">
                  <c:v>Tembok</c:v>
                </c:pt>
              </c:strCache>
            </c:strRef>
          </c:tx>
          <c:spPr>
            <a:ln w="38100" cap="flat" cmpd="sng" algn="ctr">
              <a:solidFill>
                <a:schemeClr val="dk1">
                  <a:shade val="50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6"/>
            <c:spPr>
              <a:solidFill>
                <a:schemeClr val="dk1"/>
              </a:solidFill>
              <a:ln w="38100" cap="flat" cmpd="sng" algn="ctr">
                <a:solidFill>
                  <a:schemeClr val="dk1">
                    <a:shade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Sheet1!$A$46:$A$51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Sheet1!$E$46:$E$51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26704"/>
        <c:axId val="145627264"/>
      </c:lineChart>
      <c:catAx>
        <c:axId val="14562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Jarak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27264"/>
        <c:crosses val="autoZero"/>
        <c:auto val="1"/>
        <c:lblAlgn val="ctr"/>
        <c:lblOffset val="100"/>
        <c:noMultiLvlLbl val="0"/>
      </c:catAx>
      <c:valAx>
        <c:axId val="145627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Presentase Keberhasilan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2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6162177638271"/>
          <c:y val="5.0925925925925923E-2"/>
          <c:w val="0.84969616135086645"/>
          <c:h val="0.75774642752989207"/>
        </c:manualLayout>
      </c:layout>
      <c:lineChart>
        <c:grouping val="standard"/>
        <c:varyColors val="0"/>
        <c:ser>
          <c:idx val="1"/>
          <c:order val="1"/>
          <c:tx>
            <c:strRef>
              <c:f>Sheet1!$D$26</c:f>
              <c:strCache>
                <c:ptCount val="1"/>
                <c:pt idx="0">
                  <c:v>Presentase Keberhasilan</c:v>
                </c:pt>
              </c:strCache>
            </c:strRef>
          </c:tx>
          <c:spPr>
            <a:ln w="38100" cap="flat" cmpd="sng" algn="ctr">
              <a:solidFill>
                <a:schemeClr val="dk1">
                  <a:shade val="50000"/>
                </a:schemeClr>
              </a:solidFill>
              <a:prstDash val="solid"/>
              <a:miter lim="800000"/>
            </a:ln>
            <a:effectLst/>
          </c:spPr>
          <c:marker>
            <c:symbol val="square"/>
            <c:size val="6"/>
            <c:spPr>
              <a:solidFill>
                <a:schemeClr val="dk1"/>
              </a:solidFill>
              <a:ln w="38100" cap="flat" cmpd="sng" algn="ctr">
                <a:solidFill>
                  <a:schemeClr val="dk1">
                    <a:shade val="50000"/>
                  </a:schemeClr>
                </a:solidFill>
                <a:prstDash val="solid"/>
                <a:miter lim="800000"/>
              </a:ln>
              <a:effectLst/>
            </c:spPr>
          </c:marker>
          <c:cat>
            <c:numRef>
              <c:f>Sheet1!$B$27:$B$35</c:f>
              <c:numCache>
                <c:formatCode>General</c:formatCode>
                <c:ptCount val="9"/>
                <c:pt idx="0">
                  <c:v>156</c:v>
                </c:pt>
                <c:pt idx="1">
                  <c:v>182</c:v>
                </c:pt>
                <c:pt idx="2">
                  <c:v>208</c:v>
                </c:pt>
                <c:pt idx="3">
                  <c:v>234</c:v>
                </c:pt>
                <c:pt idx="4">
                  <c:v>260</c:v>
                </c:pt>
                <c:pt idx="5">
                  <c:v>286</c:v>
                </c:pt>
                <c:pt idx="6">
                  <c:v>312</c:v>
                </c:pt>
                <c:pt idx="7">
                  <c:v>338</c:v>
                </c:pt>
                <c:pt idx="8">
                  <c:v>364</c:v>
                </c:pt>
              </c:numCache>
            </c:numRef>
          </c:cat>
          <c:val>
            <c:numRef>
              <c:f>Sheet1!$D$27:$D$35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27.27272727272727</c:v>
                </c:pt>
                <c:pt idx="6">
                  <c:v>8.3333333333333321</c:v>
                </c:pt>
                <c:pt idx="7">
                  <c:v>7.6923076923076925</c:v>
                </c:pt>
                <c:pt idx="8">
                  <c:v>7.1428571428571423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30064"/>
        <c:axId val="1456306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Sheet1!$C$26</c15:sqref>
                        </c15:formulaRef>
                      </c:ext>
                    </c:extLst>
                    <c:strCache>
                      <c:ptCount val="1"/>
                      <c:pt idx="0">
                        <c:v>Data yang Diterima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Sheet1!$B$27:$B$35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156</c:v>
                      </c:pt>
                      <c:pt idx="1">
                        <c:v>182</c:v>
                      </c:pt>
                      <c:pt idx="2">
                        <c:v>208</c:v>
                      </c:pt>
                      <c:pt idx="3">
                        <c:v>234</c:v>
                      </c:pt>
                      <c:pt idx="4">
                        <c:v>260</c:v>
                      </c:pt>
                      <c:pt idx="5">
                        <c:v>286</c:v>
                      </c:pt>
                      <c:pt idx="6">
                        <c:v>312</c:v>
                      </c:pt>
                      <c:pt idx="7">
                        <c:v>338</c:v>
                      </c:pt>
                      <c:pt idx="8">
                        <c:v>364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Sheet1!$C$27:$C$35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156</c:v>
                      </c:pt>
                      <c:pt idx="1">
                        <c:v>182</c:v>
                      </c:pt>
                      <c:pt idx="2">
                        <c:v>208</c:v>
                      </c:pt>
                      <c:pt idx="3">
                        <c:v>234</c:v>
                      </c:pt>
                      <c:pt idx="4">
                        <c:v>260</c:v>
                      </c:pt>
                      <c:pt idx="5">
                        <c:v>78</c:v>
                      </c:pt>
                      <c:pt idx="6">
                        <c:v>26</c:v>
                      </c:pt>
                      <c:pt idx="7">
                        <c:v>26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4563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Jumlah Data yang Dikirim (byte)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30624"/>
        <c:crosses val="autoZero"/>
        <c:auto val="1"/>
        <c:lblAlgn val="ctr"/>
        <c:lblOffset val="100"/>
        <c:noMultiLvlLbl val="0"/>
      </c:catAx>
      <c:valAx>
        <c:axId val="145630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Presentase Keberhasilan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3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56882011566497"/>
          <c:y val="0.12297426363371243"/>
          <c:w val="0.3322089528016082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50A2C-9BFE-4B29-9FF1-D358EC960CC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F0F0-2910-4AE7-95A4-639475D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9F0F0-2910-4AE7-95A4-639475D5D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D1AE-C67B-44BA-ADFC-A5585A9EEEB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C28C-59F1-4D64-BA03-93D30753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6400800" cy="620174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Moch</a:t>
            </a:r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Choiril</a:t>
            </a:r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Iman</a:t>
            </a:r>
            <a:endParaRPr lang="en-US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46088" y="500541"/>
            <a:ext cx="86979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sv-SE" sz="11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JURUSAN TEKNIK ELEKTRO-FAKULTAS TEKNIK-UNIVERSITAS </a:t>
            </a:r>
            <a:r>
              <a:rPr lang="sv-SE" sz="1100" b="1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BRAWIJAYA</a:t>
            </a:r>
          </a:p>
          <a:p>
            <a:pPr marL="342900" indent="-342900" algn="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100" i="1" kern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202" y="903766"/>
            <a:ext cx="9150202" cy="21442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802" y="990600"/>
            <a:ext cx="7842398" cy="1853607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Rancang</a:t>
            </a:r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Bangun</a:t>
            </a:r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Transmisi</a:t>
            </a:r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Berbasis</a:t>
            </a:r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Wireless </a:t>
            </a:r>
            <a:r>
              <a:rPr lang="en-US" dirty="0" err="1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Pada</a:t>
            </a:r>
            <a:r>
              <a:rPr lang="en-US" i="1" dirty="0" smtClean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Micro Smart Grid </a:t>
            </a:r>
            <a:endParaRPr lang="en-US" dirty="0">
              <a:solidFill>
                <a:schemeClr val="bg1"/>
              </a:solidFill>
              <a:latin typeface="Britannic Bold" panose="020B0903060703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1237"/>
            <a:ext cx="1752600" cy="1747563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28600" y="4522052"/>
            <a:ext cx="6400800" cy="61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125060300111094</a:t>
            </a:r>
          </a:p>
          <a:p>
            <a:pPr algn="l"/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 animBg="1"/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anose="020B0903060703020204" pitchFamily="34" charset="0"/>
              </a:rPr>
              <a:t>Pengujian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Tegangan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9" t="6734" r="12119" b="20871"/>
          <a:stretch/>
        </p:blipFill>
        <p:spPr>
          <a:xfrm>
            <a:off x="457200" y="1417638"/>
            <a:ext cx="3810000" cy="29255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r="16667" b="25555"/>
          <a:stretch/>
        </p:blipFill>
        <p:spPr>
          <a:xfrm>
            <a:off x="4533900" y="3200400"/>
            <a:ext cx="3886200" cy="29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074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Kesimpulan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7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Franklin Gothic Book" panose="020B05030201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sz="28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i="1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Franklin Gothic Book" panose="020B05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990600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Perancangan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sistem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transmisi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data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berbasis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ea typeface="Calibri" panose="020F0502020204030204" pitchFamily="34" charset="0"/>
              </a:rPr>
              <a:t>wireless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pada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ea typeface="Calibri" panose="020F0502020204030204" pitchFamily="34" charset="0"/>
              </a:rPr>
              <a:t>micro smart grid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terdiri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3 </a:t>
            </a:r>
            <a:r>
              <a:rPr lang="en-US" sz="2800" i="1" dirty="0">
                <a:solidFill>
                  <a:srgbClr val="000000"/>
                </a:solidFill>
                <a:ea typeface="Calibri" panose="020F0502020204030204" pitchFamily="34" charset="0"/>
              </a:rPr>
              <a:t>slave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. Data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pembacaan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sensor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kemudian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ditransmisikan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secara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ea typeface="Calibri" panose="020F0502020204030204" pitchFamily="34" charset="0"/>
              </a:rPr>
              <a:t>wireless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melalui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modul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XBee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Setelah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itu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ditangkap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diteruskan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oleh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master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melalui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USB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ke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komputer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diolah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ditampilkan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pada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grafik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secara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ea typeface="Calibri" panose="020F0502020204030204" pitchFamily="34" charset="0"/>
              </a:rPr>
              <a:t>real time</a:t>
            </a:r>
            <a:r>
              <a:rPr lang="en-US" sz="2800" i="1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2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anose="020B0903060703020204" pitchFamily="34" charset="0"/>
              </a:rPr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 startAt="2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 smtClean="0"/>
              <a:t>adalah</a:t>
            </a:r>
            <a:r>
              <a:rPr lang="en-US" sz="2800" dirty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i="1" dirty="0"/>
              <a:t>simplex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data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dikirim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slave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master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sebaliknya</a:t>
            </a:r>
            <a:r>
              <a:rPr lang="en-US" sz="2800" dirty="0"/>
              <a:t>. Data yang </a:t>
            </a:r>
            <a:r>
              <a:rPr lang="en-US" sz="2800" dirty="0" err="1"/>
              <a:t>ditrasmisikan</a:t>
            </a:r>
            <a:r>
              <a:rPr lang="en-US" sz="2800" dirty="0"/>
              <a:t> </a:t>
            </a:r>
            <a:r>
              <a:rPr lang="en-US" sz="2800" dirty="0" err="1"/>
              <a:t>sebanyak</a:t>
            </a:r>
            <a:r>
              <a:rPr lang="en-US" sz="2800" dirty="0"/>
              <a:t> 25 </a:t>
            </a:r>
            <a:r>
              <a:rPr lang="en-US" sz="2800" i="1" dirty="0"/>
              <a:t>byte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rincian</a:t>
            </a:r>
            <a:r>
              <a:rPr lang="en-US" sz="2800" dirty="0"/>
              <a:t>  I </a:t>
            </a:r>
            <a:r>
              <a:rPr lang="en-US" sz="2800" i="1" dirty="0"/>
              <a:t>byte</a:t>
            </a:r>
            <a:r>
              <a:rPr lang="en-US" sz="2800" dirty="0"/>
              <a:t> </a:t>
            </a:r>
            <a:r>
              <a:rPr lang="en-US" sz="2800" i="1" dirty="0"/>
              <a:t>header, </a:t>
            </a:r>
            <a:r>
              <a:rPr lang="en-US" sz="2800" dirty="0"/>
              <a:t>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arus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, 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tegangan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, 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arus</a:t>
            </a:r>
            <a:r>
              <a:rPr lang="en-US" sz="2800" dirty="0"/>
              <a:t> </a:t>
            </a:r>
            <a:r>
              <a:rPr lang="en-US" sz="2800" dirty="0" err="1"/>
              <a:t>baterai</a:t>
            </a:r>
            <a:r>
              <a:rPr lang="en-US" sz="2800" dirty="0"/>
              <a:t>, 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tegangan</a:t>
            </a:r>
            <a:r>
              <a:rPr lang="en-US" sz="2800" dirty="0"/>
              <a:t> </a:t>
            </a:r>
            <a:r>
              <a:rPr lang="en-US" sz="2800" dirty="0" err="1"/>
              <a:t>baterai</a:t>
            </a:r>
            <a:r>
              <a:rPr lang="en-US" sz="2800" dirty="0"/>
              <a:t>, 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arus</a:t>
            </a:r>
            <a:r>
              <a:rPr lang="en-US" sz="2800" dirty="0"/>
              <a:t> </a:t>
            </a:r>
            <a:r>
              <a:rPr lang="en-US" sz="2800" dirty="0" err="1"/>
              <a:t>beban</a:t>
            </a:r>
            <a:r>
              <a:rPr lang="en-US" sz="2800" dirty="0"/>
              <a:t>, 4 </a:t>
            </a:r>
            <a:r>
              <a:rPr lang="en-US" sz="2800" i="1" dirty="0"/>
              <a:t>byte</a:t>
            </a:r>
            <a:r>
              <a:rPr lang="en-US" sz="2800" dirty="0"/>
              <a:t> data </a:t>
            </a:r>
            <a:r>
              <a:rPr lang="en-US" sz="2800" dirty="0" err="1"/>
              <a:t>tegangan</a:t>
            </a:r>
            <a:r>
              <a:rPr lang="en-US" sz="2800" dirty="0"/>
              <a:t> </a:t>
            </a:r>
            <a:r>
              <a:rPr lang="en-US" sz="2800" dirty="0" err="1"/>
              <a:t>beban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anose="020B0903060703020204" pitchFamily="34" charset="0"/>
              </a:rPr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3"/>
            </a:pPr>
            <a:r>
              <a:rPr lang="en-US" sz="3000" dirty="0" err="1"/>
              <a:t>Semakin</a:t>
            </a:r>
            <a:r>
              <a:rPr lang="en-US" sz="3000" dirty="0"/>
              <a:t> </a:t>
            </a:r>
            <a:r>
              <a:rPr lang="en-US" sz="3000" dirty="0" err="1"/>
              <a:t>jauh</a:t>
            </a:r>
            <a:r>
              <a:rPr lang="en-US" sz="3000" dirty="0"/>
              <a:t> </a:t>
            </a:r>
            <a:r>
              <a:rPr lang="en-US" sz="3000" dirty="0" err="1"/>
              <a:t>jarak</a:t>
            </a:r>
            <a:r>
              <a:rPr lang="en-US" sz="3000" dirty="0"/>
              <a:t> </a:t>
            </a:r>
            <a:r>
              <a:rPr lang="en-US" sz="3000" dirty="0" err="1"/>
              <a:t>transmisi</a:t>
            </a:r>
            <a:r>
              <a:rPr lang="en-US" sz="3000" dirty="0"/>
              <a:t> data </a:t>
            </a:r>
            <a:r>
              <a:rPr lang="en-US" sz="3000" dirty="0" err="1"/>
              <a:t>maka</a:t>
            </a:r>
            <a:r>
              <a:rPr lang="en-US" sz="3000" dirty="0"/>
              <a:t> data yang </a:t>
            </a:r>
            <a:r>
              <a:rPr lang="en-US" sz="3000" dirty="0" err="1"/>
              <a:t>diterima</a:t>
            </a:r>
            <a:r>
              <a:rPr lang="en-US" sz="3000" dirty="0"/>
              <a:t> </a:t>
            </a:r>
            <a:r>
              <a:rPr lang="en-US" sz="3000" dirty="0" err="1"/>
              <a:t>semakin</a:t>
            </a:r>
            <a:r>
              <a:rPr lang="en-US" sz="3000" dirty="0"/>
              <a:t> </a:t>
            </a:r>
            <a:r>
              <a:rPr lang="en-US" sz="3000" dirty="0" err="1"/>
              <a:t>berkurang</a:t>
            </a:r>
            <a:r>
              <a:rPr lang="en-US" sz="3000" dirty="0"/>
              <a:t>.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transmisi</a:t>
            </a:r>
            <a:r>
              <a:rPr lang="en-US" sz="3000" dirty="0"/>
              <a:t> data </a:t>
            </a:r>
            <a:r>
              <a:rPr lang="en-US" sz="3000" i="1" dirty="0"/>
              <a:t>outdoor</a:t>
            </a:r>
            <a:r>
              <a:rPr lang="en-US" sz="3000" dirty="0"/>
              <a:t> </a:t>
            </a:r>
            <a:r>
              <a:rPr lang="en-US" sz="3000" dirty="0" err="1"/>
              <a:t>jarak</a:t>
            </a:r>
            <a:r>
              <a:rPr lang="en-US" sz="3000" dirty="0"/>
              <a:t> </a:t>
            </a:r>
            <a:r>
              <a:rPr lang="en-US" sz="3000" dirty="0" err="1"/>
              <a:t>transmisi</a:t>
            </a:r>
            <a:r>
              <a:rPr lang="en-US" sz="3000" dirty="0"/>
              <a:t> yang </a:t>
            </a:r>
            <a:r>
              <a:rPr lang="en-US" sz="3000" dirty="0" err="1"/>
              <a:t>persentase</a:t>
            </a:r>
            <a:r>
              <a:rPr lang="en-US" sz="3000" dirty="0"/>
              <a:t> </a:t>
            </a:r>
            <a:r>
              <a:rPr lang="en-US" sz="3000" dirty="0" err="1"/>
              <a:t>keberhasilan</a:t>
            </a:r>
            <a:r>
              <a:rPr lang="en-US" sz="3000" dirty="0"/>
              <a:t> 100% </a:t>
            </a:r>
            <a:r>
              <a:rPr lang="en-US" sz="3000" dirty="0" err="1"/>
              <a:t>mencapai</a:t>
            </a:r>
            <a:r>
              <a:rPr lang="en-US" sz="3000" dirty="0"/>
              <a:t> </a:t>
            </a:r>
            <a:r>
              <a:rPr lang="en-US" sz="3000" dirty="0" err="1"/>
              <a:t>jarak</a:t>
            </a:r>
            <a:r>
              <a:rPr lang="en-US" sz="3000" dirty="0"/>
              <a:t> 80 m. </a:t>
            </a:r>
            <a:r>
              <a:rPr lang="en-US" sz="3000" dirty="0" err="1"/>
              <a:t>Halangan</a:t>
            </a:r>
            <a:r>
              <a:rPr lang="en-US" sz="3000" dirty="0"/>
              <a:t> yang paling </a:t>
            </a:r>
            <a:r>
              <a:rPr lang="en-US" sz="3000" dirty="0" err="1"/>
              <a:t>mempengaruhi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kaca</a:t>
            </a:r>
            <a:r>
              <a:rPr lang="en-US" sz="3000" dirty="0"/>
              <a:t> 2 </a:t>
            </a:r>
            <a:r>
              <a:rPr lang="en-US" sz="3000" dirty="0" smtClean="0"/>
              <a:t>mm </a:t>
            </a:r>
            <a:r>
              <a:rPr lang="en-US" sz="3000" dirty="0" err="1" smtClean="0"/>
              <a:t>saat</a:t>
            </a:r>
            <a:r>
              <a:rPr lang="en-US" sz="3000" dirty="0" smtClean="0"/>
              <a:t> outdoor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dinding</a:t>
            </a:r>
            <a:r>
              <a:rPr lang="en-US" sz="3000" dirty="0" smtClean="0"/>
              <a:t> </a:t>
            </a:r>
            <a:r>
              <a:rPr lang="en-US" sz="3000" dirty="0" err="1" smtClean="0"/>
              <a:t>saat</a:t>
            </a:r>
            <a:r>
              <a:rPr lang="en-US" sz="3000" dirty="0" smtClean="0"/>
              <a:t> indoor. </a:t>
            </a:r>
            <a:r>
              <a:rPr lang="en-US" sz="3000" dirty="0" err="1"/>
              <a:t>Lebar</a:t>
            </a:r>
            <a:r>
              <a:rPr lang="en-US" sz="3000" dirty="0"/>
              <a:t> data </a:t>
            </a:r>
            <a:r>
              <a:rPr lang="en-US" sz="3000" dirty="0" err="1"/>
              <a:t>maksimum</a:t>
            </a:r>
            <a:r>
              <a:rPr lang="en-US" sz="3000" dirty="0"/>
              <a:t> yang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ditransmisikan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persentase</a:t>
            </a:r>
            <a:r>
              <a:rPr lang="en-US" sz="3000" dirty="0"/>
              <a:t> </a:t>
            </a:r>
            <a:r>
              <a:rPr lang="en-US" sz="3000" dirty="0" err="1"/>
              <a:t>keberhasilan</a:t>
            </a:r>
            <a:r>
              <a:rPr lang="en-US" sz="3000" dirty="0"/>
              <a:t> 100% </a:t>
            </a:r>
            <a:r>
              <a:rPr lang="en-US" sz="3000" dirty="0" err="1"/>
              <a:t>adalah</a:t>
            </a:r>
            <a:r>
              <a:rPr lang="en-US" sz="3000" dirty="0"/>
              <a:t> 260 </a:t>
            </a:r>
            <a:r>
              <a:rPr lang="en-US" sz="3000" i="1" dirty="0"/>
              <a:t>byte.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anose="020B0903060703020204" pitchFamily="34" charset="0"/>
              </a:rPr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en-US" dirty="0" err="1"/>
              <a:t>Tegangan</a:t>
            </a:r>
            <a:r>
              <a:rPr lang="en-US" dirty="0"/>
              <a:t> pin Tx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i="1" dirty="0"/>
              <a:t>slave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berkisar</a:t>
            </a:r>
            <a:r>
              <a:rPr lang="en-US" dirty="0"/>
              <a:t> 0 – 4.8 volt </a:t>
            </a:r>
            <a:r>
              <a:rPr lang="en-US" dirty="0" err="1"/>
              <a:t>bergantung</a:t>
            </a:r>
            <a:r>
              <a:rPr lang="en-US" dirty="0"/>
              <a:t> data yang </a:t>
            </a:r>
            <a:r>
              <a:rPr lang="en-US" dirty="0" err="1"/>
              <a:t>dikirimkan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i="1" dirty="0"/>
              <a:t>slave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tegangannya</a:t>
            </a:r>
            <a:r>
              <a:rPr lang="en-US" dirty="0"/>
              <a:t> 5 Volt </a:t>
            </a:r>
          </a:p>
        </p:txBody>
      </p:sp>
    </p:spTree>
    <p:extLst>
      <p:ext uri="{BB962C8B-B14F-4D97-AF65-F5344CB8AC3E}">
        <p14:creationId xmlns:p14="http://schemas.microsoft.com/office/powerpoint/2010/main" val="23660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07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Saran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Franklin Gothic Book" panose="020B0503020102020204" pitchFamily="34" charset="0"/>
              </a:rPr>
              <a:t>Pengiriman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i="1" dirty="0" smtClean="0">
                <a:latin typeface="Franklin Gothic Book" panose="020B0503020102020204" pitchFamily="34" charset="0"/>
              </a:rPr>
              <a:t>wireless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dapat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menggunakan</a:t>
            </a:r>
            <a:r>
              <a:rPr lang="en-US" sz="2800" dirty="0" smtClean="0">
                <a:latin typeface="Franklin Gothic Book" panose="020B0503020102020204" pitchFamily="34" charset="0"/>
              </a:rPr>
              <a:t> media lain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seperti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cahaya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dan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bunyi</a:t>
            </a:r>
            <a:endParaRPr lang="en-US" sz="28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Franklin Gothic Book" panose="020B0503020102020204" pitchFamily="34" charset="0"/>
              </a:rPr>
              <a:t>Slave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diperbanyak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untuk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sistem</a:t>
            </a:r>
            <a:r>
              <a:rPr lang="en-US" sz="2800" dirty="0" smtClean="0">
                <a:latin typeface="Franklin Gothic Book" panose="020B0503020102020204" pitchFamily="34" charset="0"/>
              </a:rPr>
              <a:t> yang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lebih</a:t>
            </a:r>
            <a:r>
              <a:rPr lang="en-US" sz="2800" dirty="0" smtClean="0">
                <a:latin typeface="Franklin Gothic Book" panose="020B0503020102020204" pitchFamily="34" charset="0"/>
              </a:rPr>
              <a:t> </a:t>
            </a:r>
            <a:r>
              <a:rPr lang="en-US" sz="2800" dirty="0" err="1" smtClean="0">
                <a:latin typeface="Franklin Gothic Book" panose="020B0503020102020204" pitchFamily="34" charset="0"/>
              </a:rPr>
              <a:t>besar</a:t>
            </a:r>
            <a:endParaRPr lang="en-US" sz="2800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i="1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latin typeface="Britannic Bold" panose="020B0903060703020204" pitchFamily="34" charset="0"/>
              </a:rPr>
              <a:t>Sekian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Terima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Kasih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1143000"/>
          </a:xfrm>
        </p:spPr>
        <p:txBody>
          <a:bodyPr/>
          <a:lstStyle/>
          <a:p>
            <a:pPr algn="r"/>
            <a:r>
              <a:rPr lang="en-US" dirty="0" err="1" smtClean="0">
                <a:latin typeface="Britannic Bold" panose="020B0903060703020204" pitchFamily="34" charset="0"/>
              </a:rPr>
              <a:t>Latar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Belakang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669812"/>
            <a:ext cx="1981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Power Station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70767" y="5669812"/>
            <a:ext cx="1981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Transformer</a:t>
            </a:r>
            <a:endParaRPr lang="en-US" sz="2000" dirty="0"/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253732" y="1033721"/>
            <a:ext cx="9144000" cy="4836211"/>
            <a:chOff x="912" y="960"/>
            <a:chExt cx="4258" cy="700"/>
          </a:xfrm>
        </p:grpSpPr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>
              <a:noFill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AutoShape 14"/>
          <p:cNvSpPr>
            <a:spLocks noChangeArrowheads="1"/>
          </p:cNvSpPr>
          <p:nvPr/>
        </p:nvSpPr>
        <p:spPr bwMode="gray">
          <a:xfrm flipH="1">
            <a:off x="2692800" y="1902217"/>
            <a:ext cx="581190" cy="670098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gray">
          <a:xfrm flipH="1">
            <a:off x="2129606" y="3679165"/>
            <a:ext cx="929217" cy="667697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gray">
          <a:xfrm>
            <a:off x="6256394" y="2771892"/>
            <a:ext cx="956210" cy="667697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" name="Picture 23" descr="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04" y="4781729"/>
            <a:ext cx="739161" cy="10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an.umces.edu/imagelibrary/albums/userpics/12789/normal_ian-symbol-industry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49" y="2354643"/>
            <a:ext cx="1244202" cy="131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utoShape 19"/>
          <p:cNvSpPr>
            <a:spLocks noChangeArrowheads="1"/>
          </p:cNvSpPr>
          <p:nvPr/>
        </p:nvSpPr>
        <p:spPr bwMode="gray">
          <a:xfrm>
            <a:off x="5816201" y="5002115"/>
            <a:ext cx="929217" cy="667697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81519" y="2722434"/>
            <a:ext cx="403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Franklin Gothic Demi Cond" panose="020B0706030402020204" pitchFamily="34" charset="0"/>
              </a:rPr>
              <a:t>Masalah</a:t>
            </a:r>
            <a:r>
              <a:rPr lang="en-US" sz="3600" dirty="0" smtClean="0">
                <a:latin typeface="Franklin Gothic Demi Cond" panose="020B0706030402020204" pitchFamily="34" charset="0"/>
              </a:rPr>
              <a:t> </a:t>
            </a:r>
            <a:r>
              <a:rPr lang="en-US" sz="3600" dirty="0" err="1">
                <a:latin typeface="Franklin Gothic Demi Cond" panose="020B0706030402020204" pitchFamily="34" charset="0"/>
              </a:rPr>
              <a:t>L</a:t>
            </a:r>
            <a:r>
              <a:rPr lang="en-US" sz="3600" dirty="0" err="1" smtClean="0">
                <a:latin typeface="Franklin Gothic Demi Cond" panose="020B0706030402020204" pitchFamily="34" charset="0"/>
              </a:rPr>
              <a:t>ingkungan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52071" y="1892854"/>
            <a:ext cx="311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Franklin Gothic Demi Cond" panose="020B0706030402020204" pitchFamily="34" charset="0"/>
              </a:rPr>
              <a:t>Krisi</a:t>
            </a:r>
            <a:r>
              <a:rPr lang="en-US" sz="3600" dirty="0" smtClean="0">
                <a:latin typeface="Franklin Gothic Demi Cond" panose="020B0706030402020204" pitchFamily="34" charset="0"/>
              </a:rPr>
              <a:t> </a:t>
            </a:r>
            <a:r>
              <a:rPr lang="en-US" sz="3600" dirty="0" err="1" smtClean="0">
                <a:latin typeface="Franklin Gothic Demi Cond" panose="020B0706030402020204" pitchFamily="34" charset="0"/>
              </a:rPr>
              <a:t>Energi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52627" y="3676471"/>
            <a:ext cx="403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Franklin Gothic Demi Cond" panose="020B0706030402020204" pitchFamily="34" charset="0"/>
              </a:rPr>
              <a:t>Biaya</a:t>
            </a:r>
            <a:r>
              <a:rPr lang="en-US" sz="3600" dirty="0" smtClean="0">
                <a:latin typeface="Franklin Gothic Demi Cond" panose="020B0706030402020204" pitchFamily="34" charset="0"/>
              </a:rPr>
              <a:t> </a:t>
            </a:r>
            <a:r>
              <a:rPr lang="en-US" sz="3600" dirty="0" err="1" smtClean="0">
                <a:latin typeface="Franklin Gothic Demi Cond" panose="020B0706030402020204" pitchFamily="34" charset="0"/>
              </a:rPr>
              <a:t>Operasional</a:t>
            </a:r>
            <a:r>
              <a:rPr lang="en-US" sz="3600" dirty="0" smtClean="0">
                <a:latin typeface="Franklin Gothic Demi Cond" panose="020B0706030402020204" pitchFamily="34" charset="0"/>
              </a:rPr>
              <a:t> </a:t>
            </a:r>
            <a:r>
              <a:rPr lang="en-US" sz="3600" dirty="0" err="1" smtClean="0">
                <a:latin typeface="Franklin Gothic Demi Cond" panose="020B0706030402020204" pitchFamily="34" charset="0"/>
              </a:rPr>
              <a:t>Maha</a:t>
            </a:r>
            <a:r>
              <a:rPr lang="en-US" sz="3600" dirty="0" err="1">
                <a:latin typeface="Franklin Gothic Demi Cond" panose="020B0706030402020204" pitchFamily="34" charset="0"/>
              </a:rPr>
              <a:t>l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52627" y="4967144"/>
            <a:ext cx="403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Franklin Gothic Demi Cond" panose="020B0706030402020204" pitchFamily="34" charset="0"/>
              </a:rPr>
              <a:t>Konsumen</a:t>
            </a:r>
            <a:r>
              <a:rPr lang="en-US" sz="3600" dirty="0" smtClean="0">
                <a:latin typeface="Franklin Gothic Demi Cond" panose="020B0706030402020204" pitchFamily="34" charset="0"/>
              </a:rPr>
              <a:t> </a:t>
            </a:r>
            <a:r>
              <a:rPr lang="en-US" sz="3600" dirty="0" err="1" smtClean="0">
                <a:latin typeface="Franklin Gothic Demi Cond" panose="020B0706030402020204" pitchFamily="34" charset="0"/>
              </a:rPr>
              <a:t>Pasif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66" name="Picture 31" descr="1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5" y="3370869"/>
            <a:ext cx="1485900" cy="12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28700" y="612639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Sumber</a:t>
            </a:r>
            <a:r>
              <a:rPr lang="en-US" sz="1200" dirty="0" smtClean="0"/>
              <a:t>: </a:t>
            </a:r>
            <a:r>
              <a:rPr lang="id-ID" sz="1200" dirty="0"/>
              <a:t>http://www.powergenasia.com</a:t>
            </a:r>
            <a:endParaRPr lang="en-US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5" y="1511447"/>
            <a:ext cx="2083959" cy="1194345"/>
          </a:xfrm>
        </p:spPr>
      </p:pic>
    </p:spTree>
    <p:extLst>
      <p:ext uri="{BB962C8B-B14F-4D97-AF65-F5344CB8AC3E}">
        <p14:creationId xmlns:p14="http://schemas.microsoft.com/office/powerpoint/2010/main" val="150827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  <p:bldP spid="39" grpId="0" animBg="1"/>
      <p:bldP spid="50" grpId="0" animBg="1"/>
      <p:bldP spid="59" grpId="0" animBg="1"/>
      <p:bldP spid="58" grpId="0"/>
      <p:bldP spid="61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latin typeface="Britannic Bold" panose="020B0903060703020204" pitchFamily="34" charset="0"/>
              </a:rPr>
              <a:t>Smart Grid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4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130745" cy="4421983"/>
          </a:xfrm>
        </p:spPr>
      </p:pic>
      <p:sp>
        <p:nvSpPr>
          <p:cNvPr id="2" name="TextBox 1"/>
          <p:cNvSpPr txBox="1"/>
          <p:nvPr/>
        </p:nvSpPr>
        <p:spPr>
          <a:xfrm>
            <a:off x="1028700" y="5763399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Sumber</a:t>
            </a:r>
            <a:r>
              <a:rPr lang="en-US" sz="1200" dirty="0" smtClean="0"/>
              <a:t>: </a:t>
            </a:r>
            <a:r>
              <a:rPr lang="id-ID" sz="1200" dirty="0"/>
              <a:t>http://www.powergenasia.com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7" y="1219200"/>
            <a:ext cx="777703" cy="622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21924"/>
            <a:ext cx="732004" cy="585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86749"/>
            <a:ext cx="810726" cy="648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13" y="3527839"/>
            <a:ext cx="823211" cy="658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04" y="997687"/>
            <a:ext cx="732004" cy="585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84" y="2806045"/>
            <a:ext cx="823211" cy="6585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6" y="2108460"/>
            <a:ext cx="823211" cy="6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Rumusan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Masalah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mentransmisikan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micro smart grid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 err="1"/>
              <a:t>realtime</a:t>
            </a:r>
            <a:r>
              <a:rPr lang="en-US" dirty="0" smtClean="0"/>
              <a:t>?</a:t>
            </a:r>
          </a:p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 err="1"/>
              <a:t>halangan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format data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micro smart </a:t>
            </a:r>
            <a:r>
              <a:rPr lang="en-US" i="1" dirty="0" smtClean="0"/>
              <a:t>grid</a:t>
            </a:r>
            <a:r>
              <a:rPr lang="en-US" dirty="0" smtClean="0"/>
              <a:t>?</a:t>
            </a:r>
          </a:p>
          <a:p>
            <a:pPr lvl="0"/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karakterisasi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slave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pengiriman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data?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33" y="-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Diagram Blok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822354" cy="278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4395597" cy="1261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84988"/>
            <a:ext cx="3737172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02847 -2.59259E-6 C -0.04131 -2.59259E-6 -0.05694 0.09398 -0.05694 0.1706 L -0.05694 0.34144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125 2.22222E-6 C 0.18107 2.22222E-6 0.25 0.07569 0.25 0.13773 L 0.25 0.27569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Britannic Bold" panose="020B0903060703020204" pitchFamily="34" charset="0"/>
              </a:rPr>
              <a:t>Prinsip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Kerja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539290" y="1417638"/>
            <a:ext cx="1822910" cy="86836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Slave A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39290" y="2920498"/>
            <a:ext cx="1822910" cy="86836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Slave B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39290" y="4433740"/>
            <a:ext cx="1822910" cy="86836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Slave C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419600" y="2920498"/>
            <a:ext cx="1822910" cy="86836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Master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400800" y="2920498"/>
            <a:ext cx="914400" cy="8683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90" y="2717549"/>
            <a:ext cx="1287003" cy="12742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600" y="13075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</a:t>
            </a:r>
            <a:r>
              <a:rPr lang="en-US" dirty="0" err="1" smtClean="0">
                <a:latin typeface="Britannic Bold" panose="020B0903060703020204" pitchFamily="34" charset="0"/>
              </a:rPr>
              <a:t>Arus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Tegangan</a:t>
            </a:r>
            <a:endParaRPr lang="en-US" dirty="0">
              <a:latin typeface="Britannic Bold" panose="020B0903060703020204" pitchFamily="34" charset="0"/>
            </a:endParaRPr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2362200" y="1851819"/>
            <a:ext cx="2057400" cy="106867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5" idx="1"/>
          </p:cNvCxnSpPr>
          <p:nvPr/>
        </p:nvCxnSpPr>
        <p:spPr>
          <a:xfrm>
            <a:off x="2362200" y="3354679"/>
            <a:ext cx="20574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62200" y="3788860"/>
            <a:ext cx="2057400" cy="108944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463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</a:t>
            </a:r>
            <a:r>
              <a:rPr lang="en-US" dirty="0" err="1" smtClean="0">
                <a:latin typeface="Britannic Bold" panose="020B0903060703020204" pitchFamily="34" charset="0"/>
              </a:rPr>
              <a:t>Arus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Tegangan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290" y="53385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</a:t>
            </a:r>
            <a:r>
              <a:rPr lang="en-US" dirty="0" err="1" smtClean="0">
                <a:latin typeface="Britannic Bold" panose="020B0903060703020204" pitchFamily="34" charset="0"/>
              </a:rPr>
              <a:t>Arus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Tegangan</a:t>
            </a:r>
            <a:endParaRPr lang="en-US" dirty="0">
              <a:latin typeface="Britannic Bold" panose="020B0903060703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03187"/>
              </p:ext>
            </p:extLst>
          </p:nvPr>
        </p:nvGraphicFramePr>
        <p:xfrm>
          <a:off x="3429000" y="2100580"/>
          <a:ext cx="3586967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7567"/>
                <a:gridCol w="304800"/>
                <a:gridCol w="381000"/>
                <a:gridCol w="381000"/>
                <a:gridCol w="457200"/>
                <a:gridCol w="304800"/>
                <a:gridCol w="3810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4"/>
          <a:stretch/>
        </p:blipFill>
        <p:spPr>
          <a:xfrm>
            <a:off x="6644815" y="2007489"/>
            <a:ext cx="2499185" cy="6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0417 -1.11111E-6 C 0.29601 -1.11111E-6 0.40885 0.04861 0.40885 0.08889 L 0.40885 0.1777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9184 3.7037E-7 C 0.13299 3.7037E-7 0.18385 0.02014 0.18385 0.03704 L 0.18385 0.07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18767 -2.59259E-6 C 0.27187 -2.59259E-6 0.37552 -0.06134 0.37552 -0.1118 L 0.37552 -0.22338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0.21215 -3.33333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3334 2.96296E-6 C -0.19323 2.96296E-6 -0.26667 -0.04236 -0.26667 -0.07639 L -0.26667 -0.15255 " pathEditMode="relative" rAng="0" ptsTypes="AAAA">
                                      <p:cBhvr>
                                        <p:cTn id="1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build="p"/>
      <p:bldP spid="19" grpId="1" build="allAtOnce"/>
      <p:bldP spid="19" grpId="2" build="allAtOnce"/>
      <p:bldP spid="28" grpId="0" build="p"/>
      <p:bldP spid="28" grpId="1" build="allAtOnce"/>
      <p:bldP spid="28" grpId="2" build="allAtOnce"/>
      <p:bldP spid="30" grpId="0" build="p"/>
      <p:bldP spid="30" grpId="1" build="allAtOnce"/>
      <p:bldP spid="30" grpId="2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966" y="-655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Pengujian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Jarak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Halangan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latin typeface="Britannic Bold" panose="020B0903060703020204" pitchFamily="34" charset="0"/>
              </a:rPr>
              <a:t>Outdoor</a:t>
            </a:r>
            <a:endParaRPr lang="en-US" i="1" dirty="0">
              <a:latin typeface="Britannic Bold" panose="020B09030607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6551" y="2514600"/>
            <a:ext cx="3448549" cy="2286000"/>
            <a:chOff x="1009650" y="1685925"/>
            <a:chExt cx="3475038" cy="3952875"/>
          </a:xfrm>
        </p:grpSpPr>
        <p:sp>
          <p:nvSpPr>
            <p:cNvPr id="11" name="Freeform 3"/>
            <p:cNvSpPr>
              <a:spLocks/>
            </p:cNvSpPr>
            <p:nvPr/>
          </p:nvSpPr>
          <p:spPr bwMode="gray">
            <a:xfrm>
              <a:off x="1009650" y="4483100"/>
              <a:ext cx="1016000" cy="1155700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gray">
            <a:xfrm rot="10800000">
              <a:off x="3468688" y="1685925"/>
              <a:ext cx="1016000" cy="1155700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gray">
            <a:xfrm>
              <a:off x="1205367" y="1981199"/>
              <a:ext cx="3200400" cy="36576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id-ID" altLang="en-US" sz="2200" b="1" dirty="0" smtClean="0"/>
                <a:t>Tanggal</a:t>
              </a:r>
              <a:r>
                <a:rPr lang="id-ID" altLang="en-US" sz="2200" b="1" dirty="0"/>
                <a:t>	</a:t>
              </a:r>
              <a:r>
                <a:rPr lang="id-ID" altLang="en-US" sz="2200" b="1" dirty="0" smtClean="0"/>
                <a:t>: </a:t>
              </a:r>
              <a:r>
                <a:rPr lang="en-US" altLang="en-US" sz="2200" b="1" dirty="0" smtClean="0"/>
                <a:t>7 </a:t>
              </a:r>
              <a:r>
                <a:rPr lang="en-US" altLang="en-US" sz="2200" b="1" dirty="0" err="1" smtClean="0"/>
                <a:t>Januari</a:t>
              </a:r>
              <a:r>
                <a:rPr lang="en-US" altLang="en-US" sz="2200" b="1" dirty="0" smtClean="0"/>
                <a:t> 2016</a:t>
              </a:r>
              <a:endParaRPr lang="id-ID" altLang="en-US" sz="2200" b="1" dirty="0"/>
            </a:p>
            <a:p>
              <a:r>
                <a:rPr lang="id-ID" altLang="en-US" sz="2200" b="1" dirty="0"/>
                <a:t>Waktu 	</a:t>
              </a:r>
              <a:r>
                <a:rPr lang="id-ID" altLang="en-US" sz="2200" b="1" dirty="0" smtClean="0"/>
                <a:t>: </a:t>
              </a:r>
              <a:r>
                <a:rPr lang="en-US" altLang="en-US" sz="2200" b="1" dirty="0" smtClean="0"/>
                <a:t>20.00 WIB</a:t>
              </a:r>
              <a:endParaRPr lang="id-ID" altLang="en-US" sz="2200" b="1" dirty="0"/>
            </a:p>
            <a:p>
              <a:r>
                <a:rPr lang="id-ID" altLang="en-US" sz="2200" b="1" dirty="0"/>
                <a:t>Lokasi 	</a:t>
              </a:r>
              <a:r>
                <a:rPr lang="id-ID" altLang="en-US" sz="2200" b="1" dirty="0" smtClean="0"/>
                <a:t>:</a:t>
              </a:r>
              <a:r>
                <a:rPr lang="en-US" altLang="en-US" sz="2200" b="1" dirty="0" smtClean="0"/>
                <a:t> </a:t>
              </a:r>
              <a:r>
                <a:rPr lang="en-US" altLang="en-US" sz="2200" b="1" dirty="0" err="1" smtClean="0"/>
                <a:t>Jalan</a:t>
              </a:r>
              <a:r>
                <a:rPr lang="en-US" altLang="en-US" sz="2200" b="1" dirty="0"/>
                <a:t> </a:t>
              </a:r>
              <a:r>
                <a:rPr lang="en-US" altLang="en-US" sz="2200" b="1" dirty="0" err="1" smtClean="0"/>
                <a:t>antara</a:t>
              </a:r>
              <a:r>
                <a:rPr lang="en-US" altLang="en-US" sz="2200" b="1" dirty="0" smtClean="0"/>
                <a:t> FT 	  </a:t>
              </a:r>
              <a:r>
                <a:rPr lang="en-US" altLang="en-US" sz="2200" b="1" dirty="0" err="1" smtClean="0"/>
                <a:t>dan</a:t>
              </a:r>
              <a:r>
                <a:rPr lang="en-US" altLang="en-US" sz="2200" b="1" dirty="0" smtClean="0"/>
                <a:t> FISIP UB</a:t>
              </a:r>
              <a:endParaRPr lang="id-ID" altLang="en-US" sz="2200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06613"/>
              </p:ext>
            </p:extLst>
          </p:nvPr>
        </p:nvGraphicFramePr>
        <p:xfrm>
          <a:off x="3578230" y="1077479"/>
          <a:ext cx="5337170" cy="463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147"/>
                <a:gridCol w="1258490"/>
                <a:gridCol w="1182216"/>
                <a:gridCol w="915264"/>
                <a:gridCol w="1024053"/>
              </a:tblGrid>
              <a:tr h="327002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Persentase Keberhasilan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9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Jarak (m)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Tanpa Halangan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Kertas Karton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Kayu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Kaca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50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55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60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65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60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70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75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80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85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90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95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5763"/>
              </p:ext>
            </p:extLst>
          </p:nvPr>
        </p:nvGraphicFramePr>
        <p:xfrm>
          <a:off x="1828800" y="1752600"/>
          <a:ext cx="5977718" cy="357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44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966" y="-655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Pengujian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Jarak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Halangan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latin typeface="Britannic Bold" panose="020B0903060703020204" pitchFamily="34" charset="0"/>
              </a:rPr>
              <a:t>indoor</a:t>
            </a:r>
            <a:endParaRPr lang="en-US" i="1" dirty="0">
              <a:latin typeface="Britannic Bold" panose="020B09030607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400" y="2057400"/>
            <a:ext cx="3448549" cy="2286000"/>
            <a:chOff x="1009650" y="1685925"/>
            <a:chExt cx="3475038" cy="3952875"/>
          </a:xfrm>
        </p:grpSpPr>
        <p:sp>
          <p:nvSpPr>
            <p:cNvPr id="11" name="Freeform 3"/>
            <p:cNvSpPr>
              <a:spLocks/>
            </p:cNvSpPr>
            <p:nvPr/>
          </p:nvSpPr>
          <p:spPr bwMode="gray">
            <a:xfrm>
              <a:off x="1009650" y="4483100"/>
              <a:ext cx="1016000" cy="1155700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gray">
            <a:xfrm rot="10800000">
              <a:off x="3468688" y="1685925"/>
              <a:ext cx="1016000" cy="1155700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gray">
            <a:xfrm>
              <a:off x="1205367" y="1981199"/>
              <a:ext cx="3200400" cy="36576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id-ID" altLang="en-US" sz="2200" b="1" dirty="0" smtClean="0"/>
                <a:t>Tanggal</a:t>
              </a:r>
              <a:r>
                <a:rPr lang="id-ID" altLang="en-US" sz="2200" b="1" dirty="0"/>
                <a:t>	</a:t>
              </a:r>
              <a:r>
                <a:rPr lang="id-ID" altLang="en-US" sz="2200" b="1" dirty="0" smtClean="0"/>
                <a:t>: </a:t>
              </a:r>
              <a:r>
                <a:rPr lang="en-US" altLang="en-US" sz="2200" b="1" dirty="0" smtClean="0"/>
                <a:t>2 </a:t>
              </a:r>
              <a:r>
                <a:rPr lang="en-US" altLang="en-US" sz="2200" b="1" dirty="0" err="1" smtClean="0"/>
                <a:t>Januari</a:t>
              </a:r>
              <a:r>
                <a:rPr lang="en-US" altLang="en-US" sz="2200" b="1" dirty="0" smtClean="0"/>
                <a:t> 2016</a:t>
              </a:r>
              <a:endParaRPr lang="id-ID" altLang="en-US" sz="2200" b="1" dirty="0"/>
            </a:p>
            <a:p>
              <a:r>
                <a:rPr lang="id-ID" altLang="en-US" sz="2200" b="1" dirty="0"/>
                <a:t>Waktu 	</a:t>
              </a:r>
              <a:r>
                <a:rPr lang="id-ID" altLang="en-US" sz="2200" b="1" dirty="0" smtClean="0"/>
                <a:t>: </a:t>
              </a:r>
              <a:r>
                <a:rPr lang="en-US" altLang="en-US" sz="2200" b="1" dirty="0" smtClean="0"/>
                <a:t>10.00 WIB</a:t>
              </a:r>
              <a:endParaRPr lang="id-ID" altLang="en-US" sz="2200" b="1" dirty="0"/>
            </a:p>
            <a:p>
              <a:r>
                <a:rPr lang="id-ID" altLang="en-US" sz="2200" b="1" dirty="0"/>
                <a:t>Lokasi 	</a:t>
              </a:r>
              <a:r>
                <a:rPr lang="id-ID" altLang="en-US" sz="2200" b="1" dirty="0" smtClean="0"/>
                <a:t>:</a:t>
              </a:r>
              <a:r>
                <a:rPr lang="en-US" altLang="en-US" sz="2200" b="1" dirty="0" smtClean="0"/>
                <a:t> </a:t>
              </a:r>
              <a:r>
                <a:rPr lang="en-US" altLang="en-US" sz="2200" b="1" dirty="0" err="1" smtClean="0"/>
                <a:t>Lorong</a:t>
              </a:r>
              <a:r>
                <a:rPr lang="en-US" altLang="en-US" sz="2200" b="1" dirty="0" smtClean="0"/>
                <a:t> </a:t>
              </a:r>
              <a:r>
                <a:rPr lang="en-US" altLang="en-US" sz="2200" b="1" dirty="0" err="1" smtClean="0"/>
                <a:t>Gedung</a:t>
              </a:r>
              <a:r>
                <a:rPr lang="en-US" altLang="en-US" sz="2200" b="1" dirty="0" smtClean="0"/>
                <a:t> 	   C TEUB</a:t>
              </a:r>
              <a:endParaRPr lang="id-ID" altLang="en-US" sz="2200" b="1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4739"/>
              </p:ext>
            </p:extLst>
          </p:nvPr>
        </p:nvGraphicFramePr>
        <p:xfrm>
          <a:off x="232013" y="1371600"/>
          <a:ext cx="5254387" cy="4135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312"/>
                <a:gridCol w="2368783"/>
                <a:gridCol w="1673292"/>
              </a:tblGrid>
              <a:tr h="445156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larendon Blk BT" panose="0204090505050502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Persentase Keberhasilan (%)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Jarak (m)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Tanpa Halangan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Tembok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25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larendon Blk BT" panose="02040905050505020204" pitchFamily="18" charset="0"/>
                        </a:rPr>
                        <a:t>30</a:t>
                      </a:r>
                      <a:endParaRPr lang="en-US" sz="16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6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larendon Blk BT" panose="020409050505050202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943372"/>
              </p:ext>
            </p:extLst>
          </p:nvPr>
        </p:nvGraphicFramePr>
        <p:xfrm>
          <a:off x="1828800" y="1524000"/>
          <a:ext cx="5649036" cy="376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34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100" y="-2353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Pengujian</a:t>
            </a:r>
            <a:r>
              <a:rPr lang="en-US" dirty="0" smtClean="0">
                <a:latin typeface="Britannic Bold" panose="020B0903060703020204" pitchFamily="34" charset="0"/>
              </a:rPr>
              <a:t> Format Data</a:t>
            </a:r>
            <a:endParaRPr lang="en-US" dirty="0">
              <a:latin typeface="Britannic Bold" panose="020B09030607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0964" y="3581400"/>
            <a:ext cx="3773036" cy="2581977"/>
            <a:chOff x="5712430" y="1643193"/>
            <a:chExt cx="3773036" cy="2657074"/>
          </a:xfrm>
        </p:grpSpPr>
        <p:grpSp>
          <p:nvGrpSpPr>
            <p:cNvPr id="13" name="Group 12"/>
            <p:cNvGrpSpPr/>
            <p:nvPr/>
          </p:nvGrpSpPr>
          <p:grpSpPr>
            <a:xfrm>
              <a:off x="5712430" y="1643193"/>
              <a:ext cx="3773036" cy="2543897"/>
              <a:chOff x="731616" y="1664829"/>
              <a:chExt cx="4381705" cy="3790825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gray">
              <a:xfrm>
                <a:off x="731616" y="4299954"/>
                <a:ext cx="1016000" cy="1155700"/>
              </a:xfrm>
              <a:custGeom>
                <a:avLst/>
                <a:gdLst>
                  <a:gd name="T0" fmla="*/ 88 w 1104"/>
                  <a:gd name="T1" fmla="*/ 1160 h 1256"/>
                  <a:gd name="T2" fmla="*/ 88 w 1104"/>
                  <a:gd name="T3" fmla="*/ 0 h 1256"/>
                  <a:gd name="T4" fmla="*/ 0 w 1104"/>
                  <a:gd name="T5" fmla="*/ 0 h 1256"/>
                  <a:gd name="T6" fmla="*/ 0 w 1104"/>
                  <a:gd name="T7" fmla="*/ 1256 h 1256"/>
                  <a:gd name="T8" fmla="*/ 1104 w 1104"/>
                  <a:gd name="T9" fmla="*/ 1256 h 1256"/>
                  <a:gd name="T10" fmla="*/ 1104 w 1104"/>
                  <a:gd name="T11" fmla="*/ 1160 h 1256"/>
                  <a:gd name="T12" fmla="*/ 88 w 1104"/>
                  <a:gd name="T13" fmla="*/ 116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1256">
                    <a:moveTo>
                      <a:pt x="88" y="1160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256"/>
                    </a:lnTo>
                    <a:lnTo>
                      <a:pt x="1104" y="1256"/>
                    </a:lnTo>
                    <a:lnTo>
                      <a:pt x="1104" y="1160"/>
                    </a:lnTo>
                    <a:lnTo>
                      <a:pt x="88" y="1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gray">
              <a:xfrm rot="10800000">
                <a:off x="4097321" y="1664829"/>
                <a:ext cx="1016000" cy="1155701"/>
              </a:xfrm>
              <a:custGeom>
                <a:avLst/>
                <a:gdLst>
                  <a:gd name="T0" fmla="*/ 88 w 1104"/>
                  <a:gd name="T1" fmla="*/ 1160 h 1256"/>
                  <a:gd name="T2" fmla="*/ 88 w 1104"/>
                  <a:gd name="T3" fmla="*/ 0 h 1256"/>
                  <a:gd name="T4" fmla="*/ 0 w 1104"/>
                  <a:gd name="T5" fmla="*/ 0 h 1256"/>
                  <a:gd name="T6" fmla="*/ 0 w 1104"/>
                  <a:gd name="T7" fmla="*/ 1256 h 1256"/>
                  <a:gd name="T8" fmla="*/ 1104 w 1104"/>
                  <a:gd name="T9" fmla="*/ 1256 h 1256"/>
                  <a:gd name="T10" fmla="*/ 1104 w 1104"/>
                  <a:gd name="T11" fmla="*/ 1160 h 1256"/>
                  <a:gd name="T12" fmla="*/ 88 w 1104"/>
                  <a:gd name="T13" fmla="*/ 116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1256">
                    <a:moveTo>
                      <a:pt x="88" y="1160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256"/>
                    </a:lnTo>
                    <a:lnTo>
                      <a:pt x="1104" y="1256"/>
                    </a:lnTo>
                    <a:lnTo>
                      <a:pt x="1104" y="1160"/>
                    </a:lnTo>
                    <a:lnTo>
                      <a:pt x="88" y="1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gray">
              <a:xfrm>
                <a:off x="973124" y="1981201"/>
                <a:ext cx="3898689" cy="3139627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81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altLang="en-US" sz="2400" dirty="0" smtClean="0">
                  <a:latin typeface="Franklin Gothic Demi Cond" panose="020B07060304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923703" y="1991943"/>
              <a:ext cx="3353803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 smtClean="0"/>
                <a:t>Jarak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Pengujian</a:t>
              </a:r>
              <a:r>
                <a:rPr lang="en-US" sz="2400" b="1" dirty="0" smtClean="0"/>
                <a:t>: 70 m</a:t>
              </a:r>
            </a:p>
            <a:p>
              <a:r>
                <a:rPr lang="id-ID" altLang="en-US" sz="2400" b="1" dirty="0" smtClean="0"/>
                <a:t>Tanggal</a:t>
              </a:r>
              <a:r>
                <a:rPr lang="en-US" altLang="en-US" sz="2400" b="1" dirty="0" smtClean="0"/>
                <a:t> </a:t>
              </a:r>
              <a:r>
                <a:rPr lang="id-ID" altLang="en-US" sz="2400" b="1" dirty="0" smtClean="0"/>
                <a:t>: </a:t>
              </a:r>
              <a:r>
                <a:rPr lang="en-US" altLang="en-US" sz="2400" b="1" dirty="0"/>
                <a:t>7 </a:t>
              </a:r>
              <a:r>
                <a:rPr lang="en-US" altLang="en-US" sz="2400" b="1" dirty="0" err="1"/>
                <a:t>Januari</a:t>
              </a:r>
              <a:r>
                <a:rPr lang="en-US" altLang="en-US" sz="2400" b="1" dirty="0"/>
                <a:t> 2016</a:t>
              </a:r>
              <a:endParaRPr lang="id-ID" altLang="en-US" sz="2400" b="1" dirty="0"/>
            </a:p>
            <a:p>
              <a:r>
                <a:rPr lang="id-ID" altLang="en-US" sz="2400" b="1" dirty="0"/>
                <a:t>Waktu 	</a:t>
              </a:r>
              <a:r>
                <a:rPr lang="en-US" altLang="en-US" sz="2400" b="1" dirty="0" smtClean="0"/>
                <a:t>  </a:t>
              </a:r>
              <a:r>
                <a:rPr lang="id-ID" altLang="en-US" sz="2400" b="1" dirty="0" smtClean="0"/>
                <a:t>: </a:t>
              </a:r>
              <a:r>
                <a:rPr lang="en-US" altLang="en-US" sz="2400" b="1" dirty="0"/>
                <a:t>20.00 WIB</a:t>
              </a:r>
              <a:endParaRPr lang="id-ID" altLang="en-US" sz="2400" b="1" dirty="0"/>
            </a:p>
            <a:p>
              <a:r>
                <a:rPr lang="id-ID" altLang="en-US" sz="2400" b="1" dirty="0"/>
                <a:t>Lokasi 	</a:t>
              </a:r>
              <a:r>
                <a:rPr lang="en-US" altLang="en-US" sz="2400" b="1" dirty="0" smtClean="0"/>
                <a:t>  </a:t>
              </a:r>
              <a:r>
                <a:rPr lang="id-ID" altLang="en-US" sz="2400" b="1" dirty="0" smtClean="0"/>
                <a:t>:</a:t>
              </a:r>
              <a:r>
                <a:rPr lang="en-US" altLang="en-US" sz="2400" b="1" dirty="0" smtClean="0"/>
                <a:t> </a:t>
              </a:r>
              <a:r>
                <a:rPr lang="en-US" altLang="en-US" sz="2400" b="1" dirty="0" err="1"/>
                <a:t>Jalan</a:t>
              </a:r>
              <a:r>
                <a:rPr lang="en-US" altLang="en-US" sz="2400" b="1" dirty="0"/>
                <a:t> </a:t>
              </a:r>
              <a:r>
                <a:rPr lang="en-US" altLang="en-US" sz="2400" b="1" dirty="0" err="1"/>
                <a:t>antara</a:t>
              </a:r>
              <a:r>
                <a:rPr lang="en-US" altLang="en-US" sz="2400" b="1" dirty="0"/>
                <a:t> </a:t>
              </a:r>
              <a:endParaRPr lang="en-US" altLang="en-US" sz="2400" b="1" dirty="0" smtClean="0"/>
            </a:p>
            <a:p>
              <a:r>
                <a:rPr lang="en-US" altLang="en-US" sz="2400" b="1" dirty="0" smtClean="0"/>
                <a:t>	    FT </a:t>
              </a:r>
              <a:r>
                <a:rPr lang="en-US" altLang="en-US" sz="2400" b="1" dirty="0" err="1" smtClean="0"/>
                <a:t>dan</a:t>
              </a:r>
              <a:r>
                <a:rPr lang="en-US" altLang="en-US" sz="2400" b="1" dirty="0" smtClean="0"/>
                <a:t> </a:t>
              </a:r>
              <a:r>
                <a:rPr lang="en-US" altLang="en-US" sz="2400" b="1" dirty="0"/>
                <a:t>FISIP UB</a:t>
              </a:r>
              <a:endParaRPr lang="id-ID" altLang="en-US" sz="2400" b="1" dirty="0"/>
            </a:p>
            <a:p>
              <a:endParaRPr lang="en-US" sz="2400" b="1" dirty="0" smtClean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96547"/>
              </p:ext>
            </p:extLst>
          </p:nvPr>
        </p:nvGraphicFramePr>
        <p:xfrm>
          <a:off x="184549" y="914400"/>
          <a:ext cx="5394375" cy="4138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487"/>
                <a:gridCol w="1713917"/>
                <a:gridCol w="2075971"/>
              </a:tblGrid>
              <a:tr h="965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larendon Blk BT" panose="02040905050505020204" pitchFamily="18" charset="0"/>
                        </a:rPr>
                        <a:t>Data </a:t>
                      </a:r>
                      <a:r>
                        <a:rPr lang="en-US" sz="1800" dirty="0" err="1">
                          <a:effectLst/>
                          <a:latin typeface="Clarendon Blk BT" panose="02040905050505020204" pitchFamily="18" charset="0"/>
                        </a:rPr>
                        <a:t>Dikirim</a:t>
                      </a:r>
                      <a:endParaRPr lang="en-US" sz="18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larendon Blk BT" panose="02040905050505020204" pitchFamily="18" charset="0"/>
                        </a:rPr>
                        <a:t>Data </a:t>
                      </a:r>
                      <a:r>
                        <a:rPr lang="en-US" sz="1800" dirty="0" err="1">
                          <a:effectLst/>
                          <a:latin typeface="Clarendon Blk BT" panose="02040905050505020204" pitchFamily="18" charset="0"/>
                        </a:rPr>
                        <a:t>Diterima</a:t>
                      </a:r>
                      <a:endParaRPr lang="en-US" sz="18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Persentase Keberhasilan (%)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182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182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208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208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234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234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260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260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100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286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78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27.27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312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26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8.33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338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26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7.69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364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larendon Blk BT" panose="02040905050505020204" pitchFamily="18" charset="0"/>
                        </a:rPr>
                        <a:t>26</a:t>
                      </a:r>
                      <a:endParaRPr lang="en-US" sz="180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larendon Blk BT" panose="02040905050505020204" pitchFamily="18" charset="0"/>
                        </a:rPr>
                        <a:t>7.14</a:t>
                      </a:r>
                      <a:endParaRPr lang="en-US" sz="1800" dirty="0">
                        <a:effectLst/>
                        <a:latin typeface="Clarendon Blk BT" panose="02040905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844417"/>
              </p:ext>
            </p:extLst>
          </p:nvPr>
        </p:nvGraphicFramePr>
        <p:xfrm>
          <a:off x="2057400" y="1848134"/>
          <a:ext cx="5527343" cy="3466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93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AsOne/>
      </p:bldGraphic>
      <p:bldGraphic spid="11" grpId="1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544</Words>
  <Application>Microsoft Office PowerPoint</Application>
  <PresentationFormat>On-screen Show (4:3)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Britannic Bold</vt:lpstr>
      <vt:lpstr>Calibri</vt:lpstr>
      <vt:lpstr>Clarendon Blk BT</vt:lpstr>
      <vt:lpstr>Franklin Gothic Book</vt:lpstr>
      <vt:lpstr>Franklin Gothic Demi Cond</vt:lpstr>
      <vt:lpstr>Times New Roman</vt:lpstr>
      <vt:lpstr>Verdana</vt:lpstr>
      <vt:lpstr>Office Theme</vt:lpstr>
      <vt:lpstr>Rancang Bangun Transmisi Data Berbasis Wireless Pada Micro Smart Grid </vt:lpstr>
      <vt:lpstr>Latar Belakang</vt:lpstr>
      <vt:lpstr>Smart Grid</vt:lpstr>
      <vt:lpstr>Rumusan Masalah</vt:lpstr>
      <vt:lpstr>Diagram Blok</vt:lpstr>
      <vt:lpstr>Prinsip Kerja</vt:lpstr>
      <vt:lpstr>Pengujian Jarak dan Halangan Outdoor</vt:lpstr>
      <vt:lpstr>Pengujian Jarak dan Halangan indoor</vt:lpstr>
      <vt:lpstr>Pengujian Format Data</vt:lpstr>
      <vt:lpstr>Pengujian Tegangan</vt:lpstr>
      <vt:lpstr>Kesimpulan</vt:lpstr>
      <vt:lpstr>Kesimpulan</vt:lpstr>
      <vt:lpstr>Kesimpulan</vt:lpstr>
      <vt:lpstr>Kesimpulan</vt:lpstr>
      <vt:lpstr>Saran</vt:lpstr>
      <vt:lpstr>Sekian dan 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Inverter 15V DC-220V AC Berbasis Tenaga  untuk Aplikasi Single Point Smart Grid</dc:title>
  <dc:creator>Rita</dc:creator>
  <cp:lastModifiedBy>User</cp:lastModifiedBy>
  <cp:revision>209</cp:revision>
  <dcterms:created xsi:type="dcterms:W3CDTF">2014-07-18T14:52:41Z</dcterms:created>
  <dcterms:modified xsi:type="dcterms:W3CDTF">2016-01-25T12:34:37Z</dcterms:modified>
</cp:coreProperties>
</file>