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2" r:id="rId3"/>
    <p:sldId id="264" r:id="rId4"/>
    <p:sldId id="263" r:id="rId5"/>
    <p:sldId id="256" r:id="rId6"/>
    <p:sldId id="270" r:id="rId7"/>
    <p:sldId id="269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7D998-35B1-0B49-A55C-38D98DF4E5CC}" v="170" dt="2021-12-16T10:10:57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FC2A1-7376-2443-AFCF-D19C2A2FF48E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EEB9A-A391-7140-AA05-99981179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KIF1A: kinesin. axonal microtubule transport</a:t>
            </a:r>
          </a:p>
          <a:p>
            <a:r>
              <a:rPr lang="en-US" sz="1200"/>
              <a:t>VRK2: 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vaccinia-related kinase (VRK) family of serine/threonine protein kinases. apoptosis </a:t>
            </a:r>
            <a:r>
              <a:rPr lang="en-GB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growth</a:t>
            </a:r>
            <a:endParaRPr lang="en-US" sz="1200"/>
          </a:p>
          <a:p>
            <a:r>
              <a:rPr lang="en-US" sz="1200"/>
              <a:t>ESR1: estrogen receptor</a:t>
            </a:r>
          </a:p>
          <a:p>
            <a:r>
              <a:rPr lang="en-US" sz="1200"/>
              <a:t>FES: 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tyrosine-specific protein kinase activity and that activity is required for maintenance of cellular transformation, cytokine receptor </a:t>
            </a:r>
            <a:r>
              <a:rPr lang="en-GB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signaling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FURIN:  paired basic amino acid cleaving enzyme. ”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spike protein of SARS-CoV-2 is thought to be uniquely cleaved by this protease”</a:t>
            </a:r>
            <a:endParaRPr lang="en-US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TSHZ3: </a:t>
            </a:r>
            <a:r>
              <a:rPr lang="en-US" sz="1200" err="1"/>
              <a:t>teashirt</a:t>
            </a:r>
            <a:r>
              <a:rPr lang="en-US" sz="1200"/>
              <a:t> zinc finger homeobox. 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 muscle cell differentiation</a:t>
            </a:r>
            <a:endParaRPr lang="en-US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E6404-0F87-D340-A493-ABE0AE0498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8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351E-E3C3-0141-869B-C879208B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ADE4-B913-C442-98D3-45F5462E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31377-6756-2C46-92CB-50113E69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511D-F34C-0D41-B7C7-452E219B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A589-35E4-8A45-BCC5-0D11FF6D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0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1C30-ADDC-E048-A45F-F765A650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87535-2CA4-044B-BBC0-6C56395D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A3FA-3EBF-BC44-BD2F-95B933E3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16F1-6D22-B548-B853-45DDBB8B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1511-88AF-E544-A79F-A787C43D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A1082-4137-2C4E-B82F-9DE70A1B8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280C3-881F-E54D-A4D3-A16489128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FC64-F77F-184E-907F-47D83489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FA72-B0DF-E245-8669-77A7AA2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58DF-09BA-524D-AC38-290A195D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A55D-6185-CB4E-9666-2A1A92E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E8F6-BC7A-D84A-BF19-0A6C3BEC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C5DC-201A-3D4E-BC28-E8315620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C5D7-DC09-AC41-89D6-78BDF687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99C8-ED35-BF45-89CD-97D70F3F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3FAB-FD65-FE44-89A0-7DD1BDFE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0756-8E43-2947-878A-C238E32F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79C5-3BE1-C84C-87A2-4BCC1EC7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2B5DA-A06B-224A-B900-13486818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F04F-F1BC-F047-8BE3-13CCE038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2C9C-CA97-A04B-923F-776F44B8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1B47-22D1-2E43-A290-462AC6AEB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A8F74-69FD-434D-AD74-A0E676235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B9A3D-2A02-164E-8C01-E0CD2223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15ADC-205F-B641-9CAA-6398147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BFEF8-EA69-AE4C-B1CF-F030E22A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307A-3EA9-0C48-894B-61102191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6DF5E-5538-1343-A698-7118CF485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95453-5196-BC44-B284-EB82D7F7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FEB0E-7DC8-1548-926D-B53C136BC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66A12-D893-D441-8FC1-76434F769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31564-17FD-9A44-B746-2544C5A4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0C808-A0F9-C643-9B1B-9B1DF568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B6990-9419-AF47-832A-512DF58D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66C-660B-FB4A-9D41-C61DBB57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6F581-57F5-4C4B-B260-5F1C8389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67A42-1674-C84E-947C-95B30899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2D29E-B1FC-E642-B779-2F658D45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FF439-A7ED-194C-BA88-AE26961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0F64E-DDEA-234F-9CEE-6EC986AE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BAF95-180B-0F4C-AB21-B89D580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63C-6DE4-5244-AFF9-3ED8E2EB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A1D6-F963-CD4C-8ABB-01CF6426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EE4E8-7DC4-144E-B5E2-E0BB7EC56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140D3-A120-274D-A9D6-A7A37362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C889E-3511-EA4C-B1DC-AC825986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B92B5-8E04-4945-AA60-9D704167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747B-857A-4740-A534-F1696C43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49AE1-11E5-DF43-B4B9-CAD1419AD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5D3AC-7FBD-3345-BBDD-300AABA5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C1FDD-B7EE-3C42-AC28-D536A7D6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59B1-CF5D-B644-9121-EF68E8DC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5EC42-E5FE-F347-9B92-62252149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986C9-3524-134D-8899-D6B93F7C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085AA-36D9-464E-9B54-4A65C801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7B9E-B8C3-8B48-8AFD-0855D912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0833-04C4-9543-841F-F623851EB491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235B-1D1E-C645-85F4-2CF95F2E8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8C21-E3BF-F548-9B1D-5EFD4996B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2C61-7427-F740-ACDF-45515389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0476F28-579A-1A4D-82D5-BF6F1D1D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49" y="295422"/>
            <a:ext cx="7470833" cy="6550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E402B-BFB2-024D-9DAE-E36486298BA4}"/>
              </a:ext>
            </a:extLst>
          </p:cNvPr>
          <p:cNvSpPr txBox="1"/>
          <p:nvPr/>
        </p:nvSpPr>
        <p:spPr>
          <a:xfrm>
            <a:off x="1502451" y="81190"/>
            <a:ext cx="2660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u="sng"/>
              <a:t>MDD3 Discovery</a:t>
            </a:r>
            <a:endParaRPr lang="en-GB" sz="28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6F7867-2AC5-7E49-900C-0C0DBCD0E3C0}"/>
              </a:ext>
            </a:extLst>
          </p:cNvPr>
          <p:cNvSpPr/>
          <p:nvPr/>
        </p:nvSpPr>
        <p:spPr>
          <a:xfrm>
            <a:off x="-16625" y="6507540"/>
            <a:ext cx="4820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Analysts: Swapnil </a:t>
            </a:r>
            <a:r>
              <a:rPr lang="en-GB" sz="1600"/>
              <a:t>Awasthi, Mark Adams, Kartik </a:t>
            </a:r>
            <a:r>
              <a:rPr lang="en-GB" sz="1600" err="1"/>
              <a:t>Chundru</a:t>
            </a:r>
            <a:endParaRPr lang="en-US" sz="16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74456-27B1-F047-879B-C140C3A1525A}"/>
              </a:ext>
            </a:extLst>
          </p:cNvPr>
          <p:cNvGrpSpPr/>
          <p:nvPr/>
        </p:nvGrpSpPr>
        <p:grpSpPr>
          <a:xfrm>
            <a:off x="10680536" y="1973032"/>
            <a:ext cx="1587706" cy="830997"/>
            <a:chOff x="923544" y="4342546"/>
            <a:chExt cx="1587706" cy="8309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9B5EFF-A8EA-E444-9179-4B4141EBDCA0}"/>
                </a:ext>
              </a:extLst>
            </p:cNvPr>
            <p:cNvSpPr/>
            <p:nvPr/>
          </p:nvSpPr>
          <p:spPr>
            <a:xfrm>
              <a:off x="923544" y="4342546"/>
              <a:ext cx="1545336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C2377A3-6DC3-EE44-A056-6AE4E644E305}"/>
                </a:ext>
              </a:extLst>
            </p:cNvPr>
            <p:cNvSpPr/>
            <p:nvPr/>
          </p:nvSpPr>
          <p:spPr>
            <a:xfrm>
              <a:off x="1069848" y="4443984"/>
              <a:ext cx="237744" cy="237744"/>
            </a:xfrm>
            <a:prstGeom prst="ellipse">
              <a:avLst/>
            </a:prstGeom>
            <a:solidFill>
              <a:srgbClr val="F87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DDB568-2003-AB49-B3F5-247C367541FB}"/>
                </a:ext>
              </a:extLst>
            </p:cNvPr>
            <p:cNvSpPr/>
            <p:nvPr/>
          </p:nvSpPr>
          <p:spPr>
            <a:xfrm>
              <a:off x="1060704" y="4828032"/>
              <a:ext cx="237744" cy="237744"/>
            </a:xfrm>
            <a:prstGeom prst="ellipse">
              <a:avLst/>
            </a:prstGeom>
            <a:solidFill>
              <a:srgbClr val="00BF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ED7DAD-3C91-8242-B392-7EAEC2A53D4E}"/>
                </a:ext>
              </a:extLst>
            </p:cNvPr>
            <p:cNvSpPr txBox="1"/>
            <p:nvPr/>
          </p:nvSpPr>
          <p:spPr>
            <a:xfrm>
              <a:off x="1284439" y="4342546"/>
              <a:ext cx="12268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Cases</a:t>
              </a:r>
            </a:p>
            <a:p>
              <a:r>
                <a:rPr lang="en-US" sz="2400"/>
                <a:t>Controls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6B7062-93D1-D748-A781-75BE4B802D62}"/>
              </a:ext>
            </a:extLst>
          </p:cNvPr>
          <p:cNvGraphicFramePr>
            <a:graphicFrameLocks noGrp="1"/>
          </p:cNvGraphicFramePr>
          <p:nvPr/>
        </p:nvGraphicFramePr>
        <p:xfrm>
          <a:off x="318953" y="3854977"/>
          <a:ext cx="3846552" cy="2318945"/>
        </p:xfrm>
        <a:graphic>
          <a:graphicData uri="http://schemas.openxmlformats.org/drawingml/2006/table">
            <a:tbl>
              <a:tblPr/>
              <a:tblGrid>
                <a:gridCol w="961638">
                  <a:extLst>
                    <a:ext uri="{9D8B030D-6E8A-4147-A177-3AD203B41FA5}">
                      <a16:colId xmlns:a16="http://schemas.microsoft.com/office/drawing/2014/main" val="2459954995"/>
                    </a:ext>
                  </a:extLst>
                </a:gridCol>
                <a:gridCol w="961638">
                  <a:extLst>
                    <a:ext uri="{9D8B030D-6E8A-4147-A177-3AD203B41FA5}">
                      <a16:colId xmlns:a16="http://schemas.microsoft.com/office/drawing/2014/main" val="3121764293"/>
                    </a:ext>
                  </a:extLst>
                </a:gridCol>
                <a:gridCol w="961638">
                  <a:extLst>
                    <a:ext uri="{9D8B030D-6E8A-4147-A177-3AD203B41FA5}">
                      <a16:colId xmlns:a16="http://schemas.microsoft.com/office/drawing/2014/main" val="1114534782"/>
                    </a:ext>
                  </a:extLst>
                </a:gridCol>
                <a:gridCol w="961638">
                  <a:extLst>
                    <a:ext uri="{9D8B030D-6E8A-4147-A177-3AD203B41FA5}">
                      <a16:colId xmlns:a16="http://schemas.microsoft.com/office/drawing/2014/main" val="1667049122"/>
                    </a:ext>
                  </a:extLst>
                </a:gridCol>
              </a:tblGrid>
              <a:tr h="3924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Group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Cas.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Con.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Studies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441016"/>
                  </a:ext>
                </a:extLst>
              </a:tr>
              <a:tr h="3747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SAS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3,039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12,274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926568"/>
                  </a:ext>
                </a:extLst>
              </a:tr>
              <a:tr h="4517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EAS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11,427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78,432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37339"/>
                  </a:ext>
                </a:extLst>
              </a:tr>
              <a:tr h="464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2,032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7,984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206982"/>
                  </a:ext>
                </a:extLst>
              </a:tr>
              <a:tr h="5391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2,555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38,059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20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81772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80B234A-0FFD-AB42-ABD2-0808DE7032F0}"/>
              </a:ext>
            </a:extLst>
          </p:cNvPr>
          <p:cNvSpPr/>
          <p:nvPr/>
        </p:nvSpPr>
        <p:spPr>
          <a:xfrm>
            <a:off x="1424883" y="3200950"/>
            <a:ext cx="2740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800" b="1" u="sng"/>
              <a:t>MDD3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F8671-A0AF-E146-963F-E226404D307D}"/>
              </a:ext>
            </a:extLst>
          </p:cNvPr>
          <p:cNvSpPr txBox="1"/>
          <p:nvPr/>
        </p:nvSpPr>
        <p:spPr>
          <a:xfrm>
            <a:off x="544846" y="557260"/>
            <a:ext cx="3620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/>
              <a:t>Group = EUR</a:t>
            </a:r>
            <a:endParaRPr lang="en-US" sz="2800" i="1"/>
          </a:p>
          <a:p>
            <a:pPr algn="r"/>
            <a:r>
              <a:rPr lang="en-US" sz="2800"/>
              <a:t>Cohorts = 77</a:t>
            </a:r>
          </a:p>
          <a:p>
            <a:pPr algn="r"/>
            <a:r>
              <a:rPr lang="en-US" sz="2800"/>
              <a:t>Cases = 524,857</a:t>
            </a:r>
            <a:br>
              <a:rPr lang="en-US" sz="2800"/>
            </a:br>
            <a:r>
              <a:rPr lang="en-US" sz="2800"/>
              <a:t>Controls = 3,059,006</a:t>
            </a:r>
          </a:p>
          <a:p>
            <a:pPr algn="r"/>
            <a:r>
              <a:rPr lang="en-US" sz="2800" err="1"/>
              <a:t>N</a:t>
            </a:r>
            <a:r>
              <a:rPr lang="en-US" sz="2800" baseline="-25000" err="1"/>
              <a:t>Eff_half</a:t>
            </a:r>
            <a:r>
              <a:rPr lang="en-US" sz="2800" baseline="-25000"/>
              <a:t> </a:t>
            </a:r>
            <a:r>
              <a:rPr lang="en-US" sz="2800"/>
              <a:t>= 776,935</a:t>
            </a:r>
          </a:p>
        </p:txBody>
      </p:sp>
    </p:spTree>
    <p:extLst>
      <p:ext uri="{BB962C8B-B14F-4D97-AF65-F5344CB8AC3E}">
        <p14:creationId xmlns:p14="http://schemas.microsoft.com/office/powerpoint/2010/main" val="197380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7D40-6E3F-2E43-B7D0-80763C84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2600-EA31-344D-BB16-E7B445BD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BD151-71C1-0D4D-959D-440BA3ACE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0"/>
          <a:stretch/>
        </p:blipFill>
        <p:spPr>
          <a:xfrm>
            <a:off x="99391" y="212461"/>
            <a:ext cx="12092609" cy="654614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A85BB7D-6F8C-4A4A-8038-C4BFAA068D2F}"/>
              </a:ext>
            </a:extLst>
          </p:cNvPr>
          <p:cNvGrpSpPr/>
          <p:nvPr/>
        </p:nvGrpSpPr>
        <p:grpSpPr>
          <a:xfrm>
            <a:off x="7514176" y="68024"/>
            <a:ext cx="4640566" cy="369332"/>
            <a:chOff x="7043066" y="294759"/>
            <a:chExt cx="464056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3AA7A-6635-EF45-9803-8808D3E11EB5}"/>
                </a:ext>
              </a:extLst>
            </p:cNvPr>
            <p:cNvSpPr txBox="1"/>
            <p:nvPr/>
          </p:nvSpPr>
          <p:spPr>
            <a:xfrm>
              <a:off x="7043066" y="294759"/>
              <a:ext cx="4640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EUR Ancestries Discovery:       </a:t>
              </a:r>
              <a:r>
                <a:rPr lang="en-US"/>
                <a:t>Known        Novel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390D15-7432-D342-8035-575851FB71E2}"/>
                </a:ext>
              </a:extLst>
            </p:cNvPr>
            <p:cNvSpPr/>
            <p:nvPr/>
          </p:nvSpPr>
          <p:spPr>
            <a:xfrm>
              <a:off x="9704419" y="365125"/>
              <a:ext cx="228600" cy="228600"/>
            </a:xfrm>
            <a:prstGeom prst="ellipse">
              <a:avLst/>
            </a:prstGeom>
            <a:solidFill>
              <a:srgbClr val="F87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DBBA5-5301-EE44-93A9-BA26E921573F}"/>
                </a:ext>
              </a:extLst>
            </p:cNvPr>
            <p:cNvSpPr/>
            <p:nvPr/>
          </p:nvSpPr>
          <p:spPr>
            <a:xfrm>
              <a:off x="10751341" y="371508"/>
              <a:ext cx="228600" cy="228600"/>
            </a:xfrm>
            <a:prstGeom prst="ellipse">
              <a:avLst/>
            </a:prstGeom>
            <a:solidFill>
              <a:srgbClr val="00BF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7CDB041-6206-424E-A45E-CD216E910C07}"/>
              </a:ext>
            </a:extLst>
          </p:cNvPr>
          <p:cNvSpPr/>
          <p:nvPr/>
        </p:nvSpPr>
        <p:spPr>
          <a:xfrm>
            <a:off x="-16625" y="6507540"/>
            <a:ext cx="347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Analysts: Swapnil </a:t>
            </a:r>
            <a:r>
              <a:rPr lang="en-GB" sz="1600"/>
              <a:t>Awasthi, Mark Adams</a:t>
            </a: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EC148-911E-D143-BD23-13DFE17B7D7D}"/>
              </a:ext>
            </a:extLst>
          </p:cNvPr>
          <p:cNvSpPr txBox="1"/>
          <p:nvPr/>
        </p:nvSpPr>
        <p:spPr>
          <a:xfrm>
            <a:off x="3610818" y="34548"/>
            <a:ext cx="36785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555 independent SNPs in 503 regions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0AD86-2BF6-814E-A6F9-16511B459276}"/>
              </a:ext>
            </a:extLst>
          </p:cNvPr>
          <p:cNvSpPr txBox="1"/>
          <p:nvPr/>
        </p:nvSpPr>
        <p:spPr>
          <a:xfrm>
            <a:off x="378382" y="34548"/>
            <a:ext cx="28526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Cases = 0.5M, Controls = 3M</a:t>
            </a:r>
          </a:p>
        </p:txBody>
      </p:sp>
    </p:spTree>
    <p:extLst>
      <p:ext uri="{BB962C8B-B14F-4D97-AF65-F5344CB8AC3E}">
        <p14:creationId xmlns:p14="http://schemas.microsoft.com/office/powerpoint/2010/main" val="43138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67F327-72D9-774C-8BD1-8B5926069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707"/>
            <a:ext cx="12192000" cy="5959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C0228-4940-E94B-8075-4FAD4765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676"/>
          </a:xfrm>
        </p:spPr>
        <p:txBody>
          <a:bodyPr>
            <a:normAutofit fontScale="90000"/>
          </a:bodyPr>
          <a:lstStyle/>
          <a:p>
            <a:r>
              <a:rPr lang="en-US"/>
              <a:t>Comparison to previous findings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EB67-954B-6B41-B385-6F9A363BB0FF}"/>
              </a:ext>
            </a:extLst>
          </p:cNvPr>
          <p:cNvSpPr/>
          <p:nvPr/>
        </p:nvSpPr>
        <p:spPr>
          <a:xfrm>
            <a:off x="10222930" y="6519446"/>
            <a:ext cx="2025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Analysts: </a:t>
            </a:r>
            <a:r>
              <a:rPr lang="en-GB" sz="1600"/>
              <a:t>Mark Adams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CE077-EC47-6F45-8A89-63A503473504}"/>
              </a:ext>
            </a:extLst>
          </p:cNvPr>
          <p:cNvSpPr txBox="1"/>
          <p:nvPr/>
        </p:nvSpPr>
        <p:spPr>
          <a:xfrm>
            <a:off x="7490349" y="1770099"/>
            <a:ext cx="3186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Overlap of regions containing GW-sig SNPs</a:t>
            </a:r>
          </a:p>
        </p:txBody>
      </p:sp>
    </p:spTree>
    <p:extLst>
      <p:ext uri="{BB962C8B-B14F-4D97-AF65-F5344CB8AC3E}">
        <p14:creationId xmlns:p14="http://schemas.microsoft.com/office/powerpoint/2010/main" val="408520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09B6-EAD2-9E4B-80C4-7698B82F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/>
              <a:t>LDSC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5674-2FDE-E642-92EA-547269B8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4351338"/>
          </a:xfrm>
        </p:spPr>
        <p:txBody>
          <a:bodyPr/>
          <a:lstStyle/>
          <a:p>
            <a:r>
              <a:rPr lang="en-US"/>
              <a:t>Input: N = Neff, sample prev. = 50%, pop prev. = 15%</a:t>
            </a:r>
          </a:p>
          <a:p>
            <a:r>
              <a:rPr lang="en-US"/>
              <a:t>LDSC h2 = </a:t>
            </a:r>
            <a:r>
              <a:rPr lang="en-GB"/>
              <a:t>0.0625 (0.002)</a:t>
            </a:r>
            <a:endParaRPr lang="en-US"/>
          </a:p>
          <a:p>
            <a:r>
              <a:rPr lang="en-US"/>
              <a:t>LDSC </a:t>
            </a:r>
            <a:r>
              <a:rPr lang="en-US" err="1"/>
              <a:t>rg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A1E303-7598-8C4B-BB49-78BFC3AC0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01463"/>
              </p:ext>
            </p:extLst>
          </p:nvPr>
        </p:nvGraphicFramePr>
        <p:xfrm>
          <a:off x="2620994" y="2082589"/>
          <a:ext cx="7846540" cy="41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784">
                  <a:extLst>
                    <a:ext uri="{9D8B030D-6E8A-4147-A177-3AD203B41FA5}">
                      <a16:colId xmlns:a16="http://schemas.microsoft.com/office/drawing/2014/main" val="1225470440"/>
                    </a:ext>
                  </a:extLst>
                </a:gridCol>
                <a:gridCol w="3213963">
                  <a:extLst>
                    <a:ext uri="{9D8B030D-6E8A-4147-A177-3AD203B41FA5}">
                      <a16:colId xmlns:a16="http://schemas.microsoft.com/office/drawing/2014/main" val="917541639"/>
                    </a:ext>
                  </a:extLst>
                </a:gridCol>
                <a:gridCol w="2001793">
                  <a:extLst>
                    <a:ext uri="{9D8B030D-6E8A-4147-A177-3AD203B41FA5}">
                      <a16:colId xmlns:a16="http://schemas.microsoft.com/office/drawing/2014/main" val="1267505686"/>
                    </a:ext>
                  </a:extLst>
                </a:gridCol>
              </a:tblGrid>
              <a:tr h="349305">
                <a:tc>
                  <a:txBody>
                    <a:bodyPr/>
                    <a:lstStyle/>
                    <a:p>
                      <a:r>
                        <a:rPr lang="en-US" sz="160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Phenotype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rg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89158"/>
                  </a:ext>
                </a:extLst>
              </a:tr>
              <a:tr h="349305">
                <a:tc>
                  <a:txBody>
                    <a:bodyPr/>
                    <a:lstStyle/>
                    <a:p>
                      <a:r>
                        <a:rPr lang="en-US" sz="1600"/>
                        <a:t>Psychiatric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Depressive symptoms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66368"/>
                  </a:ext>
                </a:extLst>
              </a:tr>
              <a:tr h="349305">
                <a:tc>
                  <a:txBody>
                    <a:bodyPr/>
                    <a:lstStyle/>
                    <a:p>
                      <a:r>
                        <a:rPr lang="en-US" sz="1600"/>
                        <a:t>Personality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Neuroticism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36"/>
                  </a:ext>
                </a:extLst>
              </a:tr>
              <a:tr h="349305">
                <a:tc>
                  <a:txBody>
                    <a:bodyPr/>
                    <a:lstStyle/>
                    <a:p>
                      <a:r>
                        <a:rPr lang="en-US" sz="1600"/>
                        <a:t>Psychiatric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Bipolar disorder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96342"/>
                  </a:ext>
                </a:extLst>
              </a:tr>
              <a:tr h="349305">
                <a:tc>
                  <a:txBody>
                    <a:bodyPr/>
                    <a:lstStyle/>
                    <a:p>
                      <a:r>
                        <a:rPr lang="en-US" sz="1600"/>
                        <a:t>Psychiatric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Schizophrenia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45359"/>
                  </a:ext>
                </a:extLst>
              </a:tr>
              <a:tr h="349305">
                <a:tc>
                  <a:txBody>
                    <a:bodyPr/>
                    <a:lstStyle/>
                    <a:p>
                      <a:r>
                        <a:rPr lang="en-US" sz="1600"/>
                        <a:t>Trauma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Trauma exposure in MDD-neg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37141"/>
                  </a:ext>
                </a:extLst>
              </a:tr>
              <a:tr h="349305">
                <a:tc>
                  <a:txBody>
                    <a:bodyPr/>
                    <a:lstStyle/>
                    <a:p>
                      <a:r>
                        <a:rPr lang="en-US" sz="1600" err="1"/>
                        <a:t>Behaviour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36402"/>
                  </a:ext>
                </a:extLst>
              </a:tr>
              <a:tr h="349305">
                <a:tc>
                  <a:txBody>
                    <a:bodyPr/>
                    <a:lstStyle/>
                    <a:p>
                      <a:r>
                        <a:rPr lang="en-US" sz="1600"/>
                        <a:t>Anthropometric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Waist-hip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4776"/>
                  </a:ext>
                </a:extLst>
              </a:tr>
              <a:tr h="349305">
                <a:tc>
                  <a:txBody>
                    <a:bodyPr/>
                    <a:lstStyle/>
                    <a:p>
                      <a:r>
                        <a:rPr lang="en-US" sz="160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Years of schooling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-0.16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84731"/>
                  </a:ext>
                </a:extLst>
              </a:tr>
              <a:tr h="349305">
                <a:tc>
                  <a:txBody>
                    <a:bodyPr/>
                    <a:lstStyle/>
                    <a:p>
                      <a:r>
                        <a:rPr lang="en-US" sz="1600"/>
                        <a:t>Lipid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Triglycerides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24756"/>
                  </a:ext>
                </a:extLst>
              </a:tr>
              <a:tr h="349305">
                <a:tc>
                  <a:txBody>
                    <a:bodyPr/>
                    <a:lstStyle/>
                    <a:p>
                      <a:r>
                        <a:rPr lang="en-US" sz="1600"/>
                        <a:t>Life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Age at menarche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-0.13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97019"/>
                  </a:ext>
                </a:extLst>
              </a:tr>
              <a:tr h="349305">
                <a:tc>
                  <a:txBody>
                    <a:bodyPr/>
                    <a:lstStyle/>
                    <a:p>
                      <a:r>
                        <a:rPr lang="en-US" sz="1600"/>
                        <a:t>Immune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CRP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44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841E89-9FA6-7448-B28D-584085E4667B}"/>
              </a:ext>
            </a:extLst>
          </p:cNvPr>
          <p:cNvSpPr/>
          <p:nvPr/>
        </p:nvSpPr>
        <p:spPr>
          <a:xfrm>
            <a:off x="-16625" y="6507540"/>
            <a:ext cx="2025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Analysts: </a:t>
            </a:r>
            <a:r>
              <a:rPr lang="en-GB" sz="1600"/>
              <a:t>Mark Adams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4766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B104D7-DCCA-5A4B-BE08-33D74F4C43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09"/>
          <a:stretch/>
        </p:blipFill>
        <p:spPr>
          <a:xfrm>
            <a:off x="-1" y="1099297"/>
            <a:ext cx="8303741" cy="5758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2458B-5DFC-5140-A250-35FAACAA8BE3}"/>
              </a:ext>
            </a:extLst>
          </p:cNvPr>
          <p:cNvSpPr txBox="1"/>
          <p:nvPr/>
        </p:nvSpPr>
        <p:spPr>
          <a:xfrm>
            <a:off x="247135" y="197708"/>
            <a:ext cx="722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Fine-mapping</a:t>
            </a:r>
          </a:p>
        </p:txBody>
      </p:sp>
      <p:graphicFrame>
        <p:nvGraphicFramePr>
          <p:cNvPr id="9" name="Table 28">
            <a:extLst>
              <a:ext uri="{FF2B5EF4-FFF2-40B4-BE49-F238E27FC236}">
                <a16:creationId xmlns:a16="http://schemas.microsoft.com/office/drawing/2014/main" id="{42DE36CF-74A3-DC42-BE60-9BF5A6466EE4}"/>
              </a:ext>
            </a:extLst>
          </p:cNvPr>
          <p:cNvGraphicFramePr>
            <a:graphicFrameLocks noGrp="1"/>
          </p:cNvGraphicFramePr>
          <p:nvPr/>
        </p:nvGraphicFramePr>
        <p:xfrm>
          <a:off x="4825218" y="128134"/>
          <a:ext cx="7119647" cy="4018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6663">
                  <a:extLst>
                    <a:ext uri="{9D8B030D-6E8A-4147-A177-3AD203B41FA5}">
                      <a16:colId xmlns:a16="http://schemas.microsoft.com/office/drawing/2014/main" val="4179544925"/>
                    </a:ext>
                  </a:extLst>
                </a:gridCol>
                <a:gridCol w="1420779">
                  <a:extLst>
                    <a:ext uri="{9D8B030D-6E8A-4147-A177-3AD203B41FA5}">
                      <a16:colId xmlns:a16="http://schemas.microsoft.com/office/drawing/2014/main" val="1116884817"/>
                    </a:ext>
                  </a:extLst>
                </a:gridCol>
                <a:gridCol w="946531">
                  <a:extLst>
                    <a:ext uri="{9D8B030D-6E8A-4147-A177-3AD203B41FA5}">
                      <a16:colId xmlns:a16="http://schemas.microsoft.com/office/drawing/2014/main" val="1144818163"/>
                    </a:ext>
                  </a:extLst>
                </a:gridCol>
                <a:gridCol w="1855674">
                  <a:extLst>
                    <a:ext uri="{9D8B030D-6E8A-4147-A177-3AD203B41FA5}">
                      <a16:colId xmlns:a16="http://schemas.microsoft.com/office/drawing/2014/main" val="2813721983"/>
                    </a:ext>
                  </a:extLst>
                </a:gridCol>
              </a:tblGrid>
              <a:tr h="358296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Study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GWS Loci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PIP95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PIP50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1166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Hyde (23&amp;Me)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 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7  (7)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436991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MDD2 - 23&amp;Me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 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5 (4)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598356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MDD2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 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16 (16)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931099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UKBB Broad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 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16 (10)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288751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UKBB CIDI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 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 (5)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202920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marL="0" marR="0" lvl="0" indent="0" algn="ctr" defTabSz="14752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Howard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 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34 (23)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70456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Coleman (MDD2 + CIDI)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 0 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16 (19)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356915"/>
                  </a:ext>
                </a:extLst>
              </a:tr>
              <a:tr h="604625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MDD3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400+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9 (7)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111 (111)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441612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867D4C48-998A-234D-BCC5-7D0082F80BF5}"/>
              </a:ext>
            </a:extLst>
          </p:cNvPr>
          <p:cNvSpPr/>
          <p:nvPr/>
        </p:nvSpPr>
        <p:spPr>
          <a:xfrm>
            <a:off x="9251576" y="3597964"/>
            <a:ext cx="874059" cy="5386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264E2-3858-704B-8EA6-62A0DC738B13}"/>
              </a:ext>
            </a:extLst>
          </p:cNvPr>
          <p:cNvSpPr txBox="1"/>
          <p:nvPr/>
        </p:nvSpPr>
        <p:spPr>
          <a:xfrm>
            <a:off x="8703946" y="4970836"/>
            <a:ext cx="3488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Includes variants near KIF1A, VRK2, ESR1, FES/FURIN, TSHZ3</a:t>
            </a:r>
            <a:r>
              <a:rPr lang="en-US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3370CA-1A10-6845-9052-D8446A8D4120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9665806" y="4136580"/>
            <a:ext cx="22800" cy="8342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3BB9458-0D60-5143-A807-61C79365CBBB}"/>
              </a:ext>
            </a:extLst>
          </p:cNvPr>
          <p:cNvSpPr/>
          <p:nvPr/>
        </p:nvSpPr>
        <p:spPr>
          <a:xfrm>
            <a:off x="9676311" y="6519446"/>
            <a:ext cx="2515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Analysts: </a:t>
            </a:r>
            <a:r>
              <a:rPr lang="en-GB" sz="1600"/>
              <a:t>Jonathan Coleman</a:t>
            </a:r>
            <a:endParaRPr lang="en-US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78381-C66F-3446-858B-D0402654BB3C}"/>
              </a:ext>
            </a:extLst>
          </p:cNvPr>
          <p:cNvSpPr txBox="1"/>
          <p:nvPr/>
        </p:nvSpPr>
        <p:spPr>
          <a:xfrm>
            <a:off x="2002249" y="6247831"/>
            <a:ext cx="684000" cy="216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MDD3</a:t>
            </a:r>
          </a:p>
        </p:txBody>
      </p:sp>
    </p:spTree>
    <p:extLst>
      <p:ext uri="{BB962C8B-B14F-4D97-AF65-F5344CB8AC3E}">
        <p14:creationId xmlns:p14="http://schemas.microsoft.com/office/powerpoint/2010/main" val="334555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FE4C-BED4-F642-A511-194B8477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/>
              <a:t>Tissues/cell types implicated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4A01C-63DF-C744-B7F4-DB3C2FD0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" y="1939862"/>
            <a:ext cx="12192000" cy="4575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668397-EDEC-9F44-AD8B-28704C022C4A}"/>
              </a:ext>
            </a:extLst>
          </p:cNvPr>
          <p:cNvSpPr/>
          <p:nvPr/>
        </p:nvSpPr>
        <p:spPr>
          <a:xfrm>
            <a:off x="838200" y="1186735"/>
            <a:ext cx="9113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Enrichment analysis using stratified LDSC and MAGMA (</a:t>
            </a:r>
            <a:r>
              <a:rPr lang="en-US" sz="2400" err="1"/>
              <a:t>GTEx</a:t>
            </a:r>
            <a:r>
              <a:rPr lang="en-US" sz="2400"/>
              <a:t> version 8)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D025E-E040-154C-9893-CA7D6E06F7F4}"/>
              </a:ext>
            </a:extLst>
          </p:cNvPr>
          <p:cNvSpPr/>
          <p:nvPr/>
        </p:nvSpPr>
        <p:spPr>
          <a:xfrm>
            <a:off x="-16625" y="6507540"/>
            <a:ext cx="2491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Analysts</a:t>
            </a:r>
            <a:r>
              <a:rPr lang="en-GB" sz="1600"/>
              <a:t>: </a:t>
            </a:r>
            <a:r>
              <a:rPr lang="en-GB" sz="1600" err="1"/>
              <a:t>Shuyang</a:t>
            </a:r>
            <a:r>
              <a:rPr lang="en-GB" sz="1600"/>
              <a:t> Yao, Lu Yi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8791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F512-7BA4-5E4F-AF65-ED987C6B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9" y="152855"/>
            <a:ext cx="10515600" cy="410940"/>
          </a:xfrm>
        </p:spPr>
        <p:txBody>
          <a:bodyPr>
            <a:normAutofit fontScale="90000"/>
          </a:bodyPr>
          <a:lstStyle/>
          <a:p>
            <a:r>
              <a:rPr lang="en-US" err="1"/>
              <a:t>PheWAS</a:t>
            </a:r>
            <a:r>
              <a:rPr lang="en-US"/>
              <a:t> in UKBB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5675F-A029-C94B-9152-CAC777F9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3" y="681037"/>
            <a:ext cx="10482389" cy="61650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94124B-E86E-AB4E-84A5-F72D177C1643}"/>
              </a:ext>
            </a:extLst>
          </p:cNvPr>
          <p:cNvSpPr/>
          <p:nvPr/>
        </p:nvSpPr>
        <p:spPr>
          <a:xfrm>
            <a:off x="-16625" y="6507540"/>
            <a:ext cx="2985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Analysts: </a:t>
            </a:r>
            <a:r>
              <a:rPr lang="en-GB" sz="1600" err="1"/>
              <a:t>Xueyi</a:t>
            </a:r>
            <a:r>
              <a:rPr lang="en-GB" sz="1600"/>
              <a:t> Shen, </a:t>
            </a:r>
            <a:r>
              <a:rPr lang="en-GB" sz="1600" err="1"/>
              <a:t>Karmel</a:t>
            </a:r>
            <a:r>
              <a:rPr lang="en-GB" sz="1600"/>
              <a:t> Choi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6506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FE3F9-71C9-2646-9E85-DBE84581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" y="0"/>
            <a:ext cx="3846492" cy="14424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AF3C95-5833-E84C-8536-974CA9CD3552}"/>
              </a:ext>
            </a:extLst>
          </p:cNvPr>
          <p:cNvSpPr/>
          <p:nvPr/>
        </p:nvSpPr>
        <p:spPr>
          <a:xfrm>
            <a:off x="167005" y="5340492"/>
            <a:ext cx="61298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2">
                    <a:lumMod val="75000"/>
                  </a:schemeClr>
                </a:solidFill>
              </a:rPr>
              <a:t>The PGC has received funding from the US National Institute of Mental Health (5 U01MH109528-04). </a:t>
            </a:r>
            <a:r>
              <a:rPr lang="en-GB" sz="1400" i="1" dirty="0">
                <a:solidFill>
                  <a:schemeClr val="bg2">
                    <a:lumMod val="75000"/>
                  </a:schemeClr>
                </a:solidFill>
              </a:rPr>
              <a:t>Statistical analyses were carried out on the Genetic Cluster Computer (http://</a:t>
            </a:r>
            <a:r>
              <a:rPr lang="en-GB" sz="1400" i="1" dirty="0" err="1">
                <a:solidFill>
                  <a:schemeClr val="bg2">
                    <a:lumMod val="75000"/>
                  </a:schemeClr>
                </a:solidFill>
              </a:rPr>
              <a:t>www.geneticcluster.org</a:t>
            </a:r>
            <a:r>
              <a:rPr lang="en-GB" sz="1400" i="1" dirty="0">
                <a:solidFill>
                  <a:schemeClr val="bg2">
                    <a:lumMod val="75000"/>
                  </a:schemeClr>
                </a:solidFill>
              </a:rPr>
              <a:t>) hosted by </a:t>
            </a:r>
            <a:r>
              <a:rPr lang="en-GB" sz="1400" i="1" dirty="0" err="1">
                <a:solidFill>
                  <a:schemeClr val="bg2">
                    <a:lumMod val="75000"/>
                  </a:schemeClr>
                </a:solidFill>
              </a:rPr>
              <a:t>SURFsara</a:t>
            </a:r>
            <a:r>
              <a:rPr lang="en-GB" sz="1400" i="1" dirty="0">
                <a:solidFill>
                  <a:schemeClr val="bg2">
                    <a:lumMod val="75000"/>
                  </a:schemeClr>
                </a:solidFill>
              </a:rPr>
              <a:t> and financially supported by the Netherlands Scientific Organization (NWO 480-05-003) along with a supplement from the Dutch Brain Foundation and the VU University Amsterdam.</a:t>
            </a:r>
            <a:endParaRPr lang="en-US" sz="14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D14CD2-4A24-7148-8500-72C9B9F661CF}"/>
              </a:ext>
            </a:extLst>
          </p:cNvPr>
          <p:cNvSpPr txBox="1">
            <a:spLocks/>
          </p:cNvSpPr>
          <p:nvPr/>
        </p:nvSpPr>
        <p:spPr>
          <a:xfrm>
            <a:off x="167005" y="1442434"/>
            <a:ext cx="6062210" cy="52830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u="sng" dirty="0"/>
              <a:t>Analytic Team</a:t>
            </a:r>
            <a:r>
              <a:rPr lang="en-US" sz="1600" dirty="0"/>
              <a:t>: Mark Adams, </a:t>
            </a:r>
            <a:r>
              <a:rPr lang="en-GB" sz="1600" dirty="0"/>
              <a:t>Swapnil Awasthi, Fabian </a:t>
            </a:r>
            <a:r>
              <a:rPr lang="en-GB" sz="1600" dirty="0" err="1"/>
              <a:t>Streit</a:t>
            </a:r>
            <a:r>
              <a:rPr lang="en-GB" sz="1600" dirty="0"/>
              <a:t>, Oliver Pain, Jonathan Coleman, </a:t>
            </a:r>
            <a:r>
              <a:rPr lang="en-GB" sz="1600" dirty="0" err="1"/>
              <a:t>Xueyi</a:t>
            </a:r>
            <a:r>
              <a:rPr lang="en-GB" sz="1600" dirty="0"/>
              <a:t> Shen, </a:t>
            </a:r>
            <a:r>
              <a:rPr lang="en-GB" sz="1600" dirty="0" err="1"/>
              <a:t>Xiangrui</a:t>
            </a:r>
            <a:r>
              <a:rPr lang="en-GB" sz="1600" dirty="0"/>
              <a:t> Meng, Alex </a:t>
            </a:r>
            <a:r>
              <a:rPr lang="en-GB" sz="1600" dirty="0" err="1"/>
              <a:t>Kwong</a:t>
            </a:r>
            <a:r>
              <a:rPr lang="en-GB" sz="1600" dirty="0"/>
              <a:t>, </a:t>
            </a:r>
            <a:r>
              <a:rPr lang="en-GB" sz="1600" dirty="0" err="1"/>
              <a:t>Shuyang</a:t>
            </a:r>
            <a:r>
              <a:rPr lang="en-GB" sz="1600" dirty="0"/>
              <a:t> Yao, Jackson Thorp, </a:t>
            </a:r>
            <a:r>
              <a:rPr lang="en-GB" sz="1600" dirty="0" err="1"/>
              <a:t>Bochao</a:t>
            </a:r>
            <a:r>
              <a:rPr lang="en-GB" sz="1600" dirty="0"/>
              <a:t> Lin, Gita Pathak, Abigail </a:t>
            </a:r>
            <a:r>
              <a:rPr lang="en-GB" sz="1600" dirty="0" err="1"/>
              <a:t>ter</a:t>
            </a:r>
            <a:r>
              <a:rPr lang="en-GB" sz="1600" dirty="0"/>
              <a:t> </a:t>
            </a:r>
            <a:r>
              <a:rPr lang="en-GB" sz="1600" dirty="0" err="1"/>
              <a:t>Kuile</a:t>
            </a:r>
            <a:r>
              <a:rPr lang="en-GB" sz="1600" dirty="0"/>
              <a:t>, </a:t>
            </a:r>
            <a:r>
              <a:rPr lang="en-GB" sz="1600" dirty="0" err="1"/>
              <a:t>Alish</a:t>
            </a:r>
            <a:r>
              <a:rPr lang="en-GB" sz="1600" dirty="0"/>
              <a:t> </a:t>
            </a:r>
            <a:r>
              <a:rPr lang="en-GB" sz="1600" dirty="0" err="1"/>
              <a:t>Palmos</a:t>
            </a:r>
            <a:r>
              <a:rPr lang="en-GB" sz="1600" dirty="0"/>
              <a:t>, </a:t>
            </a:r>
            <a:r>
              <a:rPr lang="en-GB" sz="1600" dirty="0" err="1"/>
              <a:t>Qinqin</a:t>
            </a:r>
            <a:r>
              <a:rPr lang="en-GB" sz="1600" dirty="0"/>
              <a:t> Huang, Kartik </a:t>
            </a:r>
            <a:r>
              <a:rPr lang="en-GB" sz="1600" dirty="0" err="1"/>
              <a:t>Chundru</a:t>
            </a:r>
            <a:r>
              <a:rPr lang="en-GB" sz="1600" dirty="0"/>
              <a:t>, </a:t>
            </a:r>
            <a:r>
              <a:rPr lang="en-GB" sz="1600" dirty="0" err="1"/>
              <a:t>Karmel</a:t>
            </a:r>
            <a:r>
              <a:rPr lang="en-GB" sz="1600" dirty="0"/>
              <a:t> Choi, Zac </a:t>
            </a:r>
            <a:r>
              <a:rPr lang="en-GB" sz="1600" dirty="0" err="1"/>
              <a:t>Gerring</a:t>
            </a:r>
            <a:r>
              <a:rPr lang="en-GB" sz="1600" dirty="0"/>
              <a:t>, David Howard, Na Cai, Lu Yi, Hilary Martin, Eva Schulte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u="sng" dirty="0"/>
              <a:t>Analytic Directors</a:t>
            </a:r>
            <a:r>
              <a:rPr lang="en-GB" sz="1200" dirty="0"/>
              <a:t>: </a:t>
            </a:r>
            <a:r>
              <a:rPr lang="en-GB" sz="1200" dirty="0" err="1"/>
              <a:t>Eske</a:t>
            </a:r>
            <a:r>
              <a:rPr lang="en-GB" sz="1200" dirty="0"/>
              <a:t> Derks, Karoline </a:t>
            </a:r>
            <a:r>
              <a:rPr lang="en-GB" sz="1200" dirty="0" err="1"/>
              <a:t>Kuchenbäcker</a:t>
            </a:r>
            <a:r>
              <a:rPr lang="en-GB" sz="1200" dirty="0"/>
              <a:t>, Patrick Sullivan, Naomi Wray, Stephan </a:t>
            </a:r>
            <a:r>
              <a:rPr lang="en-GB" sz="1200" dirty="0" err="1"/>
              <a:t>Ripke</a:t>
            </a:r>
            <a:endParaRPr lang="en-GB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u="sng" dirty="0"/>
              <a:t>Workgroup Chairs</a:t>
            </a:r>
            <a:r>
              <a:rPr lang="en-GB" sz="1200" dirty="0"/>
              <a:t>: Cathryn Lewis, Andrew McIntosh</a:t>
            </a: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u="sng" dirty="0"/>
              <a:t>Study PIs</a:t>
            </a:r>
            <a:r>
              <a:rPr lang="en-GB" sz="1000" dirty="0"/>
              <a:t>: Albertine J. </a:t>
            </a:r>
            <a:r>
              <a:rPr lang="en-GB" sz="1000" dirty="0" err="1"/>
              <a:t>Oldehinkel</a:t>
            </a:r>
            <a:r>
              <a:rPr lang="en-GB" sz="1000" dirty="0"/>
              <a:t>, Alessandro </a:t>
            </a:r>
            <a:r>
              <a:rPr lang="en-GB" sz="1000" dirty="0" err="1"/>
              <a:t>Serretti</a:t>
            </a:r>
            <a:r>
              <a:rPr lang="en-GB" sz="1000" dirty="0"/>
              <a:t>, </a:t>
            </a:r>
            <a:r>
              <a:rPr lang="en-GB" sz="1000" dirty="0" err="1"/>
              <a:t>Alkistis</a:t>
            </a:r>
            <a:r>
              <a:rPr lang="en-GB" sz="1000" dirty="0"/>
              <a:t> </a:t>
            </a:r>
            <a:r>
              <a:rPr lang="en-GB" sz="1000" dirty="0" err="1"/>
              <a:t>Skalkidou</a:t>
            </a:r>
            <a:r>
              <a:rPr lang="en-GB" sz="1000" dirty="0"/>
              <a:t>, Anders </a:t>
            </a:r>
            <a:r>
              <a:rPr lang="en-GB" sz="1000" dirty="0" err="1"/>
              <a:t>Børglum</a:t>
            </a:r>
            <a:r>
              <a:rPr lang="en-GB" sz="1000" dirty="0"/>
              <a:t>, Arianna Di Florio, Bendik S </a:t>
            </a:r>
            <a:r>
              <a:rPr lang="en-GB" sz="1000" dirty="0" err="1"/>
              <a:t>Winsvold</a:t>
            </a:r>
            <a:r>
              <a:rPr lang="en-GB" sz="1000" dirty="0"/>
              <a:t>, Bernhard </a:t>
            </a:r>
            <a:r>
              <a:rPr lang="en-GB" sz="1000" dirty="0" err="1"/>
              <a:t>Baune</a:t>
            </a:r>
            <a:r>
              <a:rPr lang="en-GB" sz="1000" dirty="0"/>
              <a:t>, Bernice </a:t>
            </a:r>
            <a:r>
              <a:rPr lang="en-GB" sz="1000" dirty="0" err="1"/>
              <a:t>Porjesz</a:t>
            </a:r>
            <a:r>
              <a:rPr lang="en-GB" sz="1000" dirty="0"/>
              <a:t>, Bertram Muller-</a:t>
            </a:r>
            <a:r>
              <a:rPr lang="en-GB" sz="1000" dirty="0" err="1"/>
              <a:t>Myhsok</a:t>
            </a:r>
            <a:r>
              <a:rPr lang="en-GB" sz="1000" dirty="0"/>
              <a:t>, Brenda </a:t>
            </a:r>
            <a:r>
              <a:rPr lang="en-GB" sz="1000" dirty="0" err="1"/>
              <a:t>Penninx</a:t>
            </a:r>
            <a:r>
              <a:rPr lang="en-GB" sz="1000" dirty="0"/>
              <a:t>, Byron Creese, Catharina A. Hartman, Christel </a:t>
            </a:r>
            <a:r>
              <a:rPr lang="en-GB" sz="1000" dirty="0" err="1"/>
              <a:t>Middeldorp</a:t>
            </a:r>
            <a:r>
              <a:rPr lang="en-GB" sz="1000" dirty="0"/>
              <a:t>, Christian </a:t>
            </a:r>
            <a:r>
              <a:rPr lang="en-GB" sz="1000" dirty="0" err="1"/>
              <a:t>Rück</a:t>
            </a:r>
            <a:r>
              <a:rPr lang="en-GB" sz="1000" dirty="0"/>
              <a:t>, Colin Palmer, Dan Stein, Daniel Mueller, Danielle </a:t>
            </a:r>
            <a:r>
              <a:rPr lang="en-GB" sz="1000" dirty="0" err="1"/>
              <a:t>Posthuma</a:t>
            </a:r>
            <a:r>
              <a:rPr lang="en-GB" sz="1000" dirty="0"/>
              <a:t>, </a:t>
            </a:r>
            <a:r>
              <a:rPr lang="en-GB" sz="1000" dirty="0" err="1"/>
              <a:t>Dorret</a:t>
            </a:r>
            <a:r>
              <a:rPr lang="en-GB" sz="1000" dirty="0"/>
              <a:t> </a:t>
            </a:r>
            <a:r>
              <a:rPr lang="en-GB" sz="1000" dirty="0" err="1"/>
              <a:t>Boomsma</a:t>
            </a:r>
            <a:r>
              <a:rPr lang="en-GB" sz="1000" dirty="0"/>
              <a:t>, Doug Levinson, Enrico Domenici, Frances Rice, Gerome Breen, Giovanni </a:t>
            </a:r>
            <a:r>
              <a:rPr lang="en-GB" sz="1000" dirty="0" err="1"/>
              <a:t>Salum</a:t>
            </a:r>
            <a:r>
              <a:rPr lang="en-GB" sz="1000" dirty="0"/>
              <a:t>, Hans </a:t>
            </a:r>
            <a:r>
              <a:rPr lang="en-GB" sz="1000" dirty="0" err="1"/>
              <a:t>Grabe</a:t>
            </a:r>
            <a:r>
              <a:rPr lang="en-GB" sz="1000" dirty="0"/>
              <a:t>, Henning </a:t>
            </a:r>
            <a:r>
              <a:rPr lang="en-GB" sz="1000" dirty="0" err="1"/>
              <a:t>Tiemeier</a:t>
            </a:r>
            <a:r>
              <a:rPr lang="en-GB" sz="1000" dirty="0"/>
              <a:t>, Henriette </a:t>
            </a:r>
            <a:r>
              <a:rPr lang="en-GB" sz="1000" dirty="0" err="1"/>
              <a:t>Nørmølle</a:t>
            </a:r>
            <a:r>
              <a:rPr lang="en-GB" sz="1000" dirty="0"/>
              <a:t> </a:t>
            </a:r>
            <a:r>
              <a:rPr lang="en-GB" sz="1000" dirty="0" err="1"/>
              <a:t>Buttenschøn</a:t>
            </a:r>
            <a:r>
              <a:rPr lang="en-GB" sz="1000" dirty="0"/>
              <a:t>, Hermine </a:t>
            </a:r>
            <a:r>
              <a:rPr lang="en-GB" sz="1000" dirty="0" err="1"/>
              <a:t>Maes</a:t>
            </a:r>
            <a:r>
              <a:rPr lang="en-GB" sz="1000" dirty="0"/>
              <a:t>, Hilary Coon, Jaakko </a:t>
            </a:r>
            <a:r>
              <a:rPr lang="en-GB" sz="1000" dirty="0" err="1"/>
              <a:t>Kaprio</a:t>
            </a:r>
            <a:r>
              <a:rPr lang="en-GB" sz="1000" dirty="0"/>
              <a:t>, Jens Robert Wendland, Joel Gelernter, </a:t>
            </a:r>
            <a:r>
              <a:rPr lang="en-GB" sz="1000" dirty="0" err="1"/>
              <a:t>Jurjen</a:t>
            </a:r>
            <a:r>
              <a:rPr lang="en-GB" sz="1000" dirty="0"/>
              <a:t> </a:t>
            </a:r>
            <a:r>
              <a:rPr lang="en-GB" sz="1000" dirty="0" err="1"/>
              <a:t>Luykx</a:t>
            </a:r>
            <a:r>
              <a:rPr lang="en-GB" sz="1000" dirty="0"/>
              <a:t>, Kenneth Kendler, Klaus Berger, Klaus </a:t>
            </a:r>
            <a:r>
              <a:rPr lang="en-GB" sz="1000" dirty="0" err="1"/>
              <a:t>Lieb</a:t>
            </a:r>
            <a:r>
              <a:rPr lang="en-GB" sz="1000" dirty="0"/>
              <a:t>, Lea Davis, Lili Milani, Marcella </a:t>
            </a:r>
            <a:r>
              <a:rPr lang="en-GB" sz="1000" dirty="0" err="1"/>
              <a:t>Rietschel</a:t>
            </a:r>
            <a:r>
              <a:rPr lang="en-GB" sz="1000" dirty="0"/>
              <a:t>, Margarita Rivera, Martin </a:t>
            </a:r>
            <a:r>
              <a:rPr lang="en-GB" sz="1000" dirty="0" err="1"/>
              <a:t>Preisig</a:t>
            </a:r>
            <a:r>
              <a:rPr lang="en-GB" sz="1000" dirty="0"/>
              <a:t>, Martin Tobin, Mikael </a:t>
            </a:r>
            <a:r>
              <a:rPr lang="en-GB" sz="1000" dirty="0" err="1"/>
              <a:t>Landén</a:t>
            </a:r>
            <a:r>
              <a:rPr lang="en-GB" sz="1000" dirty="0"/>
              <a:t>, Monica Uddin, Nicholas Timpson, Nick Martin, Ole </a:t>
            </a:r>
            <a:r>
              <a:rPr lang="en-GB" sz="1000" dirty="0" err="1"/>
              <a:t>Andreassen</a:t>
            </a:r>
            <a:r>
              <a:rPr lang="en-GB" sz="1000" dirty="0"/>
              <a:t>, Ole Mors, Patricia Chou, </a:t>
            </a:r>
            <a:r>
              <a:rPr lang="en-GB" sz="1000" dirty="0" err="1"/>
              <a:t>Patrik</a:t>
            </a:r>
            <a:r>
              <a:rPr lang="en-GB" sz="1000" dirty="0"/>
              <a:t> Magnusson, Paul Elliot, Po-Hsiu </a:t>
            </a:r>
            <a:r>
              <a:rPr lang="en-GB" sz="1000" dirty="0" err="1"/>
              <a:t>Kuo</a:t>
            </a:r>
            <a:r>
              <a:rPr lang="en-GB" sz="1000" dirty="0"/>
              <a:t>, </a:t>
            </a:r>
            <a:r>
              <a:rPr lang="en-GB" sz="1000" dirty="0" err="1"/>
              <a:t>Qingqin</a:t>
            </a:r>
            <a:r>
              <a:rPr lang="en-GB" sz="1000" dirty="0"/>
              <a:t> Li, Roland </a:t>
            </a:r>
            <a:r>
              <a:rPr lang="en-GB" sz="1000" dirty="0" err="1"/>
              <a:t>Ricken</a:t>
            </a:r>
            <a:r>
              <a:rPr lang="en-GB" sz="1000" dirty="0"/>
              <a:t>, Roy Perlis, Rudolf </a:t>
            </a:r>
            <a:r>
              <a:rPr lang="en-GB" sz="1000" dirty="0" err="1"/>
              <a:t>Uher</a:t>
            </a:r>
            <a:r>
              <a:rPr lang="en-GB" sz="1000" dirty="0"/>
              <a:t>, Sara </a:t>
            </a:r>
            <a:r>
              <a:rPr lang="en-GB" sz="1000" dirty="0" err="1"/>
              <a:t>Paciga</a:t>
            </a:r>
            <a:r>
              <a:rPr lang="en-GB" sz="1000" dirty="0"/>
              <a:t>, </a:t>
            </a:r>
            <a:r>
              <a:rPr lang="en-GB" sz="1000" dirty="0" err="1"/>
              <a:t>Srijan</a:t>
            </a:r>
            <a:r>
              <a:rPr lang="en-GB" sz="1000" dirty="0"/>
              <a:t> Sen, Steve Hamilton, Susanne </a:t>
            </a:r>
            <a:r>
              <a:rPr lang="en-GB" sz="1000" dirty="0" err="1"/>
              <a:t>Lucae</a:t>
            </a:r>
            <a:r>
              <a:rPr lang="en-GB" sz="1000" dirty="0"/>
              <a:t>, Ted </a:t>
            </a:r>
            <a:r>
              <a:rPr lang="en-GB" sz="1000" dirty="0" err="1"/>
              <a:t>Reichborn-Kjennerud</a:t>
            </a:r>
            <a:r>
              <a:rPr lang="en-GB" sz="1000" dirty="0"/>
              <a:t>, </a:t>
            </a:r>
            <a:r>
              <a:rPr lang="en-GB" sz="1000" dirty="0" err="1"/>
              <a:t>Tilo</a:t>
            </a:r>
            <a:r>
              <a:rPr lang="en-GB" sz="1000" dirty="0"/>
              <a:t> Kircher, William Copeland, 23andMe Research Team</a:t>
            </a:r>
            <a:endParaRPr lang="en-US" sz="1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7E3D76-6A78-DC47-80EB-40EAC64C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483" y="36403"/>
            <a:ext cx="2382732" cy="1325563"/>
          </a:xfrm>
        </p:spPr>
        <p:txBody>
          <a:bodyPr>
            <a:noAutofit/>
          </a:bodyPr>
          <a:lstStyle/>
          <a:p>
            <a:r>
              <a:rPr lang="en-US" sz="5400" b="1">
                <a:solidFill>
                  <a:srgbClr val="0C77C0"/>
                </a:solidFill>
                <a:latin typeface="Helvetica" pitchFamily="2" charset="0"/>
              </a:rPr>
              <a:t>MDD3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0A209F8-CFFD-F24E-AC61-933246A3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3826" y="7937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55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Macintosh PowerPoint</Application>
  <PresentationFormat>Widescreen</PresentationFormat>
  <Paragraphs>135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Comparison to previous findings</vt:lpstr>
      <vt:lpstr>LDSC</vt:lpstr>
      <vt:lpstr>PowerPoint Presentation</vt:lpstr>
      <vt:lpstr>Tissues/cell types implicated</vt:lpstr>
      <vt:lpstr>PheWAS in UKBB</vt:lpstr>
      <vt:lpstr>MDD3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 Mark</dc:creator>
  <cp:lastModifiedBy>MCINTOSH Andrew</cp:lastModifiedBy>
  <cp:revision>2</cp:revision>
  <dcterms:created xsi:type="dcterms:W3CDTF">2021-12-06T13:50:17Z</dcterms:created>
  <dcterms:modified xsi:type="dcterms:W3CDTF">2021-12-16T16:02:19Z</dcterms:modified>
</cp:coreProperties>
</file>