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7" r:id="rId2"/>
    <p:sldId id="276" r:id="rId3"/>
    <p:sldId id="299" r:id="rId4"/>
    <p:sldId id="306" r:id="rId5"/>
    <p:sldId id="290" r:id="rId6"/>
    <p:sldId id="295" r:id="rId7"/>
    <p:sldId id="296" r:id="rId8"/>
    <p:sldId id="298" r:id="rId9"/>
    <p:sldId id="301" r:id="rId10"/>
    <p:sldId id="302" r:id="rId11"/>
    <p:sldId id="304" r:id="rId12"/>
    <p:sldId id="303" r:id="rId13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2">
          <p15:clr>
            <a:srgbClr val="A4A3A4"/>
          </p15:clr>
        </p15:guide>
        <p15:guide id="2" orient="horz" pos="3162">
          <p15:clr>
            <a:srgbClr val="A4A3A4"/>
          </p15:clr>
        </p15:guide>
        <p15:guide id="3" pos="2757">
          <p15:clr>
            <a:srgbClr val="A4A3A4"/>
          </p15:clr>
        </p15:guide>
        <p15:guide id="4" pos="204">
          <p15:clr>
            <a:srgbClr val="A4A3A4"/>
          </p15:clr>
        </p15:guide>
        <p15:guide id="5" pos="2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2C4"/>
    <a:srgbClr val="FF0000"/>
    <a:srgbClr val="83786F"/>
    <a:srgbClr val="1E2336"/>
    <a:srgbClr val="92D050"/>
    <a:srgbClr val="29385E"/>
    <a:srgbClr val="ACA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527" autoAdjust="0"/>
  </p:normalViewPr>
  <p:slideViewPr>
    <p:cSldViewPr showGuides="1">
      <p:cViewPr varScale="1">
        <p:scale>
          <a:sx n="91" d="100"/>
          <a:sy n="91" d="100"/>
        </p:scale>
        <p:origin x="84" y="216"/>
      </p:cViewPr>
      <p:guideLst>
        <p:guide orient="horz" pos="1212"/>
        <p:guide orient="horz" pos="3162"/>
        <p:guide pos="2757"/>
        <p:guide pos="204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46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406859\Desktop\Press&#227;o%20de%20estouro%20tubo%204,76mm%2011.07.201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406859\Desktop\Tubos\Press&#227;o%20de%20estouro%20tubo%204,76mm%2014.07.201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406859\Desktop\Press&#227;o%20de%20estouro%20tubo%204,76mm%2013.07.2017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Pressão de estouro em função de</a:t>
            </a:r>
            <a:r>
              <a:rPr lang="en-US" baseline="0"/>
              <a:t> número de dobras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Sem Dobras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8"/>
            <c:spPr>
              <a:solidFill>
                <a:srgbClr val="00B050">
                  <a:alpha val="50000"/>
                </a:srgbClr>
              </a:solidFill>
              <a:ln w="9525">
                <a:solidFill>
                  <a:srgbClr val="00B05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Dados!$E$4:$E$6</c:f>
              <c:numCache>
                <c:formatCode>_(* #,##0.00_);_(* \(#,##0.00\);_(* "-"??_);_(@_)</c:formatCode>
                <c:ptCount val="3"/>
                <c:pt idx="0">
                  <c:v>4.76</c:v>
                </c:pt>
                <c:pt idx="1">
                  <c:v>4.7699999999999996</c:v>
                </c:pt>
                <c:pt idx="2">
                  <c:v>4.8</c:v>
                </c:pt>
              </c:numCache>
            </c:numRef>
          </c:xVal>
          <c:yVal>
            <c:numRef>
              <c:f>Dados!$K$4:$K$6</c:f>
              <c:numCache>
                <c:formatCode>General</c:formatCode>
                <c:ptCount val="3"/>
                <c:pt idx="0">
                  <c:v>1240</c:v>
                </c:pt>
                <c:pt idx="1">
                  <c:v>1220</c:v>
                </c:pt>
                <c:pt idx="2">
                  <c:v>1200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0D-490D-98B3-4632A1B25189}"/>
            </c:ext>
          </c:extLst>
        </c:ser>
        <c:ser>
          <c:idx val="5"/>
          <c:order val="1"/>
          <c:tx>
            <c:v>1 dobra 90°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8"/>
            <c:spPr>
              <a:solidFill>
                <a:schemeClr val="accent2">
                  <a:lumMod val="50000"/>
                  <a:alpha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Dados!$E$25:$E$27</c:f>
              <c:numCache>
                <c:formatCode>_(* #,##0.00_);_(* \(#,##0.00\);_(* "-"??_);_(@_)</c:formatCode>
                <c:ptCount val="3"/>
                <c:pt idx="0">
                  <c:v>4.7149999999999999</c:v>
                </c:pt>
                <c:pt idx="1">
                  <c:v>4.742</c:v>
                </c:pt>
                <c:pt idx="2">
                  <c:v>4.734</c:v>
                </c:pt>
              </c:numCache>
            </c:numRef>
          </c:xVal>
          <c:yVal>
            <c:numRef>
              <c:f>Dados!$K$25:$K$27</c:f>
              <c:numCache>
                <c:formatCode>General</c:formatCode>
                <c:ptCount val="3"/>
                <c:pt idx="0">
                  <c:v>1240</c:v>
                </c:pt>
                <c:pt idx="1">
                  <c:v>1240</c:v>
                </c:pt>
                <c:pt idx="2">
                  <c:v>1200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60D-490D-98B3-4632A1B25189}"/>
            </c:ext>
          </c:extLst>
        </c:ser>
        <c:ser>
          <c:idx val="6"/>
          <c:order val="2"/>
          <c:tx>
            <c:v>2 dobras 90°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8"/>
            <c:spPr>
              <a:solidFill>
                <a:srgbClr val="FF0000">
                  <a:alpha val="50000"/>
                </a:srgbClr>
              </a:solidFill>
              <a:ln w="9525">
                <a:solidFill>
                  <a:srgbClr val="FF000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Dados!$E$28:$E$30</c:f>
              <c:numCache>
                <c:formatCode>_(* #,##0.00_);_(* \(#,##0.00\);_(* "-"??_);_(@_)</c:formatCode>
                <c:ptCount val="3"/>
                <c:pt idx="0">
                  <c:v>4.7839999999999998</c:v>
                </c:pt>
                <c:pt idx="1">
                  <c:v>4.7839999999999998</c:v>
                </c:pt>
                <c:pt idx="2">
                  <c:v>4.7640000000000002</c:v>
                </c:pt>
              </c:numCache>
            </c:numRef>
          </c:xVal>
          <c:yVal>
            <c:numRef>
              <c:f>Dados!$K$28:$K$30</c:f>
              <c:numCache>
                <c:formatCode>General</c:formatCode>
                <c:ptCount val="3"/>
                <c:pt idx="0">
                  <c:v>1210</c:v>
                </c:pt>
                <c:pt idx="1">
                  <c:v>1200</c:v>
                </c:pt>
                <c:pt idx="2">
                  <c:v>1200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60D-490D-98B3-4632A1B25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1093328"/>
        <c:axId val="601088408"/>
      </c:scatterChart>
      <c:valAx>
        <c:axId val="601093328"/>
        <c:scaling>
          <c:orientation val="minMax"/>
          <c:max val="4.8199999999999994"/>
          <c:min val="4.72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strRef>
              <c:f>Dados!$D$2</c:f>
              <c:strCache>
                <c:ptCount val="1"/>
                <c:pt idx="0">
                  <c:v>Øexterno inicial [mm]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1088408"/>
        <c:crosses val="autoZero"/>
        <c:crossBetween val="midCat"/>
      </c:valAx>
      <c:valAx>
        <c:axId val="601088408"/>
        <c:scaling>
          <c:orientation val="minMax"/>
          <c:max val="1250"/>
          <c:min val="119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Pressão de Estouro [bar]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1093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Pressão de estouro em função do diâmetro</a:t>
            </a:r>
            <a:r>
              <a:rPr lang="en-US" baseline="0"/>
              <a:t> </a:t>
            </a:r>
            <a:r>
              <a:rPr lang="en-US"/>
              <a:t>da tubulação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Desgaste 19mm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Dados!$E$4:$E$15</c:f>
              <c:numCache>
                <c:formatCode>_(* #,##0.00_);_(* \(#,##0.00\);_(* "-"??_);_(@_)</c:formatCode>
                <c:ptCount val="12"/>
                <c:pt idx="0">
                  <c:v>4.76</c:v>
                </c:pt>
                <c:pt idx="1">
                  <c:v>4.7699999999999996</c:v>
                </c:pt>
                <c:pt idx="2">
                  <c:v>4.8</c:v>
                </c:pt>
                <c:pt idx="3">
                  <c:v>4.508</c:v>
                </c:pt>
                <c:pt idx="4">
                  <c:v>4.5789999999999997</c:v>
                </c:pt>
                <c:pt idx="5">
                  <c:v>4.5289999999999999</c:v>
                </c:pt>
                <c:pt idx="6">
                  <c:v>4.3390000000000004</c:v>
                </c:pt>
                <c:pt idx="7">
                  <c:v>4.3369999999999997</c:v>
                </c:pt>
                <c:pt idx="8">
                  <c:v>4.3570000000000002</c:v>
                </c:pt>
                <c:pt idx="9">
                  <c:v>4.1500000000000004</c:v>
                </c:pt>
                <c:pt idx="10">
                  <c:v>4.1459999999999999</c:v>
                </c:pt>
                <c:pt idx="11">
                  <c:v>4.1890000000000001</c:v>
                </c:pt>
              </c:numCache>
            </c:numRef>
          </c:xVal>
          <c:yVal>
            <c:numRef>
              <c:f>Dados!$K$4:$K$15</c:f>
              <c:numCache>
                <c:formatCode>General</c:formatCode>
                <c:ptCount val="12"/>
                <c:pt idx="0">
                  <c:v>1240</c:v>
                </c:pt>
                <c:pt idx="1">
                  <c:v>1220</c:v>
                </c:pt>
                <c:pt idx="2">
                  <c:v>1200</c:v>
                </c:pt>
                <c:pt idx="3">
                  <c:v>990</c:v>
                </c:pt>
                <c:pt idx="4">
                  <c:v>1020</c:v>
                </c:pt>
                <c:pt idx="5">
                  <c:v>1020</c:v>
                </c:pt>
                <c:pt idx="6">
                  <c:v>620</c:v>
                </c:pt>
                <c:pt idx="7">
                  <c:v>620</c:v>
                </c:pt>
                <c:pt idx="8">
                  <c:v>720</c:v>
                </c:pt>
                <c:pt idx="9">
                  <c:v>240</c:v>
                </c:pt>
                <c:pt idx="10">
                  <c:v>280</c:v>
                </c:pt>
                <c:pt idx="11">
                  <c:v>340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B8-4B67-BFE5-07362EC5E02C}"/>
            </c:ext>
          </c:extLst>
        </c:ser>
        <c:ser>
          <c:idx val="3"/>
          <c:order val="1"/>
          <c:tx>
            <c:v>Desgaste 3mm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70C0">
                  <a:alpha val="50000"/>
                </a:srgbClr>
              </a:solidFill>
              <a:ln w="9525">
                <a:solidFill>
                  <a:srgbClr val="0070C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trendline>
            <c:spPr>
              <a:ln w="19050" cap="rnd">
                <a:solidFill>
                  <a:schemeClr val="accent1">
                    <a:lumMod val="75000"/>
                  </a:schemeClr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(Dados!$E$4:$E$6,Dados!$E$18:$E$24)</c:f>
              <c:numCache>
                <c:formatCode>_(* #,##0.00_);_(* \(#,##0.00\);_(* "-"??_);_(@_)</c:formatCode>
                <c:ptCount val="10"/>
                <c:pt idx="0">
                  <c:v>4.76</c:v>
                </c:pt>
                <c:pt idx="1">
                  <c:v>4.7699999999999996</c:v>
                </c:pt>
                <c:pt idx="2">
                  <c:v>4.8</c:v>
                </c:pt>
                <c:pt idx="3">
                  <c:v>4.45</c:v>
                </c:pt>
                <c:pt idx="4">
                  <c:v>4.3</c:v>
                </c:pt>
                <c:pt idx="5">
                  <c:v>4.3</c:v>
                </c:pt>
                <c:pt idx="6">
                  <c:v>4.3600000000000003</c:v>
                </c:pt>
                <c:pt idx="7">
                  <c:v>4.21</c:v>
                </c:pt>
                <c:pt idx="8">
                  <c:v>3.96</c:v>
                </c:pt>
                <c:pt idx="9">
                  <c:v>4.22</c:v>
                </c:pt>
              </c:numCache>
            </c:numRef>
          </c:xVal>
          <c:yVal>
            <c:numRef>
              <c:f>(Dados!$K$4:$K$6,Dados!$K$18:$K$24)</c:f>
              <c:numCache>
                <c:formatCode>General</c:formatCode>
                <c:ptCount val="10"/>
                <c:pt idx="0">
                  <c:v>1240</c:v>
                </c:pt>
                <c:pt idx="1">
                  <c:v>1220</c:v>
                </c:pt>
                <c:pt idx="2">
                  <c:v>1200</c:v>
                </c:pt>
                <c:pt idx="3">
                  <c:v>1080</c:v>
                </c:pt>
                <c:pt idx="4">
                  <c:v>900</c:v>
                </c:pt>
                <c:pt idx="5">
                  <c:v>900</c:v>
                </c:pt>
                <c:pt idx="6">
                  <c:v>1000</c:v>
                </c:pt>
                <c:pt idx="7">
                  <c:v>690</c:v>
                </c:pt>
                <c:pt idx="8">
                  <c:v>200</c:v>
                </c:pt>
                <c:pt idx="9">
                  <c:v>760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B8-4B67-BFE5-07362EC5E02C}"/>
            </c:ext>
          </c:extLst>
        </c:ser>
        <c:ser>
          <c:idx val="0"/>
          <c:order val="2"/>
          <c:tx>
            <c:v>Limite Fadiga</c:v>
          </c:tx>
          <c:spPr>
            <a:ln w="25400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0B8-4B67-BFE5-07362EC5E02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7A9DC1B-036A-46C6-8517-263746D8DB9A}" type="SERIESNAME">
                      <a:rPr lang="en-US"/>
                      <a:pPr/>
                      <a:t>[NOME DA SÉRIE]</a:t>
                    </a:fld>
                    <a:endParaRPr lang="pt-BR"/>
                  </a:p>
                </c:rich>
              </c:tx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0B8-4B67-BFE5-07362EC5E0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2"/>
              <c:pt idx="0">
                <c:v>3.95</c:v>
              </c:pt>
              <c:pt idx="1">
                <c:v>4.8</c:v>
              </c:pt>
            </c:numLit>
          </c:xVal>
          <c:yVal>
            <c:numLit>
              <c:formatCode>General</c:formatCode>
              <c:ptCount val="2"/>
              <c:pt idx="0">
                <c:v>315</c:v>
              </c:pt>
              <c:pt idx="1">
                <c:v>315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80B8-4B67-BFE5-07362EC5E02C}"/>
            </c:ext>
          </c:extLst>
        </c:ser>
        <c:ser>
          <c:idx val="1"/>
          <c:order val="3"/>
          <c:tx>
            <c:v>Tubo ciclado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Lit>
              <c:formatCode>General</c:formatCode>
              <c:ptCount val="1"/>
              <c:pt idx="0">
                <c:v>4.88</c:v>
              </c:pt>
            </c:numLit>
          </c:xVal>
          <c:yVal>
            <c:numLit>
              <c:formatCode>General</c:formatCode>
              <c:ptCount val="1"/>
              <c:pt idx="0">
                <c:v>1050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8-80B8-4B67-BFE5-07362EC5E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1093328"/>
        <c:axId val="601088408"/>
      </c:scatterChart>
      <c:valAx>
        <c:axId val="601093328"/>
        <c:scaling>
          <c:orientation val="minMax"/>
          <c:max val="4.8499999999999996"/>
          <c:min val="3.9499999999999997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strRef>
              <c:f>Dados!$E$2</c:f>
              <c:strCache>
                <c:ptCount val="1"/>
                <c:pt idx="0">
                  <c:v>Øexterno após desgaste [mm]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1088408"/>
        <c:crosses val="autoZero"/>
        <c:crossBetween val="midCat"/>
      </c:valAx>
      <c:valAx>
        <c:axId val="601088408"/>
        <c:scaling>
          <c:orientation val="minMax"/>
          <c:max val="1250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Pressão de Estouro [bar]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1093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Pressão de estouro em função da espessura da parede da tubulação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Desgaste 19mm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Dados!$I$4:$I$15</c:f>
              <c:numCache>
                <c:formatCode>_(* #,##0.00_);_(* \(#,##0.00\);_(* "-"??_);_(@_)</c:formatCode>
                <c:ptCount val="12"/>
                <c:pt idx="0">
                  <c:v>0.81</c:v>
                </c:pt>
                <c:pt idx="1">
                  <c:v>0.81999999999999984</c:v>
                </c:pt>
                <c:pt idx="2">
                  <c:v>0.85000000000000009</c:v>
                </c:pt>
                <c:pt idx="3">
                  <c:v>0.55800000000000027</c:v>
                </c:pt>
                <c:pt idx="4">
                  <c:v>0.629</c:v>
                </c:pt>
                <c:pt idx="5">
                  <c:v>0.57900000000000018</c:v>
                </c:pt>
                <c:pt idx="6">
                  <c:v>0.38900000000000068</c:v>
                </c:pt>
                <c:pt idx="7">
                  <c:v>0.38700000000000001</c:v>
                </c:pt>
                <c:pt idx="8">
                  <c:v>0.40700000000000047</c:v>
                </c:pt>
                <c:pt idx="9">
                  <c:v>0.20000000000000062</c:v>
                </c:pt>
                <c:pt idx="10">
                  <c:v>0.19600000000000017</c:v>
                </c:pt>
                <c:pt idx="11">
                  <c:v>0.23900000000000032</c:v>
                </c:pt>
              </c:numCache>
            </c:numRef>
          </c:xVal>
          <c:yVal>
            <c:numRef>
              <c:f>Dados!$K$4:$K$15</c:f>
              <c:numCache>
                <c:formatCode>General</c:formatCode>
                <c:ptCount val="12"/>
                <c:pt idx="0">
                  <c:v>1240</c:v>
                </c:pt>
                <c:pt idx="1">
                  <c:v>1220</c:v>
                </c:pt>
                <c:pt idx="2">
                  <c:v>1200</c:v>
                </c:pt>
                <c:pt idx="3">
                  <c:v>990</c:v>
                </c:pt>
                <c:pt idx="4">
                  <c:v>1020</c:v>
                </c:pt>
                <c:pt idx="5">
                  <c:v>1020</c:v>
                </c:pt>
                <c:pt idx="6">
                  <c:v>620</c:v>
                </c:pt>
                <c:pt idx="7">
                  <c:v>620</c:v>
                </c:pt>
                <c:pt idx="8">
                  <c:v>720</c:v>
                </c:pt>
                <c:pt idx="9">
                  <c:v>240</c:v>
                </c:pt>
                <c:pt idx="10">
                  <c:v>280</c:v>
                </c:pt>
                <c:pt idx="11">
                  <c:v>340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F3-47FB-B1D5-8DE545AFBA1A}"/>
            </c:ext>
          </c:extLst>
        </c:ser>
        <c:ser>
          <c:idx val="3"/>
          <c:order val="1"/>
          <c:tx>
            <c:v>Desgaste 3mm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70C0"/>
              </a:solidFill>
              <a:ln w="9525">
                <a:solidFill>
                  <a:srgbClr val="0070C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trendline>
            <c:spPr>
              <a:ln w="19050" cap="rnd">
                <a:solidFill>
                  <a:schemeClr val="accent1">
                    <a:lumMod val="75000"/>
                  </a:schemeClr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(Dados!$I$4:$I$6,Dados!$I$18:$I$24)</c:f>
              <c:numCache>
                <c:formatCode>_(* #,##0.00_);_(* \(#,##0.00\);_(* "-"??_);_(@_)</c:formatCode>
                <c:ptCount val="10"/>
                <c:pt idx="0">
                  <c:v>0.81</c:v>
                </c:pt>
                <c:pt idx="1">
                  <c:v>0.81999999999999984</c:v>
                </c:pt>
                <c:pt idx="2">
                  <c:v>0.85000000000000009</c:v>
                </c:pt>
                <c:pt idx="3">
                  <c:v>0.50000000000000044</c:v>
                </c:pt>
                <c:pt idx="4">
                  <c:v>0.35000000000000009</c:v>
                </c:pt>
                <c:pt idx="5">
                  <c:v>0.35000000000000009</c:v>
                </c:pt>
                <c:pt idx="6">
                  <c:v>0.41000000000000059</c:v>
                </c:pt>
                <c:pt idx="7">
                  <c:v>0.26000000000000023</c:v>
                </c:pt>
                <c:pt idx="8">
                  <c:v>1.0000000000000231E-2</c:v>
                </c:pt>
                <c:pt idx="9">
                  <c:v>0.27</c:v>
                </c:pt>
              </c:numCache>
            </c:numRef>
          </c:xVal>
          <c:yVal>
            <c:numRef>
              <c:f>(Dados!$K$4:$K$6,Dados!$K$18:$K$24)</c:f>
              <c:numCache>
                <c:formatCode>General</c:formatCode>
                <c:ptCount val="10"/>
                <c:pt idx="0">
                  <c:v>1240</c:v>
                </c:pt>
                <c:pt idx="1">
                  <c:v>1220</c:v>
                </c:pt>
                <c:pt idx="2">
                  <c:v>1200</c:v>
                </c:pt>
                <c:pt idx="3">
                  <c:v>1080</c:v>
                </c:pt>
                <c:pt idx="4">
                  <c:v>900</c:v>
                </c:pt>
                <c:pt idx="5">
                  <c:v>900</c:v>
                </c:pt>
                <c:pt idx="6">
                  <c:v>1000</c:v>
                </c:pt>
                <c:pt idx="7">
                  <c:v>690</c:v>
                </c:pt>
                <c:pt idx="8">
                  <c:v>200</c:v>
                </c:pt>
                <c:pt idx="9">
                  <c:v>760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FF3-47FB-B1D5-8DE545AFBA1A}"/>
            </c:ext>
          </c:extLst>
        </c:ser>
        <c:ser>
          <c:idx val="5"/>
          <c:order val="2"/>
          <c:tx>
            <c:v>Limite Fadiga</c:v>
          </c:tx>
          <c:spPr>
            <a:ln w="25400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FF3-47FB-B1D5-8DE545AFBA1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F3-47FB-B1D5-8DE545AFBA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2"/>
              <c:pt idx="0">
                <c:v>0</c:v>
              </c:pt>
              <c:pt idx="1">
                <c:v>0.85</c:v>
              </c:pt>
            </c:numLit>
          </c:xVal>
          <c:yVal>
            <c:numLit>
              <c:formatCode>General</c:formatCode>
              <c:ptCount val="2"/>
              <c:pt idx="0">
                <c:v>315</c:v>
              </c:pt>
              <c:pt idx="1">
                <c:v>315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4-EFF3-47FB-B1D5-8DE545AFBA1A}"/>
            </c:ext>
          </c:extLst>
        </c:ser>
        <c:ser>
          <c:idx val="1"/>
          <c:order val="3"/>
          <c:tx>
            <c:v>Tubo ciclado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Lit>
              <c:formatCode>General</c:formatCode>
              <c:ptCount val="1"/>
              <c:pt idx="0">
                <c:v>0.28999999999999998</c:v>
              </c:pt>
            </c:numLit>
          </c:xVal>
          <c:yVal>
            <c:numLit>
              <c:formatCode>General</c:formatCode>
              <c:ptCount val="1"/>
              <c:pt idx="0">
                <c:v>1050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8-EFF3-47FB-B1D5-8DE545AFB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1093328"/>
        <c:axId val="601088408"/>
      </c:scatterChart>
      <c:valAx>
        <c:axId val="601093328"/>
        <c:scaling>
          <c:orientation val="minMax"/>
          <c:max val="0.9"/>
          <c:min val="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strRef>
              <c:f>Dados!$G$2</c:f>
              <c:strCache>
                <c:ptCount val="1"/>
                <c:pt idx="0">
                  <c:v>Espessura teórica [mm]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1088408"/>
        <c:crosses val="autoZero"/>
        <c:crossBetween val="midCat"/>
      </c:valAx>
      <c:valAx>
        <c:axId val="601088408"/>
        <c:scaling>
          <c:orientation val="minMax"/>
          <c:max val="1250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Pressão de Estouro [bar]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1093328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35F4B-B537-4A2C-B9A8-DF99F0EDE9E1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8761B-1504-4E61-A87E-621C3328828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1969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761C8-8DF5-47CB-BD86-D922F2F22B3D}" type="datetimeFigureOut">
              <a:rPr lang="fr-FR" smtClean="0"/>
              <a:t>20/07/2017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DA511-CC1B-4C01-A34F-522DDC4E14F7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914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Só usar para PEPP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DA511-CC1B-4C01-A34F-522DDC4E14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94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6512" y="0"/>
            <a:ext cx="9180512" cy="5143500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555776" y="1887675"/>
            <a:ext cx="5040560" cy="396043"/>
          </a:xfrm>
          <a:noFill/>
        </p:spPr>
        <p:txBody>
          <a:bodyPr>
            <a:normAutofit/>
          </a:bodyPr>
          <a:lstStyle>
            <a:lvl1pPr algn="l">
              <a:defRPr sz="1400" b="0" baseline="0">
                <a:solidFill>
                  <a:srgbClr val="D6D2C4"/>
                </a:solidFill>
              </a:defRPr>
            </a:lvl1pPr>
          </a:lstStyle>
          <a:p>
            <a:r>
              <a:rPr lang="fr-FR" dirty="0" smtClean="0"/>
              <a:t>Thème: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915616" y="2157704"/>
            <a:ext cx="6400800" cy="27003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rgbClr val="D6D2C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err="1" smtClean="0"/>
              <a:t>Title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801358"/>
            <a:ext cx="1012771" cy="570592"/>
          </a:xfrm>
          <a:prstGeom prst="rect">
            <a:avLst/>
          </a:prstGeom>
        </p:spPr>
      </p:pic>
      <p:cxnSp>
        <p:nvCxnSpPr>
          <p:cNvPr id="13" name="Connecteur droit 12"/>
          <p:cNvCxnSpPr/>
          <p:nvPr userDrawn="1"/>
        </p:nvCxnSpPr>
        <p:spPr>
          <a:xfrm>
            <a:off x="7164288" y="4233406"/>
            <a:ext cx="21602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 userDrawn="1"/>
        </p:nvCxnSpPr>
        <p:spPr>
          <a:xfrm>
            <a:off x="-180528" y="4233406"/>
            <a:ext cx="21602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79512" y="4443958"/>
            <a:ext cx="3096344" cy="21602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 smtClean="0"/>
              <a:t>NOM DU SERVICE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5868144" y="4449430"/>
            <a:ext cx="3096344" cy="210552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 smtClean="0"/>
              <a:t>NOM DU SITE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179512" y="4659981"/>
            <a:ext cx="3096344" cy="28803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6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 smtClean="0"/>
              <a:t>Nom des Participants</a:t>
            </a:r>
          </a:p>
          <a:p>
            <a:pPr lvl="0"/>
            <a:endParaRPr lang="fr-FR" dirty="0" smtClean="0"/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5868144" y="4659982"/>
            <a:ext cx="3096344" cy="210552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6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 smtClean="0"/>
              <a:t>Informations complémentaires</a:t>
            </a:r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5856709" y="4844762"/>
            <a:ext cx="289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Niveau de la confidentialité</a:t>
            </a:r>
          </a:p>
        </p:txBody>
      </p:sp>
      <p:sp>
        <p:nvSpPr>
          <p:cNvPr id="51" name="Espaço Reservado para Texto 50" descr="T" title="T"/>
          <p:cNvSpPr>
            <a:spLocks noGrp="1"/>
          </p:cNvSpPr>
          <p:nvPr>
            <p:ph type="body" sz="quarter" idx="15" hasCustomPrompt="1"/>
          </p:nvPr>
        </p:nvSpPr>
        <p:spPr>
          <a:xfrm>
            <a:off x="8298322" y="4834815"/>
            <a:ext cx="479618" cy="369332"/>
          </a:xfrm>
        </p:spPr>
        <p:txBody>
          <a:bodyPr wrap="none">
            <a:spAutoFit/>
          </a:bodyPr>
          <a:lstStyle>
            <a:lvl1pPr marL="0" indent="0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pt-BR" dirty="0" smtClean="0"/>
              <a:t>C4</a:t>
            </a:r>
            <a:endParaRPr lang="pt-BR" dirty="0"/>
          </a:p>
        </p:txBody>
      </p:sp>
      <p:sp>
        <p:nvSpPr>
          <p:cNvPr id="65" name="CaixaDeTexto 64"/>
          <p:cNvSpPr txBox="1"/>
          <p:nvPr userDrawn="1"/>
        </p:nvSpPr>
        <p:spPr>
          <a:xfrm>
            <a:off x="1907704" y="1923678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Thème: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34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3" y="204787"/>
            <a:ext cx="3286004" cy="278731"/>
          </a:xfrm>
        </p:spPr>
        <p:txBody>
          <a:bodyPr anchor="b"/>
          <a:lstStyle>
            <a:lvl1pPr algn="l">
              <a:defRPr sz="14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317430" cy="416716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513" y="483519"/>
            <a:ext cx="3286004" cy="3888432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‹nº›</a:t>
            </a:fld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5168826" y="4803998"/>
            <a:ext cx="3507630" cy="223730"/>
          </a:xfrm>
        </p:spPr>
        <p:txBody>
          <a:bodyPr>
            <a:no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Titre du document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827584" y="4776301"/>
            <a:ext cx="2160240" cy="166173"/>
          </a:xfrm>
        </p:spPr>
        <p:txBody>
          <a:bodyPr>
            <a:noAutofit/>
          </a:bodyPr>
          <a:lstStyle>
            <a:lvl1pPr marL="0" indent="0" algn="l">
              <a:buNone/>
              <a:defRPr sz="9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Site </a:t>
            </a:r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5856709" y="4844762"/>
            <a:ext cx="289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Niveau de la confidentialité</a:t>
            </a:r>
          </a:p>
        </p:txBody>
      </p:sp>
      <p:sp>
        <p:nvSpPr>
          <p:cNvPr id="12" name="Espaço Reservado para Texto 50" descr="T" title="T"/>
          <p:cNvSpPr>
            <a:spLocks noGrp="1"/>
          </p:cNvSpPr>
          <p:nvPr>
            <p:ph type="body" sz="quarter" idx="16" hasCustomPrompt="1"/>
          </p:nvPr>
        </p:nvSpPr>
        <p:spPr>
          <a:xfrm>
            <a:off x="8298322" y="4834815"/>
            <a:ext cx="479618" cy="369332"/>
          </a:xfrm>
        </p:spPr>
        <p:txBody>
          <a:bodyPr wrap="none">
            <a:spAutoFit/>
          </a:bodyPr>
          <a:lstStyle>
            <a:lvl1pPr marL="0" indent="0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pt-BR" dirty="0" smtClean="0"/>
              <a:t>C4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76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3939902"/>
            <a:ext cx="5486400" cy="373635"/>
          </a:xfrm>
        </p:spPr>
        <p:txBody>
          <a:bodyPr anchor="b"/>
          <a:lstStyle>
            <a:lvl1pPr algn="l">
              <a:defRPr sz="12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 smtClean="0"/>
              <a:t>MODIFIEZ LE TITRE DE L’IMAGE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6863" y="267494"/>
            <a:ext cx="8595617" cy="374441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79512" y="4313537"/>
            <a:ext cx="5486400" cy="418454"/>
          </a:xfrm>
        </p:spPr>
        <p:txBody>
          <a:bodyPr>
            <a:normAutofit/>
          </a:bodyPr>
          <a:lstStyle>
            <a:lvl1pPr marL="0" indent="0">
              <a:buNone/>
              <a:defRPr sz="10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informations de l’</a:t>
            </a:r>
            <a:r>
              <a:rPr lang="fr-FR" dirty="0" err="1" smtClean="0"/>
              <a:t>imae</a:t>
            </a:r>
            <a:endParaRPr lang="fr-FR" dirty="0" smtClean="0"/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‹nº›</a:t>
            </a:fld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5168826" y="4803998"/>
            <a:ext cx="3507630" cy="223730"/>
          </a:xfrm>
        </p:spPr>
        <p:txBody>
          <a:bodyPr>
            <a:no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Titre du document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827584" y="4776301"/>
            <a:ext cx="2160240" cy="166173"/>
          </a:xfrm>
        </p:spPr>
        <p:txBody>
          <a:bodyPr>
            <a:noAutofit/>
          </a:bodyPr>
          <a:lstStyle>
            <a:lvl1pPr marL="0" indent="0" algn="l">
              <a:buNone/>
              <a:defRPr sz="9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Site </a:t>
            </a:r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5856709" y="4844762"/>
            <a:ext cx="289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Niveau de la confidentialité</a:t>
            </a:r>
          </a:p>
        </p:txBody>
      </p:sp>
      <p:sp>
        <p:nvSpPr>
          <p:cNvPr id="12" name="Espaço Reservado para Texto 50" descr="T" title="T"/>
          <p:cNvSpPr>
            <a:spLocks noGrp="1"/>
          </p:cNvSpPr>
          <p:nvPr>
            <p:ph type="body" sz="quarter" idx="16" hasCustomPrompt="1"/>
          </p:nvPr>
        </p:nvSpPr>
        <p:spPr>
          <a:xfrm>
            <a:off x="8298322" y="4834815"/>
            <a:ext cx="479618" cy="369332"/>
          </a:xfrm>
        </p:spPr>
        <p:txBody>
          <a:bodyPr wrap="none">
            <a:spAutoFit/>
          </a:bodyPr>
          <a:lstStyle>
            <a:lvl1pPr marL="0" indent="0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pt-BR" dirty="0" smtClean="0"/>
              <a:t>C4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17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712968" cy="349547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96863" y="771551"/>
            <a:ext cx="8595617" cy="3672408"/>
          </a:xfrm>
        </p:spPr>
        <p:txBody>
          <a:bodyPr vert="eaVert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96863" y="555526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‹nº›</a:t>
            </a:fld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5168826" y="4803998"/>
            <a:ext cx="3507630" cy="223730"/>
          </a:xfrm>
        </p:spPr>
        <p:txBody>
          <a:bodyPr>
            <a:no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Titre du document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827584" y="4776301"/>
            <a:ext cx="2160240" cy="166173"/>
          </a:xfrm>
        </p:spPr>
        <p:txBody>
          <a:bodyPr>
            <a:noAutofit/>
          </a:bodyPr>
          <a:lstStyle>
            <a:lvl1pPr marL="0" indent="0" algn="l">
              <a:buNone/>
              <a:defRPr sz="9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Site 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5724128" y="296244"/>
            <a:ext cx="3240360" cy="187273"/>
          </a:xfrm>
        </p:spPr>
        <p:txBody>
          <a:bodyPr>
            <a:noAutofit/>
          </a:bodyPr>
          <a:lstStyle>
            <a:lvl1pPr marL="0" indent="0" algn="r">
              <a:buNone/>
              <a:defRPr sz="900" baseline="0">
                <a:solidFill>
                  <a:srgbClr val="2938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SERVICE</a:t>
            </a: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5856709" y="4844762"/>
            <a:ext cx="289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Niveau de la confidentialité</a:t>
            </a:r>
          </a:p>
        </p:txBody>
      </p:sp>
      <p:sp>
        <p:nvSpPr>
          <p:cNvPr id="14" name="Espaço Reservado para Texto 50" descr="T" title="T"/>
          <p:cNvSpPr>
            <a:spLocks noGrp="1"/>
          </p:cNvSpPr>
          <p:nvPr>
            <p:ph type="body" sz="quarter" idx="17" hasCustomPrompt="1"/>
          </p:nvPr>
        </p:nvSpPr>
        <p:spPr>
          <a:xfrm>
            <a:off x="8298322" y="4834815"/>
            <a:ext cx="479618" cy="369332"/>
          </a:xfrm>
        </p:spPr>
        <p:txBody>
          <a:bodyPr wrap="none">
            <a:spAutoFit/>
          </a:bodyPr>
          <a:lstStyle>
            <a:lvl1pPr marL="0" indent="0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pt-BR" dirty="0" smtClean="0"/>
              <a:t>C4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530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88424" y="205980"/>
            <a:ext cx="504056" cy="4237978"/>
          </a:xfrm>
        </p:spPr>
        <p:txBody>
          <a:bodyPr vert="eaVert"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96862" y="195486"/>
            <a:ext cx="8019553" cy="4237978"/>
          </a:xfrm>
        </p:spPr>
        <p:txBody>
          <a:bodyPr vert="eaVert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460432" y="195486"/>
            <a:ext cx="0" cy="4248472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‹nº›</a:t>
            </a:fld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5168826" y="4803998"/>
            <a:ext cx="3507630" cy="223730"/>
          </a:xfrm>
        </p:spPr>
        <p:txBody>
          <a:bodyPr>
            <a:no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Titre du document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827584" y="4776301"/>
            <a:ext cx="2160240" cy="166173"/>
          </a:xfrm>
        </p:spPr>
        <p:txBody>
          <a:bodyPr>
            <a:noAutofit/>
          </a:bodyPr>
          <a:lstStyle>
            <a:lvl1pPr marL="0" indent="0" algn="l">
              <a:buNone/>
              <a:defRPr sz="9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Site </a:t>
            </a:r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5856709" y="4844762"/>
            <a:ext cx="289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Niveau de la confidentialité</a:t>
            </a:r>
          </a:p>
        </p:txBody>
      </p:sp>
      <p:sp>
        <p:nvSpPr>
          <p:cNvPr id="13" name="Espaço Reservado para Texto 50" descr="T" title="T"/>
          <p:cNvSpPr>
            <a:spLocks noGrp="1"/>
          </p:cNvSpPr>
          <p:nvPr>
            <p:ph type="body" sz="quarter" idx="16" hasCustomPrompt="1"/>
          </p:nvPr>
        </p:nvSpPr>
        <p:spPr>
          <a:xfrm>
            <a:off x="8298322" y="4834815"/>
            <a:ext cx="479618" cy="369332"/>
          </a:xfrm>
        </p:spPr>
        <p:txBody>
          <a:bodyPr wrap="none">
            <a:spAutoFit/>
          </a:bodyPr>
          <a:lstStyle>
            <a:lvl1pPr marL="0" indent="0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pt-BR" dirty="0" smtClean="0"/>
              <a:t>C4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80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296863" y="555526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179512" y="205979"/>
            <a:ext cx="8712968" cy="349547"/>
          </a:xfrm>
        </p:spPr>
        <p:txBody>
          <a:bodyPr/>
          <a:lstStyle>
            <a:lvl1pPr>
              <a:defRPr sz="1400" baseline="0">
                <a:solidFill>
                  <a:srgbClr val="83786F"/>
                </a:solidFill>
              </a:defRPr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‹nº›</a:t>
            </a:fld>
            <a:endParaRPr lang="fr-FR" dirty="0"/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5148064" y="4803998"/>
            <a:ext cx="3507630" cy="223730"/>
          </a:xfrm>
        </p:spPr>
        <p:txBody>
          <a:bodyPr>
            <a:no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Titre du document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827584" y="4776301"/>
            <a:ext cx="2160240" cy="166173"/>
          </a:xfrm>
        </p:spPr>
        <p:txBody>
          <a:bodyPr>
            <a:noAutofit/>
          </a:bodyPr>
          <a:lstStyle>
            <a:lvl1pPr marL="0" indent="0" algn="l">
              <a:buNone/>
              <a:defRPr sz="9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Site 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5508104" y="296244"/>
            <a:ext cx="3456384" cy="187274"/>
          </a:xfrm>
        </p:spPr>
        <p:txBody>
          <a:bodyPr>
            <a:noAutofit/>
          </a:bodyPr>
          <a:lstStyle>
            <a:lvl1pPr marL="0" indent="0" algn="r">
              <a:buNone/>
              <a:defRPr sz="900" baseline="0">
                <a:solidFill>
                  <a:srgbClr val="2938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SERVICE</a:t>
            </a:r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5856709" y="4844762"/>
            <a:ext cx="289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Niveau de la confidentialité</a:t>
            </a:r>
          </a:p>
        </p:txBody>
      </p:sp>
      <p:sp>
        <p:nvSpPr>
          <p:cNvPr id="15" name="Espaço Reservado para Texto 50" descr="T" title="T"/>
          <p:cNvSpPr>
            <a:spLocks noGrp="1"/>
          </p:cNvSpPr>
          <p:nvPr>
            <p:ph type="body" sz="quarter" idx="17" hasCustomPrompt="1"/>
          </p:nvPr>
        </p:nvSpPr>
        <p:spPr>
          <a:xfrm>
            <a:off x="8298322" y="4834815"/>
            <a:ext cx="479618" cy="369332"/>
          </a:xfrm>
        </p:spPr>
        <p:txBody>
          <a:bodyPr wrap="none">
            <a:spAutoFit/>
          </a:bodyPr>
          <a:lstStyle>
            <a:lvl1pPr marL="0" indent="0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pt-BR" dirty="0" smtClean="0"/>
              <a:t>C4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26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296863" y="555526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179512" y="205979"/>
            <a:ext cx="8712968" cy="349547"/>
          </a:xfrm>
        </p:spPr>
        <p:txBody>
          <a:bodyPr/>
          <a:lstStyle>
            <a:lvl1pPr>
              <a:defRPr sz="1400" baseline="0">
                <a:solidFill>
                  <a:srgbClr val="83786F"/>
                </a:solidFill>
              </a:defRPr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‹nº›</a:t>
            </a:fld>
            <a:endParaRPr lang="fr-FR" dirty="0"/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5148064" y="4803998"/>
            <a:ext cx="3507630" cy="223730"/>
          </a:xfrm>
        </p:spPr>
        <p:txBody>
          <a:bodyPr>
            <a:no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Titre du document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827584" y="4776301"/>
            <a:ext cx="2160240" cy="166173"/>
          </a:xfrm>
        </p:spPr>
        <p:txBody>
          <a:bodyPr>
            <a:noAutofit/>
          </a:bodyPr>
          <a:lstStyle>
            <a:lvl1pPr marL="0" indent="0" algn="l">
              <a:buNone/>
              <a:defRPr sz="9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Site 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5508104" y="296244"/>
            <a:ext cx="3456384" cy="187274"/>
          </a:xfrm>
        </p:spPr>
        <p:txBody>
          <a:bodyPr>
            <a:noAutofit/>
          </a:bodyPr>
          <a:lstStyle>
            <a:lvl1pPr marL="0" indent="0" algn="r">
              <a:buNone/>
              <a:defRPr sz="900" baseline="0">
                <a:solidFill>
                  <a:srgbClr val="2938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SERVICE</a:t>
            </a:r>
          </a:p>
        </p:txBody>
      </p:sp>
      <p:sp>
        <p:nvSpPr>
          <p:cNvPr id="30" name="Espace réservé du contenu 3" descr="Goal of Presentation" title="Presentation objective"/>
          <p:cNvSpPr txBox="1">
            <a:spLocks/>
          </p:cNvSpPr>
          <p:nvPr/>
        </p:nvSpPr>
        <p:spPr>
          <a:xfrm>
            <a:off x="2387600" y="627534"/>
            <a:ext cx="6565900" cy="555552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50000"/>
              <a:buFont typeface="+mj-lt"/>
              <a:buAutoNum type="arabicPeriod"/>
              <a:defRPr sz="14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+mj-lt"/>
              <a:buAutoNum type="alphaUcPeriod"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lang="en-US" altLang="fr-FR" sz="1800" dirty="0" smtClean="0"/>
          </a:p>
        </p:txBody>
      </p:sp>
      <p:sp>
        <p:nvSpPr>
          <p:cNvPr id="31" name="Pentagone 5"/>
          <p:cNvSpPr/>
          <p:nvPr/>
        </p:nvSpPr>
        <p:spPr>
          <a:xfrm>
            <a:off x="481012" y="627534"/>
            <a:ext cx="1763424" cy="555552"/>
          </a:xfrm>
          <a:prstGeom prst="homePlate">
            <a:avLst>
              <a:gd name="adj" fmla="val 39021"/>
            </a:avLst>
          </a:prstGeom>
          <a:solidFill>
            <a:srgbClr val="00206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Goal of the presentation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Pentagone 6"/>
          <p:cNvSpPr/>
          <p:nvPr/>
        </p:nvSpPr>
        <p:spPr>
          <a:xfrm>
            <a:off x="493712" y="1295109"/>
            <a:ext cx="1750724" cy="1126631"/>
          </a:xfrm>
          <a:prstGeom prst="homePlate">
            <a:avLst>
              <a:gd name="adj" fmla="val 15927"/>
            </a:avLst>
          </a:prstGeom>
          <a:solidFill>
            <a:srgbClr val="00206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Context field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Espace réservé du contenu 3"/>
          <p:cNvSpPr txBox="1">
            <a:spLocks/>
          </p:cNvSpPr>
          <p:nvPr/>
        </p:nvSpPr>
        <p:spPr>
          <a:xfrm>
            <a:off x="2398713" y="1295109"/>
            <a:ext cx="6554787" cy="1126631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50000"/>
              <a:buFont typeface="+mj-lt"/>
              <a:buAutoNum type="arabicPeriod"/>
              <a:defRPr sz="14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+mj-lt"/>
              <a:buAutoNum type="alphaUcPeriod"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lang="en-US" altLang="fr-FR" sz="1400" dirty="0" smtClean="0"/>
          </a:p>
        </p:txBody>
      </p:sp>
      <p:sp>
        <p:nvSpPr>
          <p:cNvPr id="36" name="Pentagone 8"/>
          <p:cNvSpPr/>
          <p:nvPr/>
        </p:nvSpPr>
        <p:spPr>
          <a:xfrm>
            <a:off x="493712" y="2533763"/>
            <a:ext cx="1775298" cy="1006085"/>
          </a:xfrm>
          <a:prstGeom prst="homePlate">
            <a:avLst>
              <a:gd name="adj" fmla="val 18394"/>
            </a:avLst>
          </a:prstGeom>
          <a:solidFill>
            <a:srgbClr val="00206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Problems and issues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7" name="Espace réservé du contenu 3" title="Hard points"/>
          <p:cNvSpPr txBox="1">
            <a:spLocks/>
          </p:cNvSpPr>
          <p:nvPr/>
        </p:nvSpPr>
        <p:spPr>
          <a:xfrm>
            <a:off x="2398713" y="2533763"/>
            <a:ext cx="6538912" cy="1006085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50000"/>
              <a:buFont typeface="+mj-lt"/>
              <a:buAutoNum type="arabicPeriod"/>
              <a:defRPr sz="14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+mj-lt"/>
              <a:buAutoNum type="alphaUcPeriod"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lang="en-US" altLang="fr-FR" sz="1800" dirty="0" smtClean="0"/>
          </a:p>
        </p:txBody>
      </p:sp>
      <p:sp>
        <p:nvSpPr>
          <p:cNvPr id="39" name="Pentagone 10"/>
          <p:cNvSpPr/>
          <p:nvPr/>
        </p:nvSpPr>
        <p:spPr>
          <a:xfrm>
            <a:off x="482600" y="3651870"/>
            <a:ext cx="1761835" cy="964906"/>
          </a:xfrm>
          <a:prstGeom prst="homePlate">
            <a:avLst>
              <a:gd name="adj" fmla="val 19238"/>
            </a:avLst>
          </a:prstGeom>
          <a:solidFill>
            <a:srgbClr val="00206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Expectation of this meeting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0" name="Espace réservé du contenu 3"/>
          <p:cNvSpPr txBox="1">
            <a:spLocks/>
          </p:cNvSpPr>
          <p:nvPr/>
        </p:nvSpPr>
        <p:spPr>
          <a:xfrm>
            <a:off x="2398713" y="3651870"/>
            <a:ext cx="6538912" cy="9649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50000"/>
              <a:buFont typeface="+mj-lt"/>
              <a:buAutoNum type="arabicPeriod"/>
              <a:defRPr sz="14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+mj-lt"/>
              <a:buAutoNum type="alphaUcPeriod"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endParaRPr lang="en-US" altLang="fr-FR" sz="1600" i="1" dirty="0" smtClean="0">
              <a:solidFill>
                <a:srgbClr val="7030A0"/>
              </a:solidFill>
            </a:endParaRPr>
          </a:p>
        </p:txBody>
      </p:sp>
      <p:sp>
        <p:nvSpPr>
          <p:cNvPr id="3" name="Espaço Reservado para Texto 2" title="Presentation objectives"/>
          <p:cNvSpPr>
            <a:spLocks noGrp="1"/>
          </p:cNvSpPr>
          <p:nvPr>
            <p:ph type="body" sz="quarter" idx="17" hasCustomPrompt="1"/>
          </p:nvPr>
        </p:nvSpPr>
        <p:spPr>
          <a:xfrm>
            <a:off x="2398713" y="627534"/>
            <a:ext cx="6538912" cy="555625"/>
          </a:xfrm>
        </p:spPr>
        <p:txBody>
          <a:bodyPr wrap="none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 err="1" smtClean="0"/>
              <a:t>Presentation</a:t>
            </a:r>
            <a:r>
              <a:rPr lang="pt-BR" dirty="0" smtClean="0"/>
              <a:t> Target</a:t>
            </a:r>
            <a:endParaRPr lang="pt-BR" dirty="0"/>
          </a:p>
        </p:txBody>
      </p:sp>
      <p:sp>
        <p:nvSpPr>
          <p:cNvPr id="42" name="Espaço Reservado para Texto 2" title="Cotext"/>
          <p:cNvSpPr>
            <a:spLocks noGrp="1"/>
          </p:cNvSpPr>
          <p:nvPr>
            <p:ph type="body" sz="quarter" idx="18" hasCustomPrompt="1"/>
          </p:nvPr>
        </p:nvSpPr>
        <p:spPr>
          <a:xfrm>
            <a:off x="2406650" y="1295109"/>
            <a:ext cx="6538912" cy="1126631"/>
          </a:xfrm>
        </p:spPr>
        <p:txBody>
          <a:bodyPr wrap="none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 err="1" smtClean="0"/>
              <a:t>Context</a:t>
            </a:r>
            <a:endParaRPr lang="pt-BR" dirty="0"/>
          </a:p>
        </p:txBody>
      </p:sp>
      <p:sp>
        <p:nvSpPr>
          <p:cNvPr id="43" name="Espaço Reservado para Texto 2" title="Context"/>
          <p:cNvSpPr>
            <a:spLocks noGrp="1"/>
          </p:cNvSpPr>
          <p:nvPr>
            <p:ph type="body" sz="quarter" idx="19" hasCustomPrompt="1"/>
          </p:nvPr>
        </p:nvSpPr>
        <p:spPr>
          <a:xfrm>
            <a:off x="2415994" y="2542024"/>
            <a:ext cx="6538912" cy="997824"/>
          </a:xfrm>
        </p:spPr>
        <p:txBody>
          <a:bodyPr wrap="none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 smtClean="0"/>
              <a:t>1st Hard Point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lang="pt-BR" dirty="0" smtClean="0"/>
              <a:t>2nd Hard Point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lang="pt-BR" dirty="0" smtClean="0"/>
              <a:t>3rd Hard Point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lang="pt-BR" dirty="0" smtClean="0"/>
              <a:t>4th Hard Point</a:t>
            </a:r>
          </a:p>
          <a:p>
            <a:pPr lvl="0"/>
            <a:endParaRPr lang="pt-BR" dirty="0" smtClean="0"/>
          </a:p>
        </p:txBody>
      </p:sp>
      <p:sp>
        <p:nvSpPr>
          <p:cNvPr id="44" name="Espaço Reservado para Texto 2" descr="asdasd" title="Presentation objetctives"/>
          <p:cNvSpPr>
            <a:spLocks noGrp="1"/>
          </p:cNvSpPr>
          <p:nvPr>
            <p:ph type="body" sz="quarter" idx="20" hasCustomPrompt="1"/>
          </p:nvPr>
        </p:nvSpPr>
        <p:spPr>
          <a:xfrm>
            <a:off x="2414588" y="3658754"/>
            <a:ext cx="6538912" cy="958022"/>
          </a:xfrm>
        </p:spPr>
        <p:txBody>
          <a:bodyPr wrap="none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 err="1" smtClean="0"/>
              <a:t>Expected</a:t>
            </a:r>
            <a:r>
              <a:rPr lang="pt-BR" dirty="0" smtClean="0"/>
              <a:t> </a:t>
            </a:r>
            <a:r>
              <a:rPr lang="pt-BR" dirty="0" err="1" smtClean="0"/>
              <a:t>decision</a:t>
            </a:r>
            <a:endParaRPr lang="pt-BR" dirty="0"/>
          </a:p>
        </p:txBody>
      </p:sp>
      <p:sp>
        <p:nvSpPr>
          <p:cNvPr id="46" name="CaixaDeTexto 45"/>
          <p:cNvSpPr txBox="1"/>
          <p:nvPr userDrawn="1"/>
        </p:nvSpPr>
        <p:spPr>
          <a:xfrm>
            <a:off x="5856709" y="4844762"/>
            <a:ext cx="289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Niveau de la confidentialité</a:t>
            </a:r>
          </a:p>
        </p:txBody>
      </p:sp>
      <p:sp>
        <p:nvSpPr>
          <p:cNvPr id="48" name="Espaço Reservado para Texto 50" descr="T" title="T"/>
          <p:cNvSpPr>
            <a:spLocks noGrp="1"/>
          </p:cNvSpPr>
          <p:nvPr>
            <p:ph type="body" sz="quarter" idx="21" hasCustomPrompt="1"/>
          </p:nvPr>
        </p:nvSpPr>
        <p:spPr>
          <a:xfrm>
            <a:off x="8298322" y="4834815"/>
            <a:ext cx="479618" cy="369332"/>
          </a:xfrm>
        </p:spPr>
        <p:txBody>
          <a:bodyPr wrap="none">
            <a:spAutoFit/>
          </a:bodyPr>
          <a:lstStyle>
            <a:lvl1pPr marL="0" indent="0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pt-BR" dirty="0" smtClean="0"/>
              <a:t>C4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872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205979"/>
            <a:ext cx="8712968" cy="34954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1828800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296863" y="555526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‹nº›</a:t>
            </a:fld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5168826" y="4803998"/>
            <a:ext cx="3507630" cy="223730"/>
          </a:xfrm>
        </p:spPr>
        <p:txBody>
          <a:bodyPr>
            <a:no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Titre du document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827584" y="4776301"/>
            <a:ext cx="2160240" cy="166173"/>
          </a:xfrm>
        </p:spPr>
        <p:txBody>
          <a:bodyPr>
            <a:noAutofit/>
          </a:bodyPr>
          <a:lstStyle>
            <a:lvl1pPr marL="0" indent="0" algn="l">
              <a:buNone/>
              <a:defRPr sz="9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Site 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5724128" y="296244"/>
            <a:ext cx="3240360" cy="187273"/>
          </a:xfrm>
        </p:spPr>
        <p:txBody>
          <a:bodyPr>
            <a:noAutofit/>
          </a:bodyPr>
          <a:lstStyle>
            <a:lvl1pPr marL="0" indent="0" algn="r">
              <a:buNone/>
              <a:defRPr sz="900" baseline="0">
                <a:solidFill>
                  <a:srgbClr val="2938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SERVICE</a:t>
            </a:r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5856709" y="4844762"/>
            <a:ext cx="289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Niveau de la confidentialité</a:t>
            </a:r>
          </a:p>
        </p:txBody>
      </p:sp>
      <p:sp>
        <p:nvSpPr>
          <p:cNvPr id="14" name="Espaço Reservado para Texto 50" descr="T" title="T"/>
          <p:cNvSpPr>
            <a:spLocks noGrp="1"/>
          </p:cNvSpPr>
          <p:nvPr>
            <p:ph type="body" sz="quarter" idx="17" hasCustomPrompt="1"/>
          </p:nvPr>
        </p:nvSpPr>
        <p:spPr>
          <a:xfrm>
            <a:off x="8298322" y="4834815"/>
            <a:ext cx="479618" cy="369332"/>
          </a:xfrm>
        </p:spPr>
        <p:txBody>
          <a:bodyPr wrap="none">
            <a:spAutoFit/>
          </a:bodyPr>
          <a:lstStyle>
            <a:lvl1pPr marL="0" indent="0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pt-BR" dirty="0" smtClean="0"/>
              <a:t>C4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52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7917" y="2385336"/>
            <a:ext cx="5438379" cy="1123712"/>
          </a:xfrm>
        </p:spPr>
        <p:txBody>
          <a:bodyPr anchor="t"/>
          <a:lstStyle>
            <a:lvl1pPr algn="l">
              <a:defRPr sz="1600" b="0" cap="all"/>
            </a:lvl1pPr>
          </a:lstStyle>
          <a:p>
            <a:r>
              <a:rPr lang="fr-FR" dirty="0" smtClean="0"/>
              <a:t>Modifiez le titre DU CHAPITRE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63688" y="1203598"/>
            <a:ext cx="5472608" cy="1109730"/>
          </a:xfrm>
        </p:spPr>
        <p:txBody>
          <a:bodyPr anchor="b">
            <a:normAutofit/>
          </a:bodyPr>
          <a:lstStyle>
            <a:lvl1pPr marL="0" indent="0">
              <a:buNone/>
              <a:defRPr sz="3200" b="0" baseline="0">
                <a:solidFill>
                  <a:srgbClr val="83786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01 N° Chapitre</a:t>
            </a: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1907704" y="2315286"/>
            <a:ext cx="5328592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‹nº›</a:t>
            </a:fld>
            <a:endParaRPr lang="fr-FR" dirty="0"/>
          </a:p>
        </p:txBody>
      </p:sp>
      <p:sp>
        <p:nvSpPr>
          <p:cNvPr id="36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5168826" y="4803998"/>
            <a:ext cx="3507630" cy="223730"/>
          </a:xfrm>
        </p:spPr>
        <p:txBody>
          <a:bodyPr>
            <a:no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Titre du document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827584" y="4776301"/>
            <a:ext cx="2160240" cy="166173"/>
          </a:xfrm>
        </p:spPr>
        <p:txBody>
          <a:bodyPr>
            <a:noAutofit/>
          </a:bodyPr>
          <a:lstStyle>
            <a:lvl1pPr marL="0" indent="0" algn="l">
              <a:buNone/>
              <a:defRPr sz="9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Site 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5856709" y="4844762"/>
            <a:ext cx="289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Niveau de la confidentialité</a:t>
            </a:r>
          </a:p>
        </p:txBody>
      </p:sp>
      <p:sp>
        <p:nvSpPr>
          <p:cNvPr id="10" name="Espaço Reservado para Texto 50" descr="T" title="T"/>
          <p:cNvSpPr>
            <a:spLocks noGrp="1"/>
          </p:cNvSpPr>
          <p:nvPr>
            <p:ph type="body" sz="quarter" idx="16" hasCustomPrompt="1"/>
          </p:nvPr>
        </p:nvSpPr>
        <p:spPr>
          <a:xfrm>
            <a:off x="8298322" y="4834815"/>
            <a:ext cx="479618" cy="369332"/>
          </a:xfrm>
        </p:spPr>
        <p:txBody>
          <a:bodyPr wrap="none">
            <a:spAutoFit/>
          </a:bodyPr>
          <a:lstStyle>
            <a:lvl1pPr marL="0" indent="0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pt-BR" dirty="0" smtClean="0"/>
              <a:t>C4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411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205979"/>
            <a:ext cx="8712968" cy="34954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96863" y="771550"/>
            <a:ext cx="4059113" cy="346648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16016" y="771550"/>
            <a:ext cx="4104456" cy="346648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296863" y="555526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‹nº›</a:t>
            </a:fld>
            <a:endParaRPr lang="fr-FR" dirty="0"/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5168826" y="4803998"/>
            <a:ext cx="3507630" cy="223730"/>
          </a:xfrm>
        </p:spPr>
        <p:txBody>
          <a:bodyPr>
            <a:no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Titre du document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827584" y="4776301"/>
            <a:ext cx="2160240" cy="166173"/>
          </a:xfrm>
        </p:spPr>
        <p:txBody>
          <a:bodyPr>
            <a:noAutofit/>
          </a:bodyPr>
          <a:lstStyle>
            <a:lvl1pPr marL="0" indent="0" algn="l">
              <a:buNone/>
              <a:defRPr sz="9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Site 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5724128" y="296244"/>
            <a:ext cx="3240360" cy="187273"/>
          </a:xfrm>
        </p:spPr>
        <p:txBody>
          <a:bodyPr>
            <a:noAutofit/>
          </a:bodyPr>
          <a:lstStyle>
            <a:lvl1pPr marL="0" indent="0" algn="r">
              <a:buNone/>
              <a:defRPr sz="900" baseline="0">
                <a:solidFill>
                  <a:srgbClr val="2938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SERVICE</a:t>
            </a: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5856709" y="4844762"/>
            <a:ext cx="289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Niveau de la confidentialité</a:t>
            </a:r>
          </a:p>
        </p:txBody>
      </p:sp>
      <p:sp>
        <p:nvSpPr>
          <p:cNvPr id="15" name="Espaço Reservado para Texto 50" descr="T" title="T"/>
          <p:cNvSpPr>
            <a:spLocks noGrp="1"/>
          </p:cNvSpPr>
          <p:nvPr>
            <p:ph type="body" sz="quarter" idx="17" hasCustomPrompt="1"/>
          </p:nvPr>
        </p:nvSpPr>
        <p:spPr>
          <a:xfrm>
            <a:off x="8298322" y="4834815"/>
            <a:ext cx="479618" cy="369332"/>
          </a:xfrm>
        </p:spPr>
        <p:txBody>
          <a:bodyPr wrap="none">
            <a:spAutoFit/>
          </a:bodyPr>
          <a:lstStyle>
            <a:lvl1pPr marL="0" indent="0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pt-BR" dirty="0" smtClean="0"/>
              <a:t>C4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81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205979"/>
            <a:ext cx="8712968" cy="34954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96863" y="795784"/>
            <a:ext cx="4059113" cy="479822"/>
          </a:xfrm>
        </p:spPr>
        <p:txBody>
          <a:bodyPr anchor="b">
            <a:normAutofit/>
          </a:bodyPr>
          <a:lstStyle>
            <a:lvl1pPr marL="0" indent="0">
              <a:buNone/>
              <a:defRPr sz="1400" b="0">
                <a:solidFill>
                  <a:srgbClr val="ACA39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96863" y="1419622"/>
            <a:ext cx="4059113" cy="2963466"/>
          </a:xfrm>
        </p:spPr>
        <p:txBody>
          <a:bodyPr/>
          <a:lstStyle>
            <a:lvl1pPr>
              <a:defRPr sz="1400"/>
            </a:lvl1pPr>
            <a:lvl2pPr>
              <a:defRPr sz="1200" b="0"/>
            </a:lvl2pPr>
            <a:lvl3pPr>
              <a:defRPr sz="10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706689" y="795784"/>
            <a:ext cx="4113783" cy="479822"/>
          </a:xfrm>
        </p:spPr>
        <p:txBody>
          <a:bodyPr anchor="b">
            <a:normAutofit/>
          </a:bodyPr>
          <a:lstStyle>
            <a:lvl1pPr marL="0" indent="0">
              <a:buNone/>
              <a:defRPr sz="1400" b="0">
                <a:solidFill>
                  <a:srgbClr val="ACA39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06689" y="1419622"/>
            <a:ext cx="4113783" cy="296346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296863" y="555526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‹nº›</a:t>
            </a:fld>
            <a:endParaRPr lang="fr-FR" dirty="0"/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5168826" y="4803998"/>
            <a:ext cx="3507630" cy="223730"/>
          </a:xfrm>
        </p:spPr>
        <p:txBody>
          <a:bodyPr>
            <a:no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Titre du document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827584" y="4776301"/>
            <a:ext cx="2160240" cy="166173"/>
          </a:xfrm>
        </p:spPr>
        <p:txBody>
          <a:bodyPr>
            <a:noAutofit/>
          </a:bodyPr>
          <a:lstStyle>
            <a:lvl1pPr marL="0" indent="0" algn="l">
              <a:buNone/>
              <a:defRPr sz="9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Site 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5724128" y="296244"/>
            <a:ext cx="3240360" cy="187273"/>
          </a:xfrm>
        </p:spPr>
        <p:txBody>
          <a:bodyPr>
            <a:noAutofit/>
          </a:bodyPr>
          <a:lstStyle>
            <a:lvl1pPr marL="0" indent="0" algn="r">
              <a:buNone/>
              <a:defRPr sz="900" baseline="0">
                <a:solidFill>
                  <a:srgbClr val="2938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SERVICE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5856709" y="4844762"/>
            <a:ext cx="289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Niveau de la confidentialité</a:t>
            </a:r>
          </a:p>
        </p:txBody>
      </p:sp>
      <p:sp>
        <p:nvSpPr>
          <p:cNvPr id="17" name="Espaço Reservado para Texto 50" descr="T" title="T"/>
          <p:cNvSpPr>
            <a:spLocks noGrp="1"/>
          </p:cNvSpPr>
          <p:nvPr>
            <p:ph type="body" sz="quarter" idx="17" hasCustomPrompt="1"/>
          </p:nvPr>
        </p:nvSpPr>
        <p:spPr>
          <a:xfrm>
            <a:off x="8298322" y="4834815"/>
            <a:ext cx="479618" cy="369332"/>
          </a:xfrm>
        </p:spPr>
        <p:txBody>
          <a:bodyPr wrap="none">
            <a:spAutoFit/>
          </a:bodyPr>
          <a:lstStyle>
            <a:lvl1pPr marL="0" indent="0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pt-BR" dirty="0" smtClean="0"/>
              <a:t>C4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41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205979"/>
            <a:ext cx="8712968" cy="34954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96863" y="555526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‹nº›</a:t>
            </a:fld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5168826" y="4803998"/>
            <a:ext cx="3507630" cy="223730"/>
          </a:xfrm>
        </p:spPr>
        <p:txBody>
          <a:bodyPr>
            <a:no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Titre du document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827584" y="4776301"/>
            <a:ext cx="2160240" cy="166173"/>
          </a:xfrm>
        </p:spPr>
        <p:txBody>
          <a:bodyPr>
            <a:noAutofit/>
          </a:bodyPr>
          <a:lstStyle>
            <a:lvl1pPr marL="0" indent="0" algn="l">
              <a:buNone/>
              <a:defRPr sz="9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Site 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5724128" y="296244"/>
            <a:ext cx="3240360" cy="187273"/>
          </a:xfrm>
        </p:spPr>
        <p:txBody>
          <a:bodyPr>
            <a:noAutofit/>
          </a:bodyPr>
          <a:lstStyle>
            <a:lvl1pPr marL="0" indent="0" algn="r">
              <a:buNone/>
              <a:defRPr sz="900" baseline="0">
                <a:solidFill>
                  <a:srgbClr val="2938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SERVICE</a:t>
            </a:r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5856709" y="4844762"/>
            <a:ext cx="289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Niveau de la confidentialité</a:t>
            </a:r>
          </a:p>
        </p:txBody>
      </p:sp>
      <p:sp>
        <p:nvSpPr>
          <p:cNvPr id="13" name="Espaço Reservado para Texto 50" descr="T" title="T"/>
          <p:cNvSpPr>
            <a:spLocks noGrp="1"/>
          </p:cNvSpPr>
          <p:nvPr>
            <p:ph type="body" sz="quarter" idx="17" hasCustomPrompt="1"/>
          </p:nvPr>
        </p:nvSpPr>
        <p:spPr>
          <a:xfrm>
            <a:off x="8298322" y="4834815"/>
            <a:ext cx="479618" cy="369332"/>
          </a:xfrm>
        </p:spPr>
        <p:txBody>
          <a:bodyPr wrap="none">
            <a:spAutoFit/>
          </a:bodyPr>
          <a:lstStyle>
            <a:lvl1pPr marL="0" indent="0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pt-BR" dirty="0" smtClean="0"/>
              <a:t>C4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33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‹nº›</a:t>
            </a:fld>
            <a:endParaRPr lang="fr-FR" dirty="0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5168826" y="4803998"/>
            <a:ext cx="3507630" cy="223730"/>
          </a:xfrm>
        </p:spPr>
        <p:txBody>
          <a:bodyPr>
            <a:no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Titre du document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827584" y="4776301"/>
            <a:ext cx="2160240" cy="166173"/>
          </a:xfrm>
        </p:spPr>
        <p:txBody>
          <a:bodyPr>
            <a:noAutofit/>
          </a:bodyPr>
          <a:lstStyle>
            <a:lvl1pPr marL="0" indent="0" algn="l">
              <a:buNone/>
              <a:defRPr sz="900" baseline="0">
                <a:solidFill>
                  <a:srgbClr val="D6D2C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Nom du Site </a:t>
            </a:r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5856709" y="4844762"/>
            <a:ext cx="289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Niveau de la confidentialité</a:t>
            </a:r>
          </a:p>
        </p:txBody>
      </p:sp>
      <p:sp>
        <p:nvSpPr>
          <p:cNvPr id="9" name="Espaço Reservado para Texto 50" descr="T" title="T"/>
          <p:cNvSpPr>
            <a:spLocks noGrp="1"/>
          </p:cNvSpPr>
          <p:nvPr>
            <p:ph type="body" sz="quarter" idx="16" hasCustomPrompt="1"/>
          </p:nvPr>
        </p:nvSpPr>
        <p:spPr>
          <a:xfrm>
            <a:off x="8298322" y="4834815"/>
            <a:ext cx="479618" cy="369332"/>
          </a:xfrm>
        </p:spPr>
        <p:txBody>
          <a:bodyPr wrap="none">
            <a:spAutoFit/>
          </a:bodyPr>
          <a:lstStyle>
            <a:lvl1pPr marL="0" indent="0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pt-BR" dirty="0" smtClean="0"/>
              <a:t>C4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486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659982"/>
            <a:ext cx="9144000" cy="483517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9385E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157592" cy="349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96863" y="771551"/>
            <a:ext cx="8523609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4233406"/>
            <a:ext cx="19797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" y="4812323"/>
            <a:ext cx="368039" cy="207352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948264" y="47319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93E2AF-52FA-49AE-99E6-1B1ECCFCFE2D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6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rgbClr val="83786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50000"/>
        <a:buFont typeface="+mj-lt"/>
        <a:buAutoNum type="arabicPeriod"/>
        <a:defRPr sz="1400" kern="120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342900" algn="l" defTabSz="914400" rtl="0" eaLnBrk="1" latinLnBrk="0" hangingPunct="1">
        <a:spcBef>
          <a:spcPct val="20000"/>
        </a:spcBef>
        <a:buFont typeface="+mj-lt"/>
        <a:buAutoNum type="alphaUcPeriod"/>
        <a:defRPr sz="1200" kern="120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5850" indent="-1714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800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s://archive.org/stream/gov.law.sae.j527.1967/sae.j527.1967_djvu.txt" TargetMode="Externa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me.ufrgs.br/bitstream/handle/10183/25829/000753977.pdf" TargetMode="External"/><Relationship Id="rId13" Type="http://schemas.openxmlformats.org/officeDocument/2006/relationships/hyperlink" Target="http://www.salepdfcodes.com/sae-j-257" TargetMode="External"/><Relationship Id="rId3" Type="http://schemas.openxmlformats.org/officeDocument/2006/relationships/hyperlink" Target="https://pveng.com/maximum-allowable-working-pressure/" TargetMode="External"/><Relationship Id="rId7" Type="http://schemas.openxmlformats.org/officeDocument/2006/relationships/hyperlink" Target="http://www.ncode.com/fileadmin/mediapool/nCode/downloads/Technical_Papers/Fatigue_Analysis_of_a_Pressure_Vessel_Welded_Joint__ESIA12_Plaskitt.pdf" TargetMode="External"/><Relationship Id="rId12" Type="http://schemas.openxmlformats.org/officeDocument/2006/relationships/hyperlink" Target="http://www.pdhonline.com/courses/m398/m398content.pdf" TargetMode="External"/><Relationship Id="rId2" Type="http://schemas.openxmlformats.org/officeDocument/2006/relationships/hyperlink" Target="https://www.linkedin.com/pulse/pressure-vessel-design-operating-mawp-hydrostatic-anbazhagan-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alcaoconsult.com.br/Sinopse%20da%20Apostila.pdf" TargetMode="External"/><Relationship Id="rId11" Type="http://schemas.openxmlformats.org/officeDocument/2006/relationships/hyperlink" Target="https://pveng.com/home/fea-stress-analysis/permissible-cycle-life/" TargetMode="External"/><Relationship Id="rId5" Type="http://schemas.openxmlformats.org/officeDocument/2006/relationships/hyperlink" Target="https://www.copper.org/applications/automotive/brake-tube/brake.html" TargetMode="External"/><Relationship Id="rId15" Type="http://schemas.openxmlformats.org/officeDocument/2006/relationships/hyperlink" Target="http://www.psig.sg/Seminar/S2011-6.pdf" TargetMode="External"/><Relationship Id="rId10" Type="http://schemas.openxmlformats.org/officeDocument/2006/relationships/hyperlink" Target="https://daim.idi.ntnu.no/masteroppgaver/007/7597/masteroppgave.pdf" TargetMode="External"/><Relationship Id="rId4" Type="http://schemas.openxmlformats.org/officeDocument/2006/relationships/hyperlink" Target="http://copperalliance.org.uk/docs/librariesprovider5/resources/is49-copper-nickel-brake-tubing.pdf" TargetMode="External"/><Relationship Id="rId9" Type="http://schemas.openxmlformats.org/officeDocument/2006/relationships/hyperlink" Target="http://www.ijetae.com/files/Volume5Issue1/IJETAE_0115_55.pdf" TargetMode="External"/><Relationship Id="rId14" Type="http://schemas.openxmlformats.org/officeDocument/2006/relationships/hyperlink" Target="https://books.google.com.br/books?id=NRLrBwAAQBAJ&amp;pg=RA1-PA594&amp;lpg=RA1-PA594&amp;dq=vessel+double+wall+fatigue&amp;source=bl&amp;ots=tmAHW69Vy4&amp;sig=NR4WYXJcprgUdFIT-4VcETPkuS4&amp;hl=pt-BR&amp;sa=X&amp;ved=0ahUKEwidgPrf-oPVAhVGH5AKHXTYBdQQ6AEIIzAA#v=onepage&amp;q=vessel%20double%20wall%20fatigue&amp;f=fal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emf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Tubulação</a:t>
            </a:r>
            <a:r>
              <a:rPr lang="fr-FR" dirty="0"/>
              <a:t> </a:t>
            </a:r>
            <a:r>
              <a:rPr lang="fr-FR" dirty="0" err="1" smtClean="0"/>
              <a:t>rígida</a:t>
            </a:r>
            <a:r>
              <a:rPr lang="fr-FR" dirty="0" smtClean="0"/>
              <a:t> de </a:t>
            </a:r>
            <a:r>
              <a:rPr lang="fr-FR" dirty="0" err="1"/>
              <a:t>freio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Comparativo de pressão de estouro em função da </a:t>
            </a:r>
            <a:r>
              <a:rPr lang="pt-BR" dirty="0" smtClean="0"/>
              <a:t>espessura</a:t>
            </a:r>
            <a:endParaRPr lang="pt-B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SITE NUC</a:t>
            </a:r>
            <a:endParaRPr lang="fr-FR" dirty="0"/>
          </a:p>
        </p:txBody>
      </p:sp>
      <p:sp>
        <p:nvSpPr>
          <p:cNvPr id="81" name="Espaço Reservado para Texto 80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2" name="Espaço Reservado para Texto 8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8" name="Espaço Reservado para Texto 67"/>
          <p:cNvSpPr>
            <a:spLocks noGrp="1"/>
          </p:cNvSpPr>
          <p:nvPr>
            <p:ph type="body" sz="quarter" idx="15"/>
          </p:nvPr>
        </p:nvSpPr>
        <p:spPr>
          <a:xfrm>
            <a:off x="8298322" y="4834815"/>
            <a:ext cx="479618" cy="369332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C2</a:t>
            </a:r>
          </a:p>
        </p:txBody>
      </p:sp>
      <p:sp>
        <p:nvSpPr>
          <p:cNvPr id="8" name="WordArt 12"/>
          <p:cNvSpPr>
            <a:spLocks noChangeArrowheads="1" noChangeShapeType="1" noTextEdit="1"/>
          </p:cNvSpPr>
          <p:nvPr/>
        </p:nvSpPr>
        <p:spPr bwMode="auto">
          <a:xfrm>
            <a:off x="7092280" y="195486"/>
            <a:ext cx="1879600" cy="149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 spc="72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DDDDDD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PE	PP </a:t>
            </a:r>
            <a:r>
              <a:rPr lang="es-ES" sz="3600" kern="10" spc="720" dirty="0" err="1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DDDDDD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AmLat</a:t>
            </a:r>
            <a:endParaRPr lang="es-ES" sz="3600" kern="10" spc="72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DDDDDD"/>
              </a:soli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74667" y="3075806"/>
            <a:ext cx="3097213" cy="1027882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50000"/>
              <a:buFont typeface="+mj-lt"/>
              <a:buNone/>
              <a:defRPr sz="1100" kern="1200">
                <a:solidFill>
                  <a:srgbClr val="D6D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+mj-lt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fr-FR" altLang="es-ES" sz="1050" b="1" dirty="0" smtClean="0">
                <a:latin typeface="Verdana" pitchFamily="34" charset="0"/>
              </a:rPr>
              <a:t>Question </a:t>
            </a:r>
            <a:r>
              <a:rPr lang="fr-FR" altLang="es-ES" sz="1050" b="1" dirty="0" err="1" smtClean="0">
                <a:latin typeface="Verdana" pitchFamily="34" charset="0"/>
              </a:rPr>
              <a:t>Altis</a:t>
            </a:r>
            <a:r>
              <a:rPr lang="fr-FR" altLang="es-ES" sz="1050" b="1" dirty="0" smtClean="0">
                <a:latin typeface="Verdana" pitchFamily="34" charset="0"/>
              </a:rPr>
              <a:t> :</a:t>
            </a:r>
          </a:p>
          <a:p>
            <a:pPr>
              <a:lnSpc>
                <a:spcPct val="80000"/>
              </a:lnSpc>
            </a:pPr>
            <a:endParaRPr lang="fr-FR" altLang="es-ES" sz="1050" b="1" dirty="0" smtClean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fr-FR" altLang="es-ES" sz="1050" b="1" dirty="0" smtClean="0">
                <a:latin typeface="Verdana" pitchFamily="34" charset="0"/>
              </a:rPr>
              <a:t>Fiche Suiveuse : </a:t>
            </a:r>
          </a:p>
          <a:p>
            <a:pPr>
              <a:lnSpc>
                <a:spcPct val="80000"/>
              </a:lnSpc>
            </a:pPr>
            <a:endParaRPr lang="fr-FR" altLang="es-ES" sz="1050" b="1" dirty="0" smtClean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fr-FR" altLang="es-ES" sz="1050" b="1" dirty="0" smtClean="0">
                <a:latin typeface="Verdana" pitchFamily="34" charset="0"/>
              </a:rPr>
              <a:t>PILOTE : M. </a:t>
            </a:r>
            <a:r>
              <a:rPr lang="fr-FR" altLang="es-ES" sz="1050" b="1" dirty="0" err="1" smtClean="0">
                <a:latin typeface="Verdana" pitchFamily="34" charset="0"/>
              </a:rPr>
              <a:t>Ciolfi</a:t>
            </a:r>
            <a:r>
              <a:rPr lang="fr-FR" altLang="es-ES" sz="1050" b="1" dirty="0" smtClean="0">
                <a:latin typeface="Verdana" pitchFamily="34" charset="0"/>
              </a:rPr>
              <a:t> / R. Mathias</a:t>
            </a:r>
          </a:p>
          <a:p>
            <a:pPr>
              <a:lnSpc>
                <a:spcPct val="80000"/>
              </a:lnSpc>
            </a:pPr>
            <a:endParaRPr lang="fr-FR" altLang="es-ES" sz="1050" b="1" dirty="0" smtClean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endParaRPr lang="fr-FR" altLang="es-ES" sz="1050" b="1" dirty="0" smtClean="0">
              <a:latin typeface="Verdana" pitchFamily="34" charset="0"/>
            </a:endParaRPr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DOPM - </a:t>
            </a:r>
            <a:r>
              <a:rPr lang="fr-FR" dirty="0"/>
              <a:t>Direction des Operations </a:t>
            </a:r>
            <a:r>
              <a:rPr lang="fr-FR" dirty="0" err="1"/>
              <a:t>Monozukuri</a:t>
            </a:r>
            <a:r>
              <a:rPr lang="fr-FR" dirty="0"/>
              <a:t> Amérique </a:t>
            </a:r>
            <a:r>
              <a:rPr lang="fr-FR" dirty="0" smtClean="0"/>
              <a:t>Latine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556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Fotos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t>10</a:t>
            </a:fld>
            <a:endParaRPr lang="fr-F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fr-FR" dirty="0" err="1" smtClean="0"/>
              <a:t>Tubulação</a:t>
            </a:r>
            <a:r>
              <a:rPr lang="fr-FR" dirty="0" smtClean="0"/>
              <a:t> </a:t>
            </a:r>
            <a:r>
              <a:rPr lang="fr-FR" dirty="0" err="1" smtClean="0"/>
              <a:t>rígida</a:t>
            </a:r>
            <a:r>
              <a:rPr lang="fr-FR" dirty="0" smtClean="0"/>
              <a:t> de </a:t>
            </a:r>
            <a:r>
              <a:rPr lang="fr-FR" dirty="0" err="1" smtClean="0"/>
              <a:t>freio</a:t>
            </a:r>
            <a:endParaRPr lang="fr-F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 smtClean="0"/>
              <a:t>NUC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fr-FR" dirty="0"/>
              <a:t>DOPM - Direction des Operations </a:t>
            </a:r>
            <a:r>
              <a:rPr lang="fr-FR" dirty="0" err="1"/>
              <a:t>Monozukuri</a:t>
            </a:r>
            <a:r>
              <a:rPr lang="fr-FR" dirty="0"/>
              <a:t> Amérique </a:t>
            </a:r>
            <a:r>
              <a:rPr lang="fr-FR" dirty="0" smtClean="0"/>
              <a:t>Latine</a:t>
            </a:r>
            <a:endParaRPr lang="fr-F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7"/>
          </p:nvPr>
        </p:nvSpPr>
        <p:spPr>
          <a:xfrm>
            <a:off x="8298322" y="4834815"/>
            <a:ext cx="479618" cy="369332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C2</a:t>
            </a:r>
            <a:endParaRPr lang="pt-BR" dirty="0">
              <a:solidFill>
                <a:srgbClr val="FFFF00"/>
              </a:solidFill>
            </a:endParaRPr>
          </a:p>
        </p:txBody>
      </p:sp>
      <p:grpSp>
        <p:nvGrpSpPr>
          <p:cNvPr id="20" name="Agrupar 19"/>
          <p:cNvGrpSpPr/>
          <p:nvPr/>
        </p:nvGrpSpPr>
        <p:grpSpPr>
          <a:xfrm>
            <a:off x="179512" y="560492"/>
            <a:ext cx="1616148" cy="3749285"/>
            <a:chOff x="179512" y="555525"/>
            <a:chExt cx="1616148" cy="374928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440170"/>
              <a:ext cx="1613980" cy="2864640"/>
            </a:xfrm>
            <a:prstGeom prst="rect">
              <a:avLst/>
            </a:prstGeom>
          </p:spPr>
        </p:pic>
        <p:sp>
          <p:nvSpPr>
            <p:cNvPr id="10" name="Título 1"/>
            <p:cNvSpPr txBox="1">
              <a:spLocks/>
            </p:cNvSpPr>
            <p:nvPr/>
          </p:nvSpPr>
          <p:spPr>
            <a:xfrm>
              <a:off x="179512" y="555525"/>
              <a:ext cx="1616148" cy="87967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1400" kern="1200" baseline="0">
                  <a:solidFill>
                    <a:srgbClr val="83786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pt-BR" dirty="0" smtClean="0">
                  <a:solidFill>
                    <a:srgbClr val="0070C0"/>
                  </a:solidFill>
                </a:rPr>
                <a:t>Comprimento das</a:t>
              </a:r>
            </a:p>
            <a:p>
              <a:pPr algn="ctr"/>
              <a:r>
                <a:rPr lang="pt-BR" dirty="0" smtClean="0">
                  <a:solidFill>
                    <a:srgbClr val="0070C0"/>
                  </a:solidFill>
                </a:rPr>
                <a:t>amostras 670mm</a:t>
              </a:r>
              <a:endParaRPr lang="pt-BR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1807539" y="557603"/>
            <a:ext cx="1617237" cy="3755063"/>
            <a:chOff x="1793491" y="555525"/>
            <a:chExt cx="1617237" cy="3755063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93491" y="1440170"/>
              <a:ext cx="1617237" cy="2870418"/>
            </a:xfrm>
            <a:prstGeom prst="rect">
              <a:avLst/>
            </a:prstGeom>
          </p:spPr>
        </p:pic>
        <p:sp>
          <p:nvSpPr>
            <p:cNvPr id="15" name="Título 1"/>
            <p:cNvSpPr txBox="1">
              <a:spLocks/>
            </p:cNvSpPr>
            <p:nvPr/>
          </p:nvSpPr>
          <p:spPr>
            <a:xfrm>
              <a:off x="1793917" y="555525"/>
              <a:ext cx="1611386" cy="88256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1400" kern="1200" baseline="0">
                  <a:solidFill>
                    <a:srgbClr val="83786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pt-BR" dirty="0" smtClean="0">
                  <a:solidFill>
                    <a:srgbClr val="0070C0"/>
                  </a:solidFill>
                </a:rPr>
                <a:t>Largura lima</a:t>
              </a:r>
            </a:p>
            <a:p>
              <a:pPr algn="ctr"/>
              <a:r>
                <a:rPr lang="pt-BR" dirty="0" smtClean="0">
                  <a:solidFill>
                    <a:srgbClr val="0070C0"/>
                  </a:solidFill>
                </a:rPr>
                <a:t>deitada 18mm</a:t>
              </a:r>
              <a:endParaRPr lang="pt-BR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" name="Agrupar 21"/>
          <p:cNvGrpSpPr/>
          <p:nvPr/>
        </p:nvGrpSpPr>
        <p:grpSpPr>
          <a:xfrm>
            <a:off x="3436655" y="557604"/>
            <a:ext cx="1621239" cy="3755063"/>
            <a:chOff x="3403470" y="555526"/>
            <a:chExt cx="1621239" cy="3755063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471" y="1440170"/>
              <a:ext cx="1617238" cy="2870419"/>
            </a:xfrm>
            <a:prstGeom prst="rect">
              <a:avLst/>
            </a:prstGeom>
          </p:spPr>
        </p:pic>
        <p:sp>
          <p:nvSpPr>
            <p:cNvPr id="16" name="Título 1"/>
            <p:cNvSpPr txBox="1">
              <a:spLocks/>
            </p:cNvSpPr>
            <p:nvPr/>
          </p:nvSpPr>
          <p:spPr>
            <a:xfrm>
              <a:off x="3403470" y="555526"/>
              <a:ext cx="1615811" cy="88256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1400" kern="1200" baseline="0">
                  <a:solidFill>
                    <a:srgbClr val="83786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pt-BR" dirty="0" smtClean="0">
                  <a:solidFill>
                    <a:srgbClr val="0070C0"/>
                  </a:solidFill>
                </a:rPr>
                <a:t>Largura lima</a:t>
              </a:r>
            </a:p>
            <a:p>
              <a:pPr algn="ctr"/>
              <a:r>
                <a:rPr lang="pt-BR" dirty="0" smtClean="0">
                  <a:solidFill>
                    <a:srgbClr val="0070C0"/>
                  </a:solidFill>
                </a:rPr>
                <a:t>Em pé 3mm</a:t>
              </a:r>
              <a:endParaRPr lang="pt-BR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6239587" y="557603"/>
            <a:ext cx="1405871" cy="3755064"/>
            <a:chOff x="6885577" y="555526"/>
            <a:chExt cx="1405871" cy="3755064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191" b="26214"/>
            <a:stretch/>
          </p:blipFill>
          <p:spPr>
            <a:xfrm rot="16200000">
              <a:off x="6153303" y="2172445"/>
              <a:ext cx="2870419" cy="1405871"/>
            </a:xfrm>
            <a:prstGeom prst="rect">
              <a:avLst/>
            </a:prstGeom>
          </p:spPr>
        </p:pic>
        <p:sp>
          <p:nvSpPr>
            <p:cNvPr id="17" name="Título 1"/>
            <p:cNvSpPr txBox="1">
              <a:spLocks/>
            </p:cNvSpPr>
            <p:nvPr/>
          </p:nvSpPr>
          <p:spPr>
            <a:xfrm>
              <a:off x="6887744" y="555526"/>
              <a:ext cx="1403703" cy="95410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1400" kern="1200" baseline="0">
                  <a:solidFill>
                    <a:srgbClr val="83786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pt-BR" dirty="0" smtClean="0">
                  <a:solidFill>
                    <a:srgbClr val="0070C0"/>
                  </a:solidFill>
                </a:rPr>
                <a:t>Estouro em região central</a:t>
              </a:r>
            </a:p>
            <a:p>
              <a:pPr algn="ctr"/>
              <a:r>
                <a:rPr lang="pt-BR" dirty="0" smtClean="0">
                  <a:solidFill>
                    <a:srgbClr val="0070C0"/>
                  </a:solidFill>
                </a:rPr>
                <a:t> em tubo sem desgaste</a:t>
              </a:r>
              <a:endParaRPr lang="pt-BR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5047805" y="561512"/>
            <a:ext cx="1201870" cy="3747247"/>
            <a:chOff x="5125624" y="555526"/>
            <a:chExt cx="1201870" cy="3747247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635" b="33575"/>
            <a:stretch/>
          </p:blipFill>
          <p:spPr>
            <a:xfrm rot="5400000">
              <a:off x="4295259" y="2292505"/>
              <a:ext cx="2862603" cy="1157933"/>
            </a:xfrm>
            <a:prstGeom prst="rect">
              <a:avLst/>
            </a:prstGeom>
          </p:spPr>
        </p:pic>
        <p:sp>
          <p:nvSpPr>
            <p:cNvPr id="18" name="Título 1"/>
            <p:cNvSpPr txBox="1">
              <a:spLocks/>
            </p:cNvSpPr>
            <p:nvPr/>
          </p:nvSpPr>
          <p:spPr>
            <a:xfrm>
              <a:off x="5125624" y="555526"/>
              <a:ext cx="1201870" cy="87865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1400" kern="1200" baseline="0">
                  <a:solidFill>
                    <a:srgbClr val="83786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pt-BR" dirty="0" smtClean="0">
                  <a:solidFill>
                    <a:srgbClr val="0070C0"/>
                  </a:solidFill>
                </a:rPr>
                <a:t>Áreas longitudinais desgastadas</a:t>
              </a:r>
              <a:endParaRPr lang="pt-BR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7657339" y="555526"/>
            <a:ext cx="1307149" cy="3759219"/>
            <a:chOff x="7657339" y="555526"/>
            <a:chExt cx="1307149" cy="3759219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90" b="37190"/>
            <a:stretch/>
          </p:blipFill>
          <p:spPr>
            <a:xfrm rot="16200000">
              <a:off x="6873626" y="2223883"/>
              <a:ext cx="2874575" cy="1307149"/>
            </a:xfrm>
            <a:prstGeom prst="rect">
              <a:avLst/>
            </a:prstGeom>
          </p:spPr>
        </p:pic>
        <p:sp>
          <p:nvSpPr>
            <p:cNvPr id="19" name="Título 1"/>
            <p:cNvSpPr txBox="1">
              <a:spLocks/>
            </p:cNvSpPr>
            <p:nvPr/>
          </p:nvSpPr>
          <p:spPr>
            <a:xfrm>
              <a:off x="7657339" y="555526"/>
              <a:ext cx="1307149" cy="87693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1400" kern="1200" baseline="0">
                  <a:solidFill>
                    <a:srgbClr val="83786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pt-BR" dirty="0" smtClean="0">
                  <a:solidFill>
                    <a:srgbClr val="0070C0"/>
                  </a:solidFill>
                </a:rPr>
                <a:t>Estouro em região central desgastada</a:t>
              </a:r>
              <a:endParaRPr lang="pt-BR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9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/>
          <p:cNvGrpSpPr/>
          <p:nvPr/>
        </p:nvGrpSpPr>
        <p:grpSpPr>
          <a:xfrm>
            <a:off x="4859415" y="3436713"/>
            <a:ext cx="4083311" cy="1223269"/>
            <a:chOff x="2057251" y="2641456"/>
            <a:chExt cx="5029349" cy="1506681"/>
          </a:xfrm>
        </p:grpSpPr>
        <p:grpSp>
          <p:nvGrpSpPr>
            <p:cNvPr id="14" name="Agrupar 13"/>
            <p:cNvGrpSpPr/>
            <p:nvPr/>
          </p:nvGrpSpPr>
          <p:grpSpPr>
            <a:xfrm>
              <a:off x="2057251" y="2641456"/>
              <a:ext cx="5029349" cy="1506681"/>
              <a:chOff x="2057251" y="2641456"/>
              <a:chExt cx="5029349" cy="1506681"/>
            </a:xfrm>
          </p:grpSpPr>
          <p:pic>
            <p:nvPicPr>
              <p:cNvPr id="10" name="Imagem 9"/>
              <p:cNvPicPr>
                <a:picLocks noChangeAspect="1"/>
              </p:cNvPicPr>
              <p:nvPr/>
            </p:nvPicPr>
            <p:blipFill rotWithShape="1">
              <a:blip r:embed="rId2"/>
              <a:srcRect t="68272"/>
              <a:stretch/>
            </p:blipFill>
            <p:spPr>
              <a:xfrm>
                <a:off x="2057400" y="3147814"/>
                <a:ext cx="5029200" cy="1000323"/>
              </a:xfrm>
              <a:prstGeom prst="rect">
                <a:avLst/>
              </a:prstGeom>
            </p:spPr>
          </p:pic>
          <p:pic>
            <p:nvPicPr>
              <p:cNvPr id="12" name="Imagem 11"/>
              <p:cNvPicPr>
                <a:picLocks noChangeAspect="1"/>
              </p:cNvPicPr>
              <p:nvPr/>
            </p:nvPicPr>
            <p:blipFill rotWithShape="1">
              <a:blip r:embed="rId2"/>
              <a:srcRect t="4636" b="78325"/>
              <a:stretch/>
            </p:blipFill>
            <p:spPr>
              <a:xfrm>
                <a:off x="2057251" y="2641456"/>
                <a:ext cx="5029200" cy="537180"/>
              </a:xfrm>
              <a:prstGeom prst="rect">
                <a:avLst/>
              </a:prstGeom>
            </p:spPr>
          </p:pic>
        </p:grpSp>
        <p:sp>
          <p:nvSpPr>
            <p:cNvPr id="15" name="CaixaDeTexto 14"/>
            <p:cNvSpPr txBox="1"/>
            <p:nvPr/>
          </p:nvSpPr>
          <p:spPr>
            <a:xfrm>
              <a:off x="2387854" y="2993750"/>
              <a:ext cx="288032" cy="13425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pt-BR" sz="700" b="1" dirty="0" smtClean="0">
                  <a:solidFill>
                    <a:schemeClr val="tx2">
                      <a:lumMod val="50000"/>
                    </a:schemeClr>
                  </a:solidFill>
                </a:rPr>
                <a:t>mm.</a:t>
              </a:r>
              <a:endParaRPr lang="pt-BR" sz="7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Premissas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t>11</a:t>
            </a:fld>
            <a:endParaRPr lang="fr-F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fr-FR" dirty="0" err="1" smtClean="0"/>
              <a:t>Tubulação</a:t>
            </a:r>
            <a:r>
              <a:rPr lang="fr-FR" dirty="0" smtClean="0"/>
              <a:t> </a:t>
            </a:r>
            <a:r>
              <a:rPr lang="fr-FR" dirty="0" err="1" smtClean="0"/>
              <a:t>rígida</a:t>
            </a:r>
            <a:r>
              <a:rPr lang="fr-FR" dirty="0" smtClean="0"/>
              <a:t> de </a:t>
            </a:r>
            <a:r>
              <a:rPr lang="fr-FR" dirty="0" err="1" smtClean="0"/>
              <a:t>freio</a:t>
            </a:r>
            <a:endParaRPr lang="fr-F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 smtClean="0"/>
              <a:t>NUC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fr-FR" dirty="0"/>
              <a:t>DOPM - Direction des Operations </a:t>
            </a:r>
            <a:r>
              <a:rPr lang="fr-FR" dirty="0" err="1"/>
              <a:t>Monozukuri</a:t>
            </a:r>
            <a:r>
              <a:rPr lang="fr-FR" dirty="0"/>
              <a:t> Amérique </a:t>
            </a:r>
            <a:r>
              <a:rPr lang="fr-FR" dirty="0" smtClean="0"/>
              <a:t>Latine</a:t>
            </a:r>
            <a:endParaRPr lang="fr-F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7"/>
          </p:nvPr>
        </p:nvSpPr>
        <p:spPr>
          <a:xfrm>
            <a:off x="8298322" y="4834815"/>
            <a:ext cx="479618" cy="369332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C2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3826"/>
          <a:stretch/>
        </p:blipFill>
        <p:spPr>
          <a:xfrm>
            <a:off x="6511840" y="1057293"/>
            <a:ext cx="2524656" cy="208281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12" y="2571750"/>
            <a:ext cx="4335537" cy="2042578"/>
          </a:xfrm>
          <a:prstGeom prst="rect">
            <a:avLst/>
          </a:prstGeom>
        </p:spPr>
      </p:pic>
      <p:sp>
        <p:nvSpPr>
          <p:cNvPr id="20" name="Título 1"/>
          <p:cNvSpPr txBox="1">
            <a:spLocks/>
          </p:cNvSpPr>
          <p:nvPr/>
        </p:nvSpPr>
        <p:spPr>
          <a:xfrm>
            <a:off x="5508104" y="3147814"/>
            <a:ext cx="2929007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 smtClean="0">
                <a:solidFill>
                  <a:srgbClr val="0070C0"/>
                </a:solidFill>
              </a:rPr>
              <a:t>Pressão de trabalho recomendada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44608" y="2407989"/>
            <a:ext cx="516679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 smtClean="0">
                <a:solidFill>
                  <a:srgbClr val="0070C0"/>
                </a:solidFill>
              </a:rPr>
              <a:t>Propriedade dos materiais usado para tubos de freio hidráulico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7956377" y="3846951"/>
            <a:ext cx="821564" cy="1522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Arredondado 21"/>
          <p:cNvSpPr/>
          <p:nvPr/>
        </p:nvSpPr>
        <p:spPr>
          <a:xfrm>
            <a:off x="208212" y="3165302"/>
            <a:ext cx="4335537" cy="3425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3598198" y="3147814"/>
            <a:ext cx="325730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sz="18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pt-BR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2926108" y="4459927"/>
            <a:ext cx="2149948" cy="20005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sz="700" dirty="0"/>
              <a:t>COPPER DEVELOPMENT ASSOCIATION, 1990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6519605" y="2960726"/>
            <a:ext cx="1199367" cy="21544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pt-BR" sz="800" dirty="0"/>
              <a:t>HUPPES, R. M., 2009</a:t>
            </a: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7080291" y="822294"/>
            <a:ext cx="1655903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 smtClean="0">
                <a:solidFill>
                  <a:srgbClr val="0070C0"/>
                </a:solidFill>
              </a:rPr>
              <a:t>FEM Tubo de freio</a:t>
            </a:r>
            <a:endParaRPr lang="pt-BR" dirty="0">
              <a:solidFill>
                <a:srgbClr val="0070C0"/>
              </a:solidFill>
            </a:endParaRPr>
          </a:p>
        </p:txBody>
      </p:sp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74189"/>
              </p:ext>
            </p:extLst>
          </p:nvPr>
        </p:nvGraphicFramePr>
        <p:xfrm>
          <a:off x="179512" y="645791"/>
          <a:ext cx="57606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71463216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141250535"/>
                    </a:ext>
                  </a:extLst>
                </a:gridCol>
              </a:tblGrid>
              <a:tr h="17506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Artigos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Referências</a:t>
                      </a:r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07409"/>
                  </a:ext>
                </a:extLst>
              </a:tr>
              <a:tr h="175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dirty="0" smtClean="0"/>
                        <a:t>Teste hidrostático considerado 1,5 a pressão máxima de trabalho</a:t>
                      </a:r>
                      <a:r>
                        <a:rPr lang="pt-BR" sz="800" b="0" baseline="0" dirty="0" smtClean="0"/>
                        <a:t> admissível</a:t>
                      </a:r>
                      <a:endParaRPr lang="pt-B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HUPPES,</a:t>
                      </a:r>
                      <a:r>
                        <a:rPr lang="pt-BR" sz="800" baseline="0" dirty="0" smtClean="0"/>
                        <a:t> R. M., 2009</a:t>
                      </a:r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41793"/>
                  </a:ext>
                </a:extLst>
              </a:tr>
              <a:tr h="275102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Pressão de estouro,</a:t>
                      </a:r>
                      <a:r>
                        <a:rPr lang="pt-BR" sz="800" baseline="0" dirty="0" smtClean="0"/>
                        <a:t> limite de fadiga, pressão de trabalho recomendada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COPPER DEVELOPMENT ASSOCIATION, 1990</a:t>
                      </a:r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71012"/>
                  </a:ext>
                </a:extLst>
              </a:tr>
            </a:tbl>
          </a:graphicData>
        </a:graphic>
      </p:graphicFrame>
      <p:sp>
        <p:nvSpPr>
          <p:cNvPr id="29" name="Título 1"/>
          <p:cNvSpPr txBox="1">
            <a:spLocks/>
          </p:cNvSpPr>
          <p:nvPr/>
        </p:nvSpPr>
        <p:spPr>
          <a:xfrm>
            <a:off x="251212" y="1399877"/>
            <a:ext cx="477829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 smtClean="0">
                <a:solidFill>
                  <a:srgbClr val="0070C0"/>
                </a:solidFill>
                <a:hlinkClick r:id="rId5"/>
              </a:rPr>
              <a:t>SAE </a:t>
            </a:r>
            <a:r>
              <a:rPr lang="pt-BR" dirty="0">
                <a:solidFill>
                  <a:srgbClr val="0070C0"/>
                </a:solidFill>
                <a:hlinkClick r:id="rId5"/>
              </a:rPr>
              <a:t>J257 - </a:t>
            </a:r>
            <a:r>
              <a:rPr lang="en-US" dirty="0" smtClean="0">
                <a:solidFill>
                  <a:srgbClr val="0070C0"/>
                </a:solidFill>
                <a:hlinkClick r:id="rId5"/>
              </a:rPr>
              <a:t>Brazed </a:t>
            </a:r>
            <a:r>
              <a:rPr lang="en-US" dirty="0">
                <a:solidFill>
                  <a:srgbClr val="0070C0"/>
                </a:solidFill>
                <a:hlinkClick r:id="rId5"/>
              </a:rPr>
              <a:t>Double Wall Low Carbon Steel Tubing</a:t>
            </a:r>
            <a:endParaRPr lang="pt-BR" dirty="0">
              <a:solidFill>
                <a:srgbClr val="0070C0"/>
              </a:solidFill>
            </a:endParaRPr>
          </a:p>
        </p:txBody>
      </p:sp>
      <p:graphicFrame>
        <p:nvGraphicFramePr>
          <p:cNvPr id="30" name="Tabe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82336"/>
              </p:ext>
            </p:extLst>
          </p:nvPr>
        </p:nvGraphicFramePr>
        <p:xfrm>
          <a:off x="323527" y="1707654"/>
          <a:ext cx="403244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37">
                  <a:extLst>
                    <a:ext uri="{9D8B030D-6E8A-4147-A177-3AD203B41FA5}">
                      <a16:colId xmlns:a16="http://schemas.microsoft.com/office/drawing/2014/main" val="3141250535"/>
                    </a:ext>
                  </a:extLst>
                </a:gridCol>
                <a:gridCol w="1184096">
                  <a:extLst>
                    <a:ext uri="{9D8B030D-6E8A-4147-A177-3AD203B41FA5}">
                      <a16:colId xmlns:a16="http://schemas.microsoft.com/office/drawing/2014/main" val="1675812713"/>
                    </a:ext>
                  </a:extLst>
                </a:gridCol>
                <a:gridCol w="693725">
                  <a:extLst>
                    <a:ext uri="{9D8B030D-6E8A-4147-A177-3AD203B41FA5}">
                      <a16:colId xmlns:a16="http://schemas.microsoft.com/office/drawing/2014/main" val="1691917249"/>
                    </a:ext>
                  </a:extLst>
                </a:gridCol>
                <a:gridCol w="1250491">
                  <a:extLst>
                    <a:ext uri="{9D8B030D-6E8A-4147-A177-3AD203B41FA5}">
                      <a16:colId xmlns:a16="http://schemas.microsoft.com/office/drawing/2014/main" val="3829958154"/>
                    </a:ext>
                  </a:extLst>
                </a:gridCol>
              </a:tblGrid>
              <a:tr h="27683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Min </a:t>
                      </a:r>
                      <a:r>
                        <a:rPr lang="pt-BR" sz="900" dirty="0" err="1" smtClean="0"/>
                        <a:t>Tensile</a:t>
                      </a:r>
                      <a:r>
                        <a:rPr lang="pt-BR" sz="900" dirty="0" smtClean="0"/>
                        <a:t> </a:t>
                      </a:r>
                      <a:r>
                        <a:rPr lang="pt-BR" sz="900" dirty="0" err="1" smtClean="0"/>
                        <a:t>Strength</a:t>
                      </a:r>
                      <a:r>
                        <a:rPr lang="pt-BR" sz="900" dirty="0" smtClean="0"/>
                        <a:t>, </a:t>
                      </a:r>
                      <a:r>
                        <a:rPr lang="pt-BR" sz="900" dirty="0" err="1" smtClean="0"/>
                        <a:t>psi</a:t>
                      </a:r>
                      <a:r>
                        <a:rPr lang="pt-BR" sz="900" baseline="0" dirty="0" smtClean="0"/>
                        <a:t> x10³ (MPa)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 smtClean="0"/>
                        <a:t>Yield</a:t>
                      </a:r>
                      <a:r>
                        <a:rPr lang="pt-BR" sz="900" dirty="0" smtClean="0"/>
                        <a:t> </a:t>
                      </a:r>
                      <a:r>
                        <a:rPr lang="pt-BR" sz="900" dirty="0" err="1" smtClean="0"/>
                        <a:t>Strength</a:t>
                      </a:r>
                      <a:r>
                        <a:rPr lang="pt-BR" sz="900" dirty="0" smtClean="0"/>
                        <a:t>, min (0.2% offset), </a:t>
                      </a:r>
                      <a:r>
                        <a:rPr lang="pt-BR" sz="900" dirty="0" err="1" smtClean="0"/>
                        <a:t>psi</a:t>
                      </a:r>
                      <a:r>
                        <a:rPr lang="pt-BR" sz="900" dirty="0" smtClean="0"/>
                        <a:t> x 10³ (MPa)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 smtClean="0"/>
                        <a:t>Elongation</a:t>
                      </a:r>
                      <a:r>
                        <a:rPr lang="pt-BR" sz="900" dirty="0" smtClean="0"/>
                        <a:t> % in 2 in.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% </a:t>
                      </a:r>
                      <a:r>
                        <a:rPr lang="pt-BR" sz="900" dirty="0" err="1" smtClean="0"/>
                        <a:t>Hardness</a:t>
                      </a:r>
                      <a:r>
                        <a:rPr lang="pt-BR" sz="900" dirty="0" smtClean="0"/>
                        <a:t> (</a:t>
                      </a:r>
                      <a:r>
                        <a:rPr lang="pt-BR" sz="900" dirty="0" err="1" smtClean="0"/>
                        <a:t>Rockwell</a:t>
                      </a:r>
                      <a:r>
                        <a:rPr lang="pt-BR" sz="900" dirty="0" smtClean="0"/>
                        <a:t> 30 T </a:t>
                      </a:r>
                      <a:r>
                        <a:rPr lang="pt-BR" sz="900" dirty="0" err="1" smtClean="0"/>
                        <a:t>scale</a:t>
                      </a:r>
                      <a:r>
                        <a:rPr lang="pt-BR" sz="900" dirty="0" smtClean="0"/>
                        <a:t>), </a:t>
                      </a:r>
                      <a:r>
                        <a:rPr lang="pt-BR" sz="900" dirty="0" err="1" smtClean="0"/>
                        <a:t>max</a:t>
                      </a:r>
                      <a:r>
                        <a:rPr lang="pt-BR" sz="900" dirty="0" smtClean="0"/>
                        <a:t> 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07409"/>
                  </a:ext>
                </a:extLst>
              </a:tr>
              <a:tr h="1592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42 (290)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 smtClean="0"/>
                        <a:t>25 (172)</a:t>
                      </a:r>
                      <a:endParaRPr lang="pt-BR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14-40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65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41793"/>
                  </a:ext>
                </a:extLst>
              </a:tr>
            </a:tbl>
          </a:graphicData>
        </a:graphic>
      </p:graphicFrame>
      <p:sp>
        <p:nvSpPr>
          <p:cNvPr id="17" name="Multiplicar 16"/>
          <p:cNvSpPr/>
          <p:nvPr/>
        </p:nvSpPr>
        <p:spPr>
          <a:xfrm>
            <a:off x="1115616" y="3139509"/>
            <a:ext cx="792088" cy="420608"/>
          </a:xfrm>
          <a:prstGeom prst="mathMultiply">
            <a:avLst/>
          </a:prstGeom>
          <a:noFill/>
          <a:ln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Multiplicar 30"/>
          <p:cNvSpPr/>
          <p:nvPr/>
        </p:nvSpPr>
        <p:spPr>
          <a:xfrm>
            <a:off x="1821571" y="3139509"/>
            <a:ext cx="792088" cy="420608"/>
          </a:xfrm>
          <a:prstGeom prst="mathMultiply">
            <a:avLst/>
          </a:prstGeom>
          <a:noFill/>
          <a:ln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>
            <a:stCxn id="17" idx="0"/>
          </p:cNvCxnSpPr>
          <p:nvPr/>
        </p:nvCxnSpPr>
        <p:spPr>
          <a:xfrm flipH="1" flipV="1">
            <a:off x="971600" y="2439174"/>
            <a:ext cx="334256" cy="80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 flipV="1">
            <a:off x="1717464" y="2427734"/>
            <a:ext cx="334256" cy="80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34" idx="0"/>
          </p:cNvCxnSpPr>
          <p:nvPr/>
        </p:nvCxnSpPr>
        <p:spPr>
          <a:xfrm flipV="1">
            <a:off x="2680563" y="2427734"/>
            <a:ext cx="96329" cy="81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Multiplicar 33"/>
          <p:cNvSpPr/>
          <p:nvPr/>
        </p:nvSpPr>
        <p:spPr>
          <a:xfrm>
            <a:off x="2490323" y="3139509"/>
            <a:ext cx="792088" cy="420608"/>
          </a:xfrm>
          <a:prstGeom prst="mathMultiply">
            <a:avLst/>
          </a:prstGeom>
          <a:noFill/>
          <a:ln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572000" y="2004253"/>
                <a:ext cx="1494447" cy="313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+0,1.2.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04253"/>
                <a:ext cx="1494447" cy="313740"/>
              </a:xfrm>
              <a:prstGeom prst="rect">
                <a:avLst/>
              </a:prstGeom>
              <a:blipFill>
                <a:blip r:embed="rId6"/>
                <a:stretch>
                  <a:fillRect l="-408" t="-1961" b="-176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ítulo 1"/>
          <p:cNvSpPr txBox="1">
            <a:spLocks/>
          </p:cNvSpPr>
          <p:nvPr/>
        </p:nvSpPr>
        <p:spPr>
          <a:xfrm>
            <a:off x="5220072" y="2283718"/>
            <a:ext cx="146225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 smtClean="0">
                <a:solidFill>
                  <a:schemeClr val="tx1"/>
                </a:solidFill>
              </a:rPr>
              <a:t>Aço = 10</a:t>
            </a:r>
            <a:r>
              <a:rPr lang="pt-BR" baseline="30000" dirty="0" smtClean="0">
                <a:solidFill>
                  <a:schemeClr val="tx1"/>
                </a:solidFill>
              </a:rPr>
              <a:t>6</a:t>
            </a:r>
            <a:r>
              <a:rPr lang="pt-BR" dirty="0" smtClean="0">
                <a:solidFill>
                  <a:schemeClr val="tx1"/>
                </a:solidFill>
              </a:rPr>
              <a:t> ciclos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572000" y="1635646"/>
                <a:ext cx="2577052" cy="324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pt-BR" sz="1200" dirty="0"/>
                        <m:t>Yield</m:t>
                      </m:r>
                      <m:r>
                        <m:rPr>
                          <m:nor/>
                        </m:rPr>
                        <a:rPr lang="pt-BR" sz="1200" dirty="0"/>
                        <m:t> </m:t>
                      </m:r>
                      <m:r>
                        <m:rPr>
                          <m:nor/>
                        </m:rPr>
                        <a:rPr lang="pt-BR" sz="1200" dirty="0"/>
                        <m:t>Strength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35646"/>
                <a:ext cx="2577052" cy="324576"/>
              </a:xfrm>
              <a:prstGeom prst="rect">
                <a:avLst/>
              </a:prstGeom>
              <a:blipFill>
                <a:blip r:embed="rId8"/>
                <a:stretch>
                  <a:fillRect r="-1655" b="-14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8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t>12</a:t>
            </a:fld>
            <a:endParaRPr lang="fr-F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fr-FR" dirty="0" err="1" smtClean="0"/>
              <a:t>Tubulação</a:t>
            </a:r>
            <a:r>
              <a:rPr lang="fr-FR" dirty="0" smtClean="0"/>
              <a:t> </a:t>
            </a:r>
            <a:r>
              <a:rPr lang="fr-FR" dirty="0" err="1" smtClean="0"/>
              <a:t>rígida</a:t>
            </a:r>
            <a:r>
              <a:rPr lang="fr-FR" dirty="0" smtClean="0"/>
              <a:t> de </a:t>
            </a:r>
            <a:r>
              <a:rPr lang="fr-FR" dirty="0" err="1" smtClean="0"/>
              <a:t>freio</a:t>
            </a:r>
            <a:endParaRPr lang="fr-F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 smtClean="0"/>
              <a:t>NUC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fr-FR" dirty="0"/>
              <a:t>DOPM - Direction des Operations </a:t>
            </a:r>
            <a:r>
              <a:rPr lang="fr-FR" dirty="0" err="1"/>
              <a:t>Monozukuri</a:t>
            </a:r>
            <a:r>
              <a:rPr lang="fr-FR" dirty="0"/>
              <a:t> Amérique </a:t>
            </a:r>
            <a:r>
              <a:rPr lang="fr-FR" dirty="0" smtClean="0"/>
              <a:t>Latine</a:t>
            </a:r>
            <a:endParaRPr lang="fr-F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7"/>
          </p:nvPr>
        </p:nvSpPr>
        <p:spPr>
          <a:xfrm>
            <a:off x="8298322" y="4834815"/>
            <a:ext cx="479618" cy="369332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C2</a:t>
            </a:r>
            <a:endParaRPr lang="pt-BR" dirty="0">
              <a:solidFill>
                <a:srgbClr val="FFFF00"/>
              </a:solidFill>
            </a:endParaRPr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43300"/>
              </p:ext>
            </p:extLst>
          </p:nvPr>
        </p:nvGraphicFramePr>
        <p:xfrm>
          <a:off x="179512" y="499462"/>
          <a:ext cx="8712968" cy="4160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12968">
                  <a:extLst>
                    <a:ext uri="{9D8B030D-6E8A-4147-A177-3AD203B41FA5}">
                      <a16:colId xmlns:a16="http://schemas.microsoft.com/office/drawing/2014/main" val="2714632161"/>
                    </a:ext>
                  </a:extLst>
                </a:gridCol>
              </a:tblGrid>
              <a:tr h="337941">
                <a:tc>
                  <a:txBody>
                    <a:bodyPr/>
                    <a:lstStyle/>
                    <a:p>
                      <a:pPr fontAlgn="base"/>
                      <a:r>
                        <a:rPr lang="pt-BR" sz="9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ANBAZHAGAN, A.</a:t>
                      </a:r>
                      <a:r>
                        <a:rPr lang="pt-BR" sz="9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</a:t>
                      </a:r>
                      <a:r>
                        <a:rPr lang="pt-BR" sz="9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S., PhD. </a:t>
                      </a:r>
                      <a:r>
                        <a:rPr lang="en-US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Pressure Vessel Design – Operating Pressure, Design Pressure, MAWP, Hydrostatic Test Pressure and Maximum Allowable Stress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BR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LinkedIn</a:t>
                      </a:r>
                      <a:r>
                        <a:rPr lang="pt-B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Corporation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2016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04491"/>
                  </a:ext>
                </a:extLst>
              </a:tr>
              <a:tr h="211213">
                <a:tc>
                  <a:txBody>
                    <a:bodyPr/>
                    <a:lstStyle/>
                    <a:p>
                      <a:r>
                        <a:rPr lang="pt-BR" sz="9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BRUNDRETT, L.</a:t>
                      </a:r>
                      <a:r>
                        <a:rPr lang="pt-B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9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Maximum</a:t>
                      </a:r>
                      <a:r>
                        <a:rPr lang="pt-BR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pt-BR" sz="9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Allowable</a:t>
                      </a:r>
                      <a:r>
                        <a:rPr lang="pt-BR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pt-BR" sz="9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Working</a:t>
                      </a:r>
                      <a:r>
                        <a:rPr lang="pt-BR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pt-BR" sz="9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Pressure</a:t>
                      </a:r>
                      <a:r>
                        <a:rPr lang="pt-B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Ontario, CA: </a:t>
                      </a:r>
                      <a:r>
                        <a:rPr lang="pt-BR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Pressure</a:t>
                      </a:r>
                      <a:r>
                        <a:rPr lang="pt-B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</a:t>
                      </a:r>
                      <a:r>
                        <a:rPr lang="pt-B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  <a:r>
                        <a:rPr lang="pt-B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2017</a:t>
                      </a:r>
                      <a:endParaRPr lang="pt-BR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02924"/>
                  </a:ext>
                </a:extLst>
              </a:tr>
              <a:tr h="337941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COPPER DEVELOPMENT ASSOCIATION. </a:t>
                      </a:r>
                      <a:r>
                        <a:rPr lang="en-US" sz="900" b="1" dirty="0" smtClean="0">
                          <a:hlinkClick r:id="rId4"/>
                        </a:rPr>
                        <a:t>Copper-Nickel Brake Tubing in the Automotive Industry</a:t>
                      </a:r>
                      <a:r>
                        <a:rPr lang="en-US" sz="900" dirty="0" smtClean="0"/>
                        <a:t>. </a:t>
                      </a:r>
                      <a:r>
                        <a:rPr lang="pt-BR" sz="900" dirty="0" err="1" smtClean="0"/>
                        <a:t>Hemel</a:t>
                      </a:r>
                      <a:r>
                        <a:rPr lang="pt-BR" sz="900" dirty="0" smtClean="0"/>
                        <a:t> </a:t>
                      </a:r>
                      <a:r>
                        <a:rPr lang="pt-BR" sz="900" dirty="0" err="1" smtClean="0"/>
                        <a:t>Hempstead</a:t>
                      </a:r>
                      <a:r>
                        <a:rPr lang="pt-BR" sz="900" dirty="0" smtClean="0"/>
                        <a:t>, </a:t>
                      </a:r>
                      <a:r>
                        <a:rPr lang="en-US" sz="900" dirty="0" smtClean="0"/>
                        <a:t>UK: </a:t>
                      </a:r>
                      <a:r>
                        <a:rPr lang="pt-BR" sz="900" dirty="0" err="1" smtClean="0"/>
                        <a:t>Copper</a:t>
                      </a:r>
                      <a:r>
                        <a:rPr lang="pt-BR" sz="900" dirty="0" smtClean="0"/>
                        <a:t> </a:t>
                      </a:r>
                      <a:r>
                        <a:rPr lang="pt-BR" sz="900" dirty="0" err="1" smtClean="0"/>
                        <a:t>Development</a:t>
                      </a:r>
                      <a:r>
                        <a:rPr lang="pt-BR" sz="900" dirty="0" smtClean="0"/>
                        <a:t> </a:t>
                      </a:r>
                      <a:r>
                        <a:rPr lang="pt-BR" sz="900" dirty="0" err="1" smtClean="0"/>
                        <a:t>Association</a:t>
                      </a:r>
                      <a:r>
                        <a:rPr lang="pt-BR" sz="900" dirty="0" smtClean="0"/>
                        <a:t>. </a:t>
                      </a:r>
                      <a:r>
                        <a:rPr lang="pt-BR" sz="900" dirty="0" err="1" smtClean="0"/>
                        <a:t>Information</a:t>
                      </a:r>
                      <a:r>
                        <a:rPr lang="pt-BR" sz="900" dirty="0" smtClean="0"/>
                        <a:t> </a:t>
                      </a:r>
                      <a:r>
                        <a:rPr lang="pt-BR" sz="900" dirty="0" err="1" smtClean="0"/>
                        <a:t>Sheet</a:t>
                      </a:r>
                      <a:r>
                        <a:rPr lang="pt-BR" sz="900" dirty="0" smtClean="0"/>
                        <a:t> 49, 1990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07409"/>
                  </a:ext>
                </a:extLst>
              </a:tr>
              <a:tr h="337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COPPER DEVELOPMENT </a:t>
                      </a:r>
                      <a:r>
                        <a:rPr lang="pt-B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ASSOCIATION. </a:t>
                      </a:r>
                      <a:r>
                        <a:rPr lang="pt-BR" sz="9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Copper-Nickel</a:t>
                      </a:r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 </a:t>
                      </a:r>
                      <a:r>
                        <a:rPr lang="pt-BR" sz="9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Automotive</a:t>
                      </a:r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 </a:t>
                      </a:r>
                      <a:r>
                        <a:rPr lang="pt-BR" sz="9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Vehicle</a:t>
                      </a:r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 </a:t>
                      </a:r>
                      <a:r>
                        <a:rPr lang="pt-BR" sz="9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Brake</a:t>
                      </a:r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 </a:t>
                      </a:r>
                      <a:r>
                        <a:rPr lang="pt-BR" sz="9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Tubing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900" dirty="0" err="1" smtClean="0"/>
                        <a:t>emel</a:t>
                      </a:r>
                      <a:r>
                        <a:rPr lang="pt-BR" sz="900" dirty="0" smtClean="0"/>
                        <a:t> </a:t>
                      </a:r>
                      <a:r>
                        <a:rPr lang="pt-BR" sz="900" dirty="0" err="1" smtClean="0"/>
                        <a:t>Hempstead</a:t>
                      </a:r>
                      <a:r>
                        <a:rPr lang="pt-BR" sz="900" dirty="0" smtClean="0"/>
                        <a:t>, </a:t>
                      </a:r>
                      <a:r>
                        <a:rPr lang="en-US" sz="900" dirty="0" smtClean="0"/>
                        <a:t>UK: </a:t>
                      </a:r>
                      <a:r>
                        <a:rPr lang="pt-BR" sz="900" dirty="0" err="1" smtClean="0"/>
                        <a:t>Copper</a:t>
                      </a:r>
                      <a:r>
                        <a:rPr lang="pt-BR" sz="900" dirty="0" smtClean="0"/>
                        <a:t> </a:t>
                      </a:r>
                      <a:r>
                        <a:rPr lang="pt-BR" sz="900" dirty="0" err="1" smtClean="0"/>
                        <a:t>Development</a:t>
                      </a:r>
                      <a:r>
                        <a:rPr lang="pt-BR" sz="900" dirty="0" smtClean="0"/>
                        <a:t> </a:t>
                      </a:r>
                      <a:r>
                        <a:rPr lang="pt-BR" sz="900" dirty="0" err="1" smtClean="0"/>
                        <a:t>Association</a:t>
                      </a:r>
                      <a:r>
                        <a:rPr lang="pt-BR" sz="900" dirty="0" smtClean="0"/>
                        <a:t>. </a:t>
                      </a:r>
                      <a:r>
                        <a:rPr lang="pt-BR" sz="900" dirty="0" err="1" smtClean="0"/>
                        <a:t>Information</a:t>
                      </a:r>
                      <a:r>
                        <a:rPr lang="pt-BR" sz="900" dirty="0" smtClean="0"/>
                        <a:t> </a:t>
                      </a:r>
                      <a:r>
                        <a:rPr lang="pt-BR" sz="900" dirty="0" err="1" smtClean="0"/>
                        <a:t>Sheet</a:t>
                      </a:r>
                      <a:r>
                        <a:rPr lang="pt-BR" sz="900" dirty="0" smtClean="0"/>
                        <a:t> 49, 2017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864141"/>
                  </a:ext>
                </a:extLst>
              </a:tr>
              <a:tr h="337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FALCÃO, C.</a:t>
                      </a:r>
                      <a:r>
                        <a:rPr lang="pt-BR" sz="900" baseline="0" dirty="0" smtClean="0"/>
                        <a:t> </a:t>
                      </a:r>
                      <a:r>
                        <a:rPr lang="pt-BR" sz="900" b="1" dirty="0" smtClean="0">
                          <a:hlinkClick r:id="rId6"/>
                        </a:rPr>
                        <a:t>Projeto mecânico vasos de pressão e trocadores de calor casco</a:t>
                      </a:r>
                      <a:r>
                        <a:rPr lang="pt-BR" sz="900" b="1" baseline="0" dirty="0" smtClean="0">
                          <a:hlinkClick r:id="rId6"/>
                        </a:rPr>
                        <a:t> e tubos</a:t>
                      </a:r>
                      <a:r>
                        <a:rPr lang="pt-BR" sz="900" dirty="0" smtClean="0"/>
                        <a:t>. Rio de Janeiro, BR: Fundação Biblioteca Nacional do Ministério da Cultura, 2008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25309"/>
                  </a:ext>
                </a:extLst>
              </a:tr>
              <a:tr h="337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HALFPENNY, A. et</a:t>
                      </a:r>
                      <a:r>
                        <a:rPr lang="pt-BR" sz="900" baseline="0" dirty="0" smtClean="0"/>
                        <a:t> al. </a:t>
                      </a:r>
                      <a:r>
                        <a:rPr lang="en-US" sz="900" b="1" dirty="0" smtClean="0">
                          <a:hlinkClick r:id="rId7"/>
                        </a:rPr>
                        <a:t>Fatigue Analysis</a:t>
                      </a:r>
                      <a:r>
                        <a:rPr lang="en-US" sz="900" b="1" baseline="0" dirty="0" smtClean="0">
                          <a:hlinkClick r:id="rId7"/>
                        </a:rPr>
                        <a:t> of a Pressure Vessel Welded Joint using the Stress integration method outlined in the </a:t>
                      </a:r>
                      <a:r>
                        <a:rPr lang="en-US" sz="900" b="1" dirty="0" smtClean="0">
                          <a:hlinkClick r:id="rId7"/>
                        </a:rPr>
                        <a:t>ASME boiler &amp; Pressure Vessel Code VIII</a:t>
                      </a:r>
                      <a:r>
                        <a:rPr lang="en-US" sz="900" dirty="0" smtClean="0"/>
                        <a:t>. US,UK: </a:t>
                      </a:r>
                      <a:r>
                        <a:rPr lang="pt-BR" sz="900" dirty="0" smtClean="0"/>
                        <a:t>EMAS </a:t>
                      </a:r>
                      <a:r>
                        <a:rPr lang="pt-BR" sz="900" dirty="0" err="1" smtClean="0"/>
                        <a:t>Publishing</a:t>
                      </a:r>
                      <a:r>
                        <a:rPr lang="pt-BR" sz="900" dirty="0" smtClean="0"/>
                        <a:t>, 2013</a:t>
                      </a:r>
                      <a:r>
                        <a:rPr lang="en-US" sz="900" dirty="0" smtClean="0"/>
                        <a:t> </a:t>
                      </a:r>
                      <a:endParaRPr lang="pt-BR" sz="9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99064"/>
                  </a:ext>
                </a:extLst>
              </a:tr>
              <a:tr h="211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HUPPES,</a:t>
                      </a:r>
                      <a:r>
                        <a:rPr lang="pt-BR" sz="900" baseline="0" dirty="0" smtClean="0"/>
                        <a:t> R.M. </a:t>
                      </a:r>
                      <a:r>
                        <a:rPr lang="pt-BR" sz="900" b="1" dirty="0" smtClean="0">
                          <a:hlinkClick r:id="rId8"/>
                        </a:rPr>
                        <a:t>Análise de falha em um vaso de pressão</a:t>
                      </a:r>
                      <a:r>
                        <a:rPr lang="pt-BR" sz="900" b="0" dirty="0" smtClean="0"/>
                        <a:t>.</a:t>
                      </a:r>
                      <a:r>
                        <a:rPr lang="pt-BR" sz="900" dirty="0" smtClean="0"/>
                        <a:t> Porto Alegre, BR: </a:t>
                      </a:r>
                      <a:r>
                        <a:rPr lang="pt-BR" sz="900" baseline="0" dirty="0" smtClean="0"/>
                        <a:t>Universidade federal do Rio Grande do Sul, 2009.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41793"/>
                  </a:ext>
                </a:extLst>
              </a:tr>
              <a:tr h="337941">
                <a:tc>
                  <a:txBody>
                    <a:bodyPr/>
                    <a:lstStyle/>
                    <a:p>
                      <a:r>
                        <a:rPr lang="it-IT" sz="900" dirty="0" smtClean="0"/>
                        <a:t>KOLATE, V.D., LONDHE, B.C., BHANE, A.B. </a:t>
                      </a:r>
                      <a:r>
                        <a:rPr lang="en-US" sz="900" b="1" dirty="0" smtClean="0">
                          <a:hlinkClick r:id="rId9"/>
                        </a:rPr>
                        <a:t>Fatigue Finite Element Analysis of Air Receiver for Pressure Loading</a:t>
                      </a:r>
                      <a:r>
                        <a:rPr lang="en-US" sz="900" dirty="0" smtClean="0"/>
                        <a:t>. M.P. IN: International Journal of Emerging Technology and Advanced Engineering. (ISSN 2250-2459, ISO 9001:2008 Certified Journal, Volume 5, Issue 1, 2015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46003"/>
                  </a:ext>
                </a:extLst>
              </a:tr>
              <a:tr h="211213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LI, H. </a:t>
                      </a:r>
                      <a:r>
                        <a:rPr lang="pt-BR" sz="900" b="1" dirty="0" err="1" smtClean="0">
                          <a:hlinkClick r:id="rId10"/>
                        </a:rPr>
                        <a:t>Flexible</a:t>
                      </a:r>
                      <a:r>
                        <a:rPr lang="pt-BR" sz="900" b="1" dirty="0" smtClean="0">
                          <a:hlinkClick r:id="rId10"/>
                        </a:rPr>
                        <a:t> </a:t>
                      </a:r>
                      <a:r>
                        <a:rPr lang="pt-BR" sz="900" b="1" dirty="0" err="1" smtClean="0">
                          <a:hlinkClick r:id="rId10"/>
                        </a:rPr>
                        <a:t>Pipe</a:t>
                      </a:r>
                      <a:r>
                        <a:rPr lang="pt-BR" sz="900" b="1" dirty="0" smtClean="0">
                          <a:hlinkClick r:id="rId10"/>
                        </a:rPr>
                        <a:t> Stress </a:t>
                      </a:r>
                      <a:r>
                        <a:rPr lang="pt-BR" sz="900" b="1" dirty="0" err="1" smtClean="0">
                          <a:hlinkClick r:id="rId10"/>
                        </a:rPr>
                        <a:t>and</a:t>
                      </a:r>
                      <a:r>
                        <a:rPr lang="pt-BR" sz="900" b="1" dirty="0" smtClean="0">
                          <a:hlinkClick r:id="rId10"/>
                        </a:rPr>
                        <a:t> Fatigue </a:t>
                      </a:r>
                      <a:r>
                        <a:rPr lang="pt-BR" sz="900" b="1" dirty="0" err="1" smtClean="0">
                          <a:hlinkClick r:id="rId10"/>
                        </a:rPr>
                        <a:t>Analysis</a:t>
                      </a:r>
                      <a:r>
                        <a:rPr lang="pt-BR" sz="900" dirty="0" smtClean="0"/>
                        <a:t>. </a:t>
                      </a:r>
                      <a:r>
                        <a:rPr lang="pt-BR" sz="900" dirty="0" err="1" smtClean="0"/>
                        <a:t>Trondheim</a:t>
                      </a:r>
                      <a:r>
                        <a:rPr lang="pt-BR" sz="900" dirty="0" smtClean="0"/>
                        <a:t>,</a:t>
                      </a:r>
                      <a:r>
                        <a:rPr lang="pt-BR" sz="900" baseline="0" dirty="0" smtClean="0"/>
                        <a:t> </a:t>
                      </a:r>
                      <a:r>
                        <a:rPr lang="pt-BR" sz="900" dirty="0" smtClean="0"/>
                        <a:t>NOR: </a:t>
                      </a:r>
                      <a:r>
                        <a:rPr lang="en-US" sz="900" dirty="0" smtClean="0"/>
                        <a:t>Norwegian University of Science and Technology, 2012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796370"/>
                  </a:ext>
                </a:extLst>
              </a:tr>
              <a:tr h="211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MOORE, C. et al. </a:t>
                      </a:r>
                      <a:r>
                        <a:rPr lang="en-US" sz="9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Permissible Cycle Life</a:t>
                      </a:r>
                      <a:r>
                        <a:rPr lang="en-US" sz="9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BR" sz="9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Ontario, CA: </a:t>
                      </a:r>
                      <a:r>
                        <a:rPr lang="pt-BR" sz="9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Pressure</a:t>
                      </a:r>
                      <a:r>
                        <a:rPr lang="pt-BR" sz="9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</a:t>
                      </a:r>
                      <a:r>
                        <a:rPr lang="pt-BR" sz="9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  <a:r>
                        <a:rPr lang="pt-BR" sz="9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2017</a:t>
                      </a:r>
                      <a:endParaRPr lang="pt-BR" sz="9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08587"/>
                  </a:ext>
                </a:extLst>
              </a:tr>
              <a:tr h="21121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PRIMO, J. </a:t>
                      </a:r>
                      <a:r>
                        <a:rPr lang="en-US" sz="900" b="1" dirty="0" smtClean="0">
                          <a:hlinkClick r:id="rId12"/>
                        </a:rPr>
                        <a:t>ASME Section I &amp; section VIII fundamentals</a:t>
                      </a:r>
                      <a:r>
                        <a:rPr lang="en-US" sz="900" dirty="0" smtClean="0"/>
                        <a:t>. Washington,</a:t>
                      </a:r>
                      <a:r>
                        <a:rPr lang="en-US" sz="900" baseline="0" dirty="0" smtClean="0"/>
                        <a:t> US: </a:t>
                      </a:r>
                      <a:r>
                        <a:rPr lang="fr-FR" sz="900" dirty="0" err="1" smtClean="0"/>
                        <a:t>PDHonline</a:t>
                      </a:r>
                      <a:r>
                        <a:rPr lang="fr-FR" sz="900" dirty="0" smtClean="0"/>
                        <a:t> Course M398 (3 PDH) </a:t>
                      </a:r>
                      <a:r>
                        <a:rPr lang="en-US" sz="900" dirty="0" smtClean="0"/>
                        <a:t>, 2012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71012"/>
                  </a:ext>
                </a:extLst>
              </a:tr>
              <a:tr h="329466"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SOCIETY OF AUTOMOTIVE ENGINEERS. </a:t>
                      </a:r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SAE J257:. Brake Rating Horsepower </a:t>
                      </a:r>
                      <a:r>
                        <a:rPr lang="en-US" sz="9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Requirements~Commercial</a:t>
                      </a:r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 Vehicles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Warrendale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US: Society of Automotive Engineers, ed. Elsevier Ltd., 1997.</a:t>
                      </a:r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98448"/>
                  </a:ext>
                </a:extLst>
              </a:tr>
              <a:tr h="211213">
                <a:tc>
                  <a:txBody>
                    <a:bodyPr/>
                    <a:lstStyle/>
                    <a:p>
                      <a:r>
                        <a:rPr lang="pt-B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TIMMERHAUS,</a:t>
                      </a:r>
                      <a:r>
                        <a:rPr lang="pt-BR" sz="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K.D. </a:t>
                      </a:r>
                      <a:r>
                        <a:rPr lang="pt-BR" sz="9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High-</a:t>
                      </a:r>
                      <a:r>
                        <a:rPr lang="pt-BR" sz="9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Pressure</a:t>
                      </a:r>
                      <a:r>
                        <a:rPr lang="pt-BR" sz="9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 Science </a:t>
                      </a:r>
                      <a:r>
                        <a:rPr lang="pt-BR" sz="9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and</a:t>
                      </a:r>
                      <a:r>
                        <a:rPr lang="pt-BR" sz="9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 Technology</a:t>
                      </a:r>
                      <a:r>
                        <a:rPr lang="pt-BR" sz="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Colorado, US: </a:t>
                      </a:r>
                      <a:r>
                        <a:rPr lang="pt-BR" sz="9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Sixth</a:t>
                      </a:r>
                      <a:r>
                        <a:rPr lang="pt-BR" sz="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AIRAPT </a:t>
                      </a:r>
                      <a:r>
                        <a:rPr lang="pt-BR" sz="9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Conference</a:t>
                      </a:r>
                      <a:r>
                        <a:rPr lang="pt-BR" sz="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Springer </a:t>
                      </a:r>
                      <a:r>
                        <a:rPr lang="pt-BR" sz="9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Science+Business</a:t>
                      </a:r>
                      <a:r>
                        <a:rPr lang="pt-BR" sz="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Media LLC, 1977</a:t>
                      </a:r>
                      <a:endParaRPr lang="pt-BR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388453"/>
                  </a:ext>
                </a:extLst>
              </a:tr>
              <a:tr h="211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WAGHARE, M.</a:t>
                      </a:r>
                      <a:r>
                        <a:rPr lang="pt-BR" sz="900" baseline="0" dirty="0" smtClean="0"/>
                        <a:t> </a:t>
                      </a:r>
                      <a:r>
                        <a:rPr lang="en-US" sz="900" b="1" dirty="0" smtClean="0">
                          <a:hlinkClick r:id="rId15"/>
                        </a:rPr>
                        <a:t>Inspection of pressure vessels to ASME section VIII div. 1</a:t>
                      </a:r>
                      <a:r>
                        <a:rPr lang="en-US" sz="900" dirty="0" smtClean="0"/>
                        <a:t>. SIN: </a:t>
                      </a:r>
                      <a:r>
                        <a:rPr lang="pt-BR" sz="900" dirty="0" smtClean="0"/>
                        <a:t>ABSG Consulting Inc.</a:t>
                      </a:r>
                      <a:r>
                        <a:rPr lang="en-US" sz="900" dirty="0" smtClean="0"/>
                        <a:t>,</a:t>
                      </a:r>
                      <a:r>
                        <a:rPr lang="en-US" sz="900" baseline="0" dirty="0" smtClean="0"/>
                        <a:t> 2011</a:t>
                      </a:r>
                      <a:endParaRPr lang="pt-BR" sz="9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3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49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ítulo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Executive Summary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91" name="Espaço Reservado para Texto 90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fr-FR" dirty="0" err="1" smtClean="0"/>
              <a:t>Tubulação</a:t>
            </a:r>
            <a:r>
              <a:rPr lang="fr-FR" dirty="0" smtClean="0"/>
              <a:t> </a:t>
            </a:r>
            <a:r>
              <a:rPr lang="fr-FR" dirty="0" err="1" smtClean="0"/>
              <a:t>rígida</a:t>
            </a:r>
            <a:r>
              <a:rPr lang="fr-FR" dirty="0" smtClean="0"/>
              <a:t> de </a:t>
            </a:r>
            <a:r>
              <a:rPr lang="fr-FR" dirty="0" err="1" smtClean="0"/>
              <a:t>freio</a:t>
            </a:r>
            <a:endParaRPr lang="pt-BR" dirty="0"/>
          </a:p>
        </p:txBody>
      </p:sp>
      <p:sp>
        <p:nvSpPr>
          <p:cNvPr id="92" name="Espaço Reservado para Texto 91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 smtClean="0"/>
              <a:t>NUC</a:t>
            </a:r>
            <a:endParaRPr lang="pt-BR" dirty="0"/>
          </a:p>
        </p:txBody>
      </p:sp>
      <p:sp>
        <p:nvSpPr>
          <p:cNvPr id="93" name="Espaço Reservado para Texto 9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r-FR" altLang="fr-FR" b="1" dirty="0" err="1"/>
              <a:t>Apresentar</a:t>
            </a:r>
            <a:r>
              <a:rPr lang="fr-FR" altLang="fr-FR" b="1" dirty="0"/>
              <a:t> </a:t>
            </a:r>
            <a:r>
              <a:rPr lang="fr-FR" altLang="fr-FR" b="1" dirty="0" err="1"/>
              <a:t>resultados</a:t>
            </a:r>
            <a:r>
              <a:rPr lang="fr-FR" altLang="fr-FR" b="1" dirty="0"/>
              <a:t> de </a:t>
            </a:r>
            <a:r>
              <a:rPr lang="fr-FR" altLang="fr-FR" b="1" dirty="0" err="1"/>
              <a:t>ensaios</a:t>
            </a:r>
            <a:r>
              <a:rPr lang="fr-FR" altLang="fr-FR" b="1" dirty="0"/>
              <a:t> de </a:t>
            </a:r>
            <a:r>
              <a:rPr lang="fr-FR" altLang="fr-FR" b="1" dirty="0" err="1"/>
              <a:t>pressão</a:t>
            </a:r>
            <a:r>
              <a:rPr lang="fr-FR" altLang="fr-FR" b="1" dirty="0"/>
              <a:t> de </a:t>
            </a:r>
            <a:r>
              <a:rPr lang="fr-FR" altLang="fr-FR" b="1" dirty="0" err="1"/>
              <a:t>estouro</a:t>
            </a:r>
            <a:r>
              <a:rPr lang="fr-FR" altLang="fr-FR" b="1" dirty="0"/>
              <a:t> </a:t>
            </a:r>
            <a:r>
              <a:rPr lang="fr-FR" altLang="fr-FR" b="1" dirty="0" err="1"/>
              <a:t>em</a:t>
            </a:r>
            <a:r>
              <a:rPr lang="fr-FR" altLang="fr-FR" b="1" dirty="0"/>
              <a:t> </a:t>
            </a:r>
            <a:r>
              <a:rPr lang="fr-FR" altLang="fr-FR" b="1" dirty="0" err="1"/>
              <a:t>função</a:t>
            </a:r>
            <a:r>
              <a:rPr lang="fr-FR" altLang="fr-FR" b="1" dirty="0"/>
              <a:t> </a:t>
            </a:r>
            <a:r>
              <a:rPr lang="fr-FR" altLang="fr-FR" b="1" dirty="0" smtClean="0"/>
              <a:t>do</a:t>
            </a:r>
          </a:p>
          <a:p>
            <a:r>
              <a:rPr lang="fr-FR" altLang="fr-FR" b="1" dirty="0" err="1" smtClean="0"/>
              <a:t>desgaste</a:t>
            </a:r>
            <a:r>
              <a:rPr lang="fr-FR" altLang="fr-FR" b="1" dirty="0" smtClean="0"/>
              <a:t> </a:t>
            </a:r>
            <a:r>
              <a:rPr lang="fr-FR" altLang="fr-FR" b="1" dirty="0"/>
              <a:t>do </a:t>
            </a:r>
            <a:r>
              <a:rPr lang="fr-FR" altLang="fr-FR" b="1" dirty="0" err="1"/>
              <a:t>tubo</a:t>
            </a:r>
            <a:endParaRPr lang="fr-FR" altLang="fr-FR" sz="1600" b="1" dirty="0"/>
          </a:p>
        </p:txBody>
      </p:sp>
      <p:sp>
        <p:nvSpPr>
          <p:cNvPr id="94" name="Espaço Reservado para Texto 9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62500" lnSpcReduction="20000"/>
          </a:bodyPr>
          <a:lstStyle/>
          <a:p>
            <a:pPr marL="180975" indent="-180975">
              <a:buSzPct val="80000"/>
              <a:buFont typeface="Arial" panose="020B0604020202020204" pitchFamily="34" charset="0"/>
              <a:buChar char="•"/>
            </a:pPr>
            <a:r>
              <a:rPr lang="fr-FR" altLang="fr-FR" dirty="0" err="1" smtClean="0"/>
              <a:t>Ensaio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realizado</a:t>
            </a:r>
            <a:r>
              <a:rPr lang="fr-FR" altLang="fr-FR" dirty="0" smtClean="0"/>
              <a:t> no FNR TI-Automotive </a:t>
            </a:r>
            <a:r>
              <a:rPr lang="fr-FR" altLang="fr-FR" dirty="0" err="1" smtClean="0"/>
              <a:t>em</a:t>
            </a:r>
            <a:r>
              <a:rPr lang="fr-FR" altLang="fr-FR" dirty="0" smtClean="0"/>
              <a:t> 11.07.2017</a:t>
            </a:r>
          </a:p>
          <a:p>
            <a:pPr marL="180975" indent="-180975">
              <a:buSzPct val="80000"/>
              <a:buFont typeface="Arial" panose="020B0604020202020204" pitchFamily="34" charset="0"/>
              <a:buChar char="•"/>
            </a:pPr>
            <a:r>
              <a:rPr lang="fr-FR" altLang="fr-FR" dirty="0" err="1" smtClean="0"/>
              <a:t>Tubos</a:t>
            </a:r>
            <a:r>
              <a:rPr lang="fr-FR" altLang="fr-FR" dirty="0" smtClean="0"/>
              <a:t> </a:t>
            </a:r>
            <a:r>
              <a:rPr lang="fr-FR" altLang="fr-FR" dirty="0" err="1"/>
              <a:t>ensaiados</a:t>
            </a:r>
            <a:r>
              <a:rPr lang="fr-FR" altLang="fr-FR" dirty="0"/>
              <a:t> de Ø </a:t>
            </a:r>
            <a:r>
              <a:rPr lang="fr-FR" altLang="fr-FR" dirty="0" err="1"/>
              <a:t>padrão</a:t>
            </a:r>
            <a:r>
              <a:rPr lang="fr-FR" altLang="fr-FR" dirty="0"/>
              <a:t> 4,76mm (</a:t>
            </a:r>
            <a:r>
              <a:rPr lang="fr-FR" altLang="fr-FR" dirty="0" err="1"/>
              <a:t>tubulação</a:t>
            </a:r>
            <a:r>
              <a:rPr lang="fr-FR" altLang="fr-FR" dirty="0"/>
              <a:t> </a:t>
            </a:r>
            <a:r>
              <a:rPr lang="fr-FR" altLang="fr-FR" dirty="0" smtClean="0"/>
              <a:t>entre </a:t>
            </a:r>
            <a:r>
              <a:rPr lang="fr-FR" altLang="fr-FR" dirty="0" err="1" smtClean="0"/>
              <a:t>módulos</a:t>
            </a:r>
            <a:r>
              <a:rPr lang="fr-FR" altLang="fr-FR" dirty="0" smtClean="0"/>
              <a:t> </a:t>
            </a:r>
            <a:r>
              <a:rPr lang="fr-FR" altLang="fr-FR" dirty="0"/>
              <a:t>ABS/ESP </a:t>
            </a:r>
            <a:r>
              <a:rPr lang="fr-FR" altLang="fr-FR" dirty="0" smtClean="0"/>
              <a:t>e </a:t>
            </a:r>
            <a:r>
              <a:rPr lang="fr-FR" altLang="fr-FR" dirty="0"/>
              <a:t>rodas)</a:t>
            </a:r>
          </a:p>
          <a:p>
            <a:pPr marL="180975" indent="-180975">
              <a:buSzPct val="80000"/>
              <a:buFont typeface="Arial" panose="020B0604020202020204" pitchFamily="34" charset="0"/>
              <a:buChar char="•"/>
            </a:pPr>
            <a:r>
              <a:rPr lang="fr-FR" altLang="fr-FR" dirty="0" err="1"/>
              <a:t>Desgaste</a:t>
            </a:r>
            <a:r>
              <a:rPr lang="fr-FR" altLang="fr-FR" dirty="0"/>
              <a:t> </a:t>
            </a:r>
            <a:r>
              <a:rPr lang="fr-FR" altLang="fr-FR" dirty="0" err="1"/>
              <a:t>utilizando</a:t>
            </a:r>
            <a:r>
              <a:rPr lang="fr-FR" altLang="fr-FR" dirty="0"/>
              <a:t> lima </a:t>
            </a:r>
            <a:r>
              <a:rPr lang="fr-FR" altLang="fr-FR" dirty="0" err="1"/>
              <a:t>bastarda</a:t>
            </a:r>
            <a:r>
              <a:rPr lang="fr-FR" altLang="fr-FR" dirty="0"/>
              <a:t> </a:t>
            </a:r>
            <a:r>
              <a:rPr lang="fr-FR" altLang="fr-FR" dirty="0" err="1"/>
              <a:t>em</a:t>
            </a:r>
            <a:r>
              <a:rPr lang="fr-FR" altLang="fr-FR" dirty="0"/>
              <a:t> </a:t>
            </a:r>
            <a:r>
              <a:rPr lang="fr-FR" altLang="fr-FR" dirty="0" err="1"/>
              <a:t>seções</a:t>
            </a:r>
            <a:r>
              <a:rPr lang="fr-FR" altLang="fr-FR" dirty="0"/>
              <a:t> de 3mm e 19mm de </a:t>
            </a:r>
            <a:r>
              <a:rPr lang="fr-FR" altLang="fr-FR" dirty="0" err="1" smtClean="0"/>
              <a:t>largura</a:t>
            </a:r>
            <a:r>
              <a:rPr lang="fr-FR" altLang="fr-FR" dirty="0" smtClean="0"/>
              <a:t> (plana)</a:t>
            </a:r>
          </a:p>
          <a:p>
            <a:pPr>
              <a:buSzPct val="80000"/>
            </a:pPr>
            <a:r>
              <a:rPr lang="fr-FR" altLang="fr-FR" dirty="0" smtClean="0"/>
              <a:t>a </a:t>
            </a:r>
            <a:r>
              <a:rPr lang="fr-FR" altLang="fr-FR" dirty="0" err="1" smtClean="0"/>
              <a:t>cada</a:t>
            </a:r>
            <a:r>
              <a:rPr lang="fr-FR" altLang="fr-FR" dirty="0" smtClean="0"/>
              <a:t> 0,2 mm de </a:t>
            </a:r>
            <a:r>
              <a:rPr lang="fr-FR" altLang="fr-FR" dirty="0" err="1" smtClean="0"/>
              <a:t>profundidade</a:t>
            </a:r>
            <a:endParaRPr lang="fr-FR" altLang="fr-FR" dirty="0" smtClean="0"/>
          </a:p>
          <a:p>
            <a:pPr marL="180975" indent="-180975">
              <a:buSzPct val="80000"/>
              <a:buFont typeface="Arial" panose="020B0604020202020204" pitchFamily="34" charset="0"/>
              <a:buChar char="•"/>
            </a:pPr>
            <a:r>
              <a:rPr lang="fr-FR" altLang="fr-FR" dirty="0" err="1" smtClean="0"/>
              <a:t>Ensaio</a:t>
            </a:r>
            <a:r>
              <a:rPr lang="fr-FR" altLang="fr-FR" dirty="0" smtClean="0"/>
              <a:t> de </a:t>
            </a:r>
            <a:r>
              <a:rPr lang="fr-FR" altLang="fr-FR" dirty="0" err="1" smtClean="0"/>
              <a:t>estouro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em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pressão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única</a:t>
            </a:r>
            <a:r>
              <a:rPr lang="fr-FR" altLang="fr-FR" dirty="0" smtClean="0"/>
              <a:t> (</a:t>
            </a:r>
            <a:r>
              <a:rPr lang="fr-FR" altLang="fr-FR" dirty="0" err="1" smtClean="0"/>
              <a:t>agravado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em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função</a:t>
            </a:r>
            <a:r>
              <a:rPr lang="fr-FR" altLang="fr-FR" dirty="0" smtClean="0"/>
              <a:t> de </a:t>
            </a:r>
            <a:r>
              <a:rPr lang="fr-FR" altLang="fr-FR" dirty="0" err="1" smtClean="0"/>
              <a:t>fadiga</a:t>
            </a:r>
            <a:r>
              <a:rPr lang="fr-FR" altLang="fr-FR" dirty="0" smtClean="0"/>
              <a:t>)</a:t>
            </a:r>
          </a:p>
          <a:p>
            <a:pPr marL="180975" indent="-180975">
              <a:buSzPct val="80000"/>
              <a:buFont typeface="Arial" panose="020B0604020202020204" pitchFamily="34" charset="0"/>
              <a:buChar char="•"/>
            </a:pPr>
            <a:r>
              <a:rPr lang="fr-FR" altLang="fr-FR" dirty="0" err="1" smtClean="0"/>
              <a:t>Tubos</a:t>
            </a:r>
            <a:r>
              <a:rPr lang="fr-FR" altLang="fr-FR" dirty="0" smtClean="0"/>
              <a:t> </a:t>
            </a:r>
            <a:r>
              <a:rPr lang="fr-FR" altLang="fr-FR" dirty="0"/>
              <a:t>de </a:t>
            </a:r>
            <a:r>
              <a:rPr lang="fr-FR" altLang="fr-FR" dirty="0" err="1"/>
              <a:t>comprimento</a:t>
            </a:r>
            <a:r>
              <a:rPr lang="fr-FR" altLang="fr-FR" dirty="0"/>
              <a:t> </a:t>
            </a:r>
            <a:r>
              <a:rPr lang="fr-FR" altLang="fr-FR" dirty="0" smtClean="0"/>
              <a:t>total 670mm </a:t>
            </a:r>
            <a:r>
              <a:rPr lang="fr-FR" altLang="fr-FR" dirty="0"/>
              <a:t>de </a:t>
            </a:r>
            <a:r>
              <a:rPr lang="fr-FR" altLang="fr-FR" dirty="0" err="1"/>
              <a:t>mesmo</a:t>
            </a:r>
            <a:r>
              <a:rPr lang="fr-FR" altLang="fr-FR" dirty="0"/>
              <a:t> </a:t>
            </a:r>
            <a:r>
              <a:rPr lang="fr-FR" altLang="fr-FR" dirty="0" smtClean="0"/>
              <a:t>lote </a:t>
            </a:r>
            <a:r>
              <a:rPr lang="fr-FR" altLang="fr-FR" dirty="0"/>
              <a:t> com </a:t>
            </a:r>
            <a:r>
              <a:rPr lang="fr-FR" altLang="fr-FR" dirty="0" err="1"/>
              <a:t>desgaste</a:t>
            </a:r>
            <a:r>
              <a:rPr lang="fr-FR" altLang="fr-FR" dirty="0"/>
              <a:t> na </a:t>
            </a:r>
            <a:r>
              <a:rPr lang="fr-FR" altLang="fr-FR" dirty="0" err="1"/>
              <a:t>região</a:t>
            </a:r>
            <a:r>
              <a:rPr lang="fr-FR" altLang="fr-FR" dirty="0"/>
              <a:t> central do </a:t>
            </a:r>
            <a:r>
              <a:rPr lang="fr-FR" altLang="fr-FR" dirty="0" err="1" smtClean="0"/>
              <a:t>tubo</a:t>
            </a:r>
            <a:endParaRPr lang="fr-FR" altLang="fr-FR" dirty="0"/>
          </a:p>
          <a:p>
            <a:pPr marL="180975" indent="-180975">
              <a:buSzPct val="80000"/>
              <a:buFont typeface="Arial" panose="020B0604020202020204" pitchFamily="34" charset="0"/>
              <a:buChar char="•"/>
            </a:pPr>
            <a:r>
              <a:rPr lang="fr-FR" altLang="fr-FR" dirty="0"/>
              <a:t>27 </a:t>
            </a:r>
            <a:r>
              <a:rPr lang="fr-FR" altLang="fr-FR" dirty="0" err="1"/>
              <a:t>amostras</a:t>
            </a:r>
            <a:r>
              <a:rPr lang="fr-FR" altLang="fr-FR" dirty="0"/>
              <a:t> </a:t>
            </a:r>
            <a:r>
              <a:rPr lang="fr-FR" altLang="fr-FR" dirty="0" err="1" smtClean="0"/>
              <a:t>ensaiadas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sem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proteção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superficial</a:t>
            </a:r>
            <a:r>
              <a:rPr lang="fr-FR" altLang="fr-FR" dirty="0" smtClean="0"/>
              <a:t> com </a:t>
            </a:r>
            <a:r>
              <a:rPr lang="fr-FR" altLang="fr-FR" dirty="0"/>
              <a:t>3 </a:t>
            </a:r>
            <a:r>
              <a:rPr lang="fr-FR" altLang="fr-FR" dirty="0" err="1"/>
              <a:t>repetições</a:t>
            </a:r>
            <a:r>
              <a:rPr lang="fr-FR" altLang="fr-FR" dirty="0"/>
              <a:t> </a:t>
            </a:r>
            <a:r>
              <a:rPr lang="fr-FR" altLang="fr-FR" dirty="0" err="1" smtClean="0"/>
              <a:t>cada</a:t>
            </a:r>
            <a:endParaRPr lang="fr-FR" altLang="fr-FR" dirty="0"/>
          </a:p>
        </p:txBody>
      </p:sp>
      <p:sp>
        <p:nvSpPr>
          <p:cNvPr id="95" name="Espaço Reservado para Texto 94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altLang="fr-FR" b="1" dirty="0" err="1"/>
              <a:t>Ensaio</a:t>
            </a:r>
            <a:r>
              <a:rPr lang="fr-FR" altLang="fr-FR" b="1" dirty="0"/>
              <a:t> </a:t>
            </a:r>
            <a:r>
              <a:rPr lang="fr-FR" altLang="fr-FR" b="1" dirty="0" err="1"/>
              <a:t>realizado</a:t>
            </a:r>
            <a:r>
              <a:rPr lang="fr-FR" altLang="fr-FR" b="1" dirty="0"/>
              <a:t> </a:t>
            </a:r>
            <a:r>
              <a:rPr lang="fr-FR" altLang="fr-FR" b="1" dirty="0" err="1" smtClean="0"/>
              <a:t>em</a:t>
            </a:r>
            <a:r>
              <a:rPr lang="fr-FR" altLang="fr-FR" b="1" dirty="0" smtClean="0"/>
              <a:t> 1 </a:t>
            </a:r>
            <a:r>
              <a:rPr lang="fr-FR" altLang="fr-FR" b="1" dirty="0" err="1"/>
              <a:t>amostra</a:t>
            </a:r>
            <a:r>
              <a:rPr lang="fr-FR" altLang="fr-FR" b="1" dirty="0"/>
              <a:t> </a:t>
            </a:r>
            <a:r>
              <a:rPr lang="fr-FR" altLang="fr-FR" b="1" dirty="0" err="1" smtClean="0"/>
              <a:t>ciclada</a:t>
            </a:r>
            <a:r>
              <a:rPr lang="fr-FR" altLang="fr-FR" b="1" dirty="0" smtClean="0"/>
              <a:t> </a:t>
            </a:r>
            <a:r>
              <a:rPr lang="fr-FR" altLang="fr-FR" b="1" dirty="0" err="1"/>
              <a:t>em</a:t>
            </a:r>
            <a:r>
              <a:rPr lang="fr-FR" altLang="fr-FR" b="1" dirty="0"/>
              <a:t> </a:t>
            </a:r>
            <a:r>
              <a:rPr lang="fr-FR" altLang="fr-FR" b="1" dirty="0" err="1"/>
              <a:t>bancada</a:t>
            </a:r>
            <a:r>
              <a:rPr lang="fr-FR" altLang="fr-FR" b="1" dirty="0"/>
              <a:t> </a:t>
            </a:r>
            <a:r>
              <a:rPr lang="fr-FR" altLang="fr-FR" b="1" dirty="0" smtClean="0"/>
              <a:t>(10</a:t>
            </a:r>
            <a:r>
              <a:rPr lang="fr-FR" altLang="fr-FR" b="1" baseline="30000" dirty="0" smtClean="0"/>
              <a:t>6</a:t>
            </a:r>
            <a:r>
              <a:rPr lang="fr-FR" altLang="fr-FR" b="1" dirty="0" smtClean="0"/>
              <a:t> </a:t>
            </a:r>
            <a:r>
              <a:rPr lang="fr-FR" altLang="fr-FR" b="1" dirty="0" err="1" smtClean="0"/>
              <a:t>ciclos</a:t>
            </a:r>
            <a:r>
              <a:rPr lang="fr-FR" altLang="fr-FR" b="1" dirty="0" smtClean="0"/>
              <a:t>) com</a:t>
            </a:r>
          </a:p>
          <a:p>
            <a:pPr marL="0" indent="0">
              <a:buNone/>
            </a:pPr>
            <a:r>
              <a:rPr lang="fr-FR" altLang="fr-FR" b="1" dirty="0" err="1" smtClean="0"/>
              <a:t>interferência</a:t>
            </a:r>
            <a:r>
              <a:rPr lang="fr-FR" altLang="fr-FR" b="1" dirty="0" smtClean="0"/>
              <a:t> com </a:t>
            </a:r>
            <a:r>
              <a:rPr lang="fr-FR" altLang="fr-FR" b="1" dirty="0" err="1" smtClean="0"/>
              <a:t>perna</a:t>
            </a:r>
            <a:r>
              <a:rPr lang="fr-FR" altLang="fr-FR" b="1" dirty="0" smtClean="0"/>
              <a:t> </a:t>
            </a:r>
            <a:r>
              <a:rPr lang="fr-FR" altLang="fr-FR" b="1" dirty="0"/>
              <a:t>de </a:t>
            </a:r>
            <a:r>
              <a:rPr lang="fr-FR" altLang="fr-FR" b="1" dirty="0" err="1" smtClean="0"/>
              <a:t>mola</a:t>
            </a:r>
            <a:r>
              <a:rPr lang="fr-FR" altLang="fr-FR" b="1" dirty="0" smtClean="0"/>
              <a:t> e </a:t>
            </a:r>
            <a:r>
              <a:rPr lang="fr-FR" altLang="fr-FR" b="1" dirty="0" err="1" smtClean="0"/>
              <a:t>posterior</a:t>
            </a:r>
            <a:r>
              <a:rPr lang="fr-FR" altLang="fr-FR" b="1" dirty="0" smtClean="0"/>
              <a:t> </a:t>
            </a:r>
            <a:r>
              <a:rPr lang="fr-FR" altLang="fr-FR" b="1" dirty="0" err="1" smtClean="0"/>
              <a:t>corrosão</a:t>
            </a:r>
            <a:r>
              <a:rPr lang="fr-FR" altLang="fr-FR" b="1" dirty="0" smtClean="0"/>
              <a:t> </a:t>
            </a:r>
            <a:r>
              <a:rPr lang="fr-FR" altLang="fr-FR" b="1" dirty="0" err="1" smtClean="0"/>
              <a:t>em</a:t>
            </a:r>
            <a:r>
              <a:rPr lang="fr-FR" altLang="fr-FR" b="1" dirty="0" smtClean="0"/>
              <a:t> </a:t>
            </a:r>
            <a:r>
              <a:rPr lang="fr-FR" altLang="fr-FR" b="1" dirty="0" err="1" smtClean="0"/>
              <a:t>salt</a:t>
            </a:r>
            <a:r>
              <a:rPr lang="fr-FR" altLang="fr-FR" b="1" dirty="0" smtClean="0"/>
              <a:t> spray</a:t>
            </a:r>
          </a:p>
          <a:p>
            <a:pPr marL="0" indent="0">
              <a:buNone/>
            </a:pPr>
            <a:r>
              <a:rPr lang="fr-FR" altLang="fr-FR" b="1" dirty="0" smtClean="0"/>
              <a:t>(21 </a:t>
            </a:r>
            <a:r>
              <a:rPr lang="fr-FR" altLang="fr-FR" b="1" dirty="0" err="1" smtClean="0"/>
              <a:t>dias</a:t>
            </a:r>
            <a:r>
              <a:rPr lang="fr-FR" altLang="fr-FR" b="1" dirty="0" smtClean="0"/>
              <a:t>) </a:t>
            </a:r>
            <a:r>
              <a:rPr lang="fr-FR" altLang="fr-FR" b="1" dirty="0" err="1" smtClean="0"/>
              <a:t>apresentou</a:t>
            </a:r>
            <a:r>
              <a:rPr lang="fr-FR" altLang="fr-FR" b="1" dirty="0" smtClean="0"/>
              <a:t> </a:t>
            </a:r>
            <a:r>
              <a:rPr lang="fr-FR" altLang="fr-FR" b="1" dirty="0" err="1" smtClean="0"/>
              <a:t>pressão</a:t>
            </a:r>
            <a:r>
              <a:rPr lang="fr-FR" altLang="fr-FR" b="1" dirty="0" smtClean="0"/>
              <a:t> de </a:t>
            </a:r>
            <a:r>
              <a:rPr lang="fr-FR" altLang="fr-FR" b="1" dirty="0" err="1"/>
              <a:t>estouro</a:t>
            </a:r>
            <a:r>
              <a:rPr lang="fr-FR" altLang="fr-FR" b="1" dirty="0"/>
              <a:t> </a:t>
            </a:r>
            <a:r>
              <a:rPr lang="fr-FR" altLang="fr-FR" b="1" dirty="0" smtClean="0"/>
              <a:t>de 1050 </a:t>
            </a:r>
            <a:r>
              <a:rPr lang="fr-FR" altLang="fr-FR" b="1" dirty="0"/>
              <a:t>bar (</a:t>
            </a:r>
            <a:r>
              <a:rPr lang="fr-FR" altLang="fr-FR" b="1" dirty="0" err="1"/>
              <a:t>Std</a:t>
            </a:r>
            <a:r>
              <a:rPr lang="fr-FR" altLang="fr-FR" b="1" dirty="0"/>
              <a:t> PSA 1100 bar </a:t>
            </a:r>
            <a:r>
              <a:rPr lang="fr-FR" altLang="fr-FR" b="1" dirty="0" err="1" smtClean="0"/>
              <a:t>sem</a:t>
            </a:r>
            <a:endParaRPr lang="fr-FR" altLang="fr-FR" b="1" dirty="0" smtClean="0"/>
          </a:p>
          <a:p>
            <a:pPr marL="0" indent="0">
              <a:buNone/>
            </a:pPr>
            <a:r>
              <a:rPr lang="fr-FR" altLang="fr-FR" b="1" dirty="0" err="1" smtClean="0"/>
              <a:t>desgaste</a:t>
            </a:r>
            <a:r>
              <a:rPr lang="fr-FR" altLang="fr-FR" b="1" dirty="0"/>
              <a:t>)</a:t>
            </a:r>
            <a:endParaRPr lang="fr-FR" altLang="fr-FR" sz="1600" dirty="0"/>
          </a:p>
        </p:txBody>
      </p:sp>
      <p:sp>
        <p:nvSpPr>
          <p:cNvPr id="96" name="Espaço Reservado para Texto 9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Apresentar resultados de ensaio</a:t>
            </a:r>
          </a:p>
        </p:txBody>
      </p:sp>
      <p:sp>
        <p:nvSpPr>
          <p:cNvPr id="97" name="Espaço Reservado para Texto 96"/>
          <p:cNvSpPr>
            <a:spLocks noGrp="1"/>
          </p:cNvSpPr>
          <p:nvPr>
            <p:ph type="body" sz="quarter" idx="21"/>
          </p:nvPr>
        </p:nvSpPr>
        <p:spPr>
          <a:xfrm>
            <a:off x="8298322" y="4834815"/>
            <a:ext cx="479618" cy="369332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C2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1" name="Espaço Reservado para Texto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fr-FR" dirty="0" smtClean="0"/>
              <a:t>DOPM - </a:t>
            </a:r>
            <a:r>
              <a:rPr lang="fr-FR" dirty="0"/>
              <a:t>Direction des Operations </a:t>
            </a:r>
            <a:r>
              <a:rPr lang="fr-FR" dirty="0" err="1"/>
              <a:t>Monozukuri</a:t>
            </a:r>
            <a:r>
              <a:rPr lang="fr-FR" dirty="0"/>
              <a:t> Amérique </a:t>
            </a:r>
            <a:r>
              <a:rPr lang="fr-FR" dirty="0" smtClean="0"/>
              <a:t>Latine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6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e equipamentos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fr-FR" dirty="0" err="1" smtClean="0"/>
              <a:t>Tubulação</a:t>
            </a:r>
            <a:r>
              <a:rPr lang="fr-FR" dirty="0" smtClean="0"/>
              <a:t> </a:t>
            </a:r>
            <a:r>
              <a:rPr lang="fr-FR" dirty="0" err="1" smtClean="0"/>
              <a:t>rígida</a:t>
            </a:r>
            <a:r>
              <a:rPr lang="fr-FR" dirty="0" smtClean="0"/>
              <a:t> de </a:t>
            </a:r>
            <a:r>
              <a:rPr lang="fr-FR" dirty="0" err="1" smtClean="0"/>
              <a:t>freio</a:t>
            </a:r>
            <a:endParaRPr lang="pt-BR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 smtClean="0"/>
              <a:t>NUC</a:t>
            </a:r>
            <a:endParaRPr lang="pt-BR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7"/>
          </p:nvPr>
        </p:nvSpPr>
        <p:spPr>
          <a:xfrm>
            <a:off x="8298322" y="4834815"/>
            <a:ext cx="479618" cy="369332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C2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8" name="Espaço Reservado para Texto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fr-FR" dirty="0" smtClean="0"/>
              <a:t>DOPM - </a:t>
            </a:r>
            <a:r>
              <a:rPr lang="fr-FR" dirty="0"/>
              <a:t>Direction des Operations </a:t>
            </a:r>
            <a:r>
              <a:rPr lang="fr-FR" dirty="0" err="1"/>
              <a:t>Monozukuri</a:t>
            </a:r>
            <a:r>
              <a:rPr lang="fr-FR" dirty="0"/>
              <a:t> Amérique </a:t>
            </a:r>
            <a:r>
              <a:rPr lang="fr-FR" dirty="0" smtClean="0"/>
              <a:t>Latine</a:t>
            </a:r>
            <a:endParaRPr lang="fr-FR" dirty="0"/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4332098" y="743268"/>
            <a:ext cx="4551356" cy="3077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 smtClean="0">
                <a:solidFill>
                  <a:srgbClr val="0070C0"/>
                </a:solidFill>
              </a:rPr>
              <a:t>Área desgastada longitudinalmente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t="12201" r="22668" b="16400"/>
          <a:stretch/>
        </p:blipFill>
        <p:spPr>
          <a:xfrm rot="5400000">
            <a:off x="6307613" y="3369329"/>
            <a:ext cx="804895" cy="161953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1" r="7239" b="38800"/>
          <a:stretch/>
        </p:blipFill>
        <p:spPr>
          <a:xfrm>
            <a:off x="4332098" y="1014534"/>
            <a:ext cx="2287428" cy="159312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1" r="8919" b="40199"/>
          <a:stretch/>
        </p:blipFill>
        <p:spPr>
          <a:xfrm>
            <a:off x="6623259" y="1014534"/>
            <a:ext cx="2269221" cy="159312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133" y="2986047"/>
            <a:ext cx="4630292" cy="790601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4318132" y="2688506"/>
            <a:ext cx="4646356" cy="3077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 smtClean="0">
                <a:solidFill>
                  <a:srgbClr val="0070C0"/>
                </a:solidFill>
              </a:rPr>
              <a:t>Equipamentos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5756" y="396363"/>
            <a:ext cx="1595505" cy="2831849"/>
          </a:xfrm>
          <a:prstGeom prst="rect">
            <a:avLst/>
          </a:prstGeom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831051" y="555526"/>
            <a:ext cx="284885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0070C0"/>
                </a:solidFill>
              </a:rPr>
              <a:t>Tubos sem proteção com área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central demarcada para desgaste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31680" y="3464796"/>
            <a:ext cx="804893" cy="1428598"/>
          </a:xfrm>
          <a:prstGeom prst="rect">
            <a:avLst/>
          </a:prstGeom>
        </p:spPr>
      </p:pic>
      <p:sp>
        <p:nvSpPr>
          <p:cNvPr id="20" name="Título 1"/>
          <p:cNvSpPr txBox="1">
            <a:spLocks/>
          </p:cNvSpPr>
          <p:nvPr/>
        </p:nvSpPr>
        <p:spPr>
          <a:xfrm>
            <a:off x="4813838" y="2309592"/>
            <a:ext cx="681597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chemeClr val="bg1"/>
                </a:solidFill>
              </a:rPr>
              <a:t>19mm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6831350" y="2309592"/>
            <a:ext cx="582211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chemeClr val="bg1"/>
                </a:solidFill>
              </a:rPr>
              <a:t>3mm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 b="44400"/>
          <a:stretch/>
        </p:blipFill>
        <p:spPr>
          <a:xfrm>
            <a:off x="186492" y="3691248"/>
            <a:ext cx="2529082" cy="8798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6" b="37174"/>
          <a:stretch/>
        </p:blipFill>
        <p:spPr>
          <a:xfrm>
            <a:off x="2715575" y="3688663"/>
            <a:ext cx="1543964" cy="88238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00" b="10800"/>
          <a:stretch/>
        </p:blipFill>
        <p:spPr>
          <a:xfrm>
            <a:off x="176045" y="2948839"/>
            <a:ext cx="1751403" cy="739825"/>
          </a:xfrm>
          <a:prstGeom prst="rect">
            <a:avLst/>
          </a:prstGeom>
        </p:spPr>
      </p:pic>
      <p:sp>
        <p:nvSpPr>
          <p:cNvPr id="24" name="Título 1"/>
          <p:cNvSpPr txBox="1">
            <a:spLocks/>
          </p:cNvSpPr>
          <p:nvPr/>
        </p:nvSpPr>
        <p:spPr>
          <a:xfrm>
            <a:off x="123947" y="2688507"/>
            <a:ext cx="4222631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0070C0"/>
                </a:solidFill>
              </a:rPr>
              <a:t>Exemplo de rompimentos em tubos desgaste 3mm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8" t="47200" r="28876" b="38800"/>
          <a:stretch/>
        </p:blipFill>
        <p:spPr>
          <a:xfrm>
            <a:off x="1927447" y="2948838"/>
            <a:ext cx="1331685" cy="7398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" b="40200"/>
          <a:stretch/>
        </p:blipFill>
        <p:spPr>
          <a:xfrm>
            <a:off x="5108207" y="3776645"/>
            <a:ext cx="792087" cy="80695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10800"/>
          <a:stretch/>
        </p:blipFill>
        <p:spPr>
          <a:xfrm>
            <a:off x="4353091" y="3776645"/>
            <a:ext cx="757896" cy="7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ítulo 1"/>
          <p:cNvSpPr txBox="1">
            <a:spLocks/>
          </p:cNvSpPr>
          <p:nvPr/>
        </p:nvSpPr>
        <p:spPr>
          <a:xfrm>
            <a:off x="107504" y="4136762"/>
            <a:ext cx="8804013" cy="523220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0070C0"/>
                </a:solidFill>
              </a:rPr>
              <a:t>Resultado: 10</a:t>
            </a:r>
            <a:r>
              <a:rPr lang="pt-BR" baseline="30000" dirty="0" smtClean="0">
                <a:solidFill>
                  <a:srgbClr val="0070C0"/>
                </a:solidFill>
              </a:rPr>
              <a:t>6</a:t>
            </a:r>
            <a:r>
              <a:rPr lang="pt-BR" dirty="0" smtClean="0">
                <a:solidFill>
                  <a:srgbClr val="0070C0"/>
                </a:solidFill>
              </a:rPr>
              <a:t> ciclos e 21 dias em </a:t>
            </a:r>
            <a:r>
              <a:rPr lang="pt-BR" dirty="0" err="1" smtClean="0">
                <a:solidFill>
                  <a:srgbClr val="0070C0"/>
                </a:solidFill>
              </a:rPr>
              <a:t>salt</a:t>
            </a:r>
            <a:r>
              <a:rPr lang="pt-BR" dirty="0" smtClean="0">
                <a:solidFill>
                  <a:srgbClr val="0070C0"/>
                </a:solidFill>
              </a:rPr>
              <a:t> spray =&gt; espessura do tubo 0,29 mm – pressão de estouro 1050 bar 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(PIV define 1100 bar para pressão de estouro)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do ensaio em bancada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fr-FR" dirty="0" err="1" smtClean="0"/>
              <a:t>Tubulação</a:t>
            </a:r>
            <a:r>
              <a:rPr lang="fr-FR" dirty="0" smtClean="0"/>
              <a:t> </a:t>
            </a:r>
            <a:r>
              <a:rPr lang="fr-FR" dirty="0" err="1" smtClean="0"/>
              <a:t>rígida</a:t>
            </a:r>
            <a:r>
              <a:rPr lang="fr-FR" dirty="0" smtClean="0"/>
              <a:t> de </a:t>
            </a:r>
            <a:r>
              <a:rPr lang="fr-FR" dirty="0" err="1" smtClean="0"/>
              <a:t>freio</a:t>
            </a:r>
            <a:endParaRPr lang="pt-BR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 smtClean="0"/>
              <a:t>NUC</a:t>
            </a:r>
            <a:endParaRPr lang="pt-BR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7"/>
          </p:nvPr>
        </p:nvSpPr>
        <p:spPr>
          <a:xfrm>
            <a:off x="8298322" y="4834815"/>
            <a:ext cx="479618" cy="369332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C2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8" name="Espaço Reservado para Texto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fr-FR" dirty="0" smtClean="0"/>
              <a:t>DOPM - </a:t>
            </a:r>
            <a:r>
              <a:rPr lang="fr-FR" dirty="0"/>
              <a:t>Direction des Operations </a:t>
            </a:r>
            <a:r>
              <a:rPr lang="fr-FR" dirty="0" err="1"/>
              <a:t>Monozukuri</a:t>
            </a:r>
            <a:r>
              <a:rPr lang="fr-FR" dirty="0"/>
              <a:t> Amérique </a:t>
            </a:r>
            <a:r>
              <a:rPr lang="fr-FR" dirty="0" smtClean="0"/>
              <a:t>Latine</a:t>
            </a:r>
            <a:endParaRPr lang="fr-FR" dirty="0"/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3598568" y="3905029"/>
            <a:ext cx="1071127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 smtClean="0">
                <a:solidFill>
                  <a:srgbClr val="0070C0"/>
                </a:solidFill>
              </a:rPr>
              <a:t>255k ciclos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5312541" y="577141"/>
            <a:ext cx="3248005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0070C0"/>
                </a:solidFill>
              </a:rPr>
              <a:t>Redução de Ø em função de desgaste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4813838" y="2143465"/>
            <a:ext cx="681597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chemeClr val="bg1"/>
                </a:solidFill>
              </a:rPr>
              <a:t>19mm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6831350" y="2143465"/>
            <a:ext cx="582211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chemeClr val="bg1"/>
                </a:solidFill>
              </a:rPr>
              <a:t>3mm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123701" y="577141"/>
            <a:ext cx="2174850" cy="3077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 smtClean="0">
                <a:solidFill>
                  <a:srgbClr val="0070C0"/>
                </a:solidFill>
              </a:rPr>
              <a:t>Dispositivo montado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757" y="848406"/>
            <a:ext cx="4295247" cy="2698501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1" y="848407"/>
            <a:ext cx="2178629" cy="2012081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995" y="848407"/>
            <a:ext cx="2314399" cy="1852984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794" y="2931790"/>
            <a:ext cx="784020" cy="1133178"/>
          </a:xfrm>
          <a:prstGeom prst="ellipse">
            <a:avLst/>
          </a:prstGeom>
          <a:ln w="28575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521" y="2653794"/>
            <a:ext cx="1226606" cy="1324408"/>
          </a:xfrm>
          <a:prstGeom prst="rect">
            <a:avLst/>
          </a:prstGeom>
        </p:spPr>
      </p:pic>
      <p:sp>
        <p:nvSpPr>
          <p:cNvPr id="30" name="Elipse 29"/>
          <p:cNvSpPr/>
          <p:nvPr/>
        </p:nvSpPr>
        <p:spPr>
          <a:xfrm>
            <a:off x="3059832" y="1037471"/>
            <a:ext cx="64807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>
            <a:stCxn id="30" idx="3"/>
            <a:endCxn id="27" idx="7"/>
          </p:cNvCxnSpPr>
          <p:nvPr/>
        </p:nvCxnSpPr>
        <p:spPr>
          <a:xfrm flipH="1">
            <a:off x="1903997" y="1590635"/>
            <a:ext cx="1250743" cy="150710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ítulo 1"/>
          <p:cNvSpPr txBox="1">
            <a:spLocks/>
          </p:cNvSpPr>
          <p:nvPr/>
        </p:nvSpPr>
        <p:spPr>
          <a:xfrm>
            <a:off x="2418570" y="577141"/>
            <a:ext cx="2225437" cy="3077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 smtClean="0">
                <a:solidFill>
                  <a:srgbClr val="0070C0"/>
                </a:solidFill>
              </a:rPr>
              <a:t>Área de contato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2425805" y="3920157"/>
            <a:ext cx="1071127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 smtClean="0">
                <a:solidFill>
                  <a:srgbClr val="0070C0"/>
                </a:solidFill>
              </a:rPr>
              <a:t>108k ciclos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2309" y="2653795"/>
            <a:ext cx="808458" cy="1324408"/>
          </a:xfrm>
          <a:prstGeom prst="rect">
            <a:avLst/>
          </a:prstGeom>
        </p:spPr>
      </p:pic>
      <p:sp>
        <p:nvSpPr>
          <p:cNvPr id="37" name="Título 1"/>
          <p:cNvSpPr txBox="1">
            <a:spLocks/>
          </p:cNvSpPr>
          <p:nvPr/>
        </p:nvSpPr>
        <p:spPr>
          <a:xfrm>
            <a:off x="5709275" y="3657613"/>
            <a:ext cx="3054042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 smtClean="0"/>
              <a:t>ST B94 1100 Fadiga</a:t>
            </a:r>
          </a:p>
          <a:p>
            <a:pPr algn="ctr"/>
            <a:r>
              <a:rPr lang="pt-BR" dirty="0" smtClean="0"/>
              <a:t>10</a:t>
            </a:r>
            <a:r>
              <a:rPr lang="pt-BR" baseline="30000" dirty="0" smtClean="0"/>
              <a:t>6</a:t>
            </a:r>
            <a:r>
              <a:rPr lang="pt-BR" dirty="0" smtClean="0"/>
              <a:t> ciclos = 240 000 km ou 15 anos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9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ítulo 1"/>
          <p:cNvSpPr txBox="1">
            <a:spLocks/>
          </p:cNvSpPr>
          <p:nvPr/>
        </p:nvSpPr>
        <p:spPr>
          <a:xfrm>
            <a:off x="107504" y="3867894"/>
            <a:ext cx="6159058" cy="738664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0070C0"/>
                </a:solidFill>
              </a:rPr>
              <a:t>Conclusão: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A quantidade de dobras no tubo não impacta na pressão de estouro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Nenhuma das amostras apresentou rompimento próximo a região de dobra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Impacto por número de dobras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fr-FR" dirty="0" err="1" smtClean="0"/>
              <a:t>Tubulação</a:t>
            </a:r>
            <a:r>
              <a:rPr lang="fr-FR" dirty="0" smtClean="0"/>
              <a:t> </a:t>
            </a:r>
            <a:r>
              <a:rPr lang="fr-FR" dirty="0" err="1" smtClean="0"/>
              <a:t>rígida</a:t>
            </a:r>
            <a:r>
              <a:rPr lang="fr-FR" dirty="0" smtClean="0"/>
              <a:t> de </a:t>
            </a:r>
            <a:r>
              <a:rPr lang="fr-FR" dirty="0" err="1" smtClean="0"/>
              <a:t>freio</a:t>
            </a:r>
            <a:endParaRPr lang="pt-BR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 smtClean="0"/>
              <a:t>NUC</a:t>
            </a:r>
            <a:endParaRPr lang="pt-BR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7"/>
          </p:nvPr>
        </p:nvSpPr>
        <p:spPr>
          <a:xfrm>
            <a:off x="8298322" y="4834815"/>
            <a:ext cx="479618" cy="369332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C2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8" name="Espaço Reservado para Texto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fr-FR" dirty="0" smtClean="0"/>
              <a:t>DOPM - </a:t>
            </a:r>
            <a:r>
              <a:rPr lang="fr-FR" dirty="0"/>
              <a:t>Direction des Operations </a:t>
            </a:r>
            <a:r>
              <a:rPr lang="fr-FR" dirty="0" err="1"/>
              <a:t>Monozukuri</a:t>
            </a:r>
            <a:r>
              <a:rPr lang="fr-FR" dirty="0"/>
              <a:t> Amérique </a:t>
            </a:r>
            <a:r>
              <a:rPr lang="fr-FR" dirty="0" smtClean="0"/>
              <a:t>Latine</a:t>
            </a:r>
            <a:endParaRPr lang="fr-FR" dirty="0"/>
          </a:p>
        </p:txBody>
      </p:sp>
      <p:graphicFrame>
        <p:nvGraphicFramePr>
          <p:cNvPr id="31" name="Gráfico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18449"/>
              </p:ext>
            </p:extLst>
          </p:nvPr>
        </p:nvGraphicFramePr>
        <p:xfrm>
          <a:off x="2732335" y="587509"/>
          <a:ext cx="6203820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ítulo 1"/>
          <p:cNvSpPr txBox="1">
            <a:spLocks/>
          </p:cNvSpPr>
          <p:nvPr/>
        </p:nvSpPr>
        <p:spPr>
          <a:xfrm>
            <a:off x="179512" y="533271"/>
            <a:ext cx="2581156" cy="263149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0070C0"/>
                </a:solidFill>
              </a:rPr>
              <a:t>3 amostras de cada ensaiada: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70C0"/>
                </a:solidFill>
              </a:rPr>
              <a:t>s</a:t>
            </a:r>
            <a:r>
              <a:rPr lang="pt-BR" dirty="0" smtClean="0">
                <a:solidFill>
                  <a:srgbClr val="0070C0"/>
                </a:solidFill>
              </a:rPr>
              <a:t>em dobras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70C0"/>
                </a:solidFill>
              </a:rPr>
              <a:t>c</a:t>
            </a:r>
            <a:r>
              <a:rPr lang="pt-BR" dirty="0" smtClean="0">
                <a:solidFill>
                  <a:srgbClr val="0070C0"/>
                </a:solidFill>
              </a:rPr>
              <a:t>om 1 dobra a 90° </a:t>
            </a:r>
            <a:r>
              <a:rPr lang="pt-BR" b="1" baseline="30000" dirty="0">
                <a:solidFill>
                  <a:srgbClr val="0070C0"/>
                </a:solidFill>
              </a:rPr>
              <a:t>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70C0"/>
                </a:solidFill>
              </a:rPr>
              <a:t>c</a:t>
            </a:r>
            <a:r>
              <a:rPr lang="pt-BR" dirty="0" smtClean="0">
                <a:solidFill>
                  <a:srgbClr val="0070C0"/>
                </a:solidFill>
              </a:rPr>
              <a:t>om 2 dobras a 90° </a:t>
            </a:r>
            <a:r>
              <a:rPr lang="pt-BR" b="1" baseline="30000" dirty="0" smtClean="0">
                <a:solidFill>
                  <a:srgbClr val="0070C0"/>
                </a:solidFill>
              </a:rPr>
              <a:t>1)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Variação máx. ±1,5%, </a:t>
            </a:r>
            <a:r>
              <a:rPr lang="el-GR" dirty="0" smtClean="0">
                <a:solidFill>
                  <a:srgbClr val="0070C0"/>
                </a:solidFill>
              </a:rPr>
              <a:t>σ</a:t>
            </a:r>
            <a:r>
              <a:rPr lang="pt-BR" dirty="0" smtClean="0">
                <a:solidFill>
                  <a:srgbClr val="0070C0"/>
                </a:solidFill>
              </a:rPr>
              <a:t>=18,7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 smtClean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 smtClean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 smtClean="0">
              <a:solidFill>
                <a:srgbClr val="0070C0"/>
              </a:solidFill>
            </a:endParaRPr>
          </a:p>
          <a:p>
            <a:r>
              <a:rPr lang="pt-BR" sz="1100" b="1" baseline="30000" dirty="0" smtClean="0">
                <a:solidFill>
                  <a:srgbClr val="0070C0"/>
                </a:solidFill>
              </a:rPr>
              <a:t>1)</a:t>
            </a:r>
            <a:r>
              <a:rPr lang="pt-BR" sz="1100" dirty="0" smtClean="0">
                <a:solidFill>
                  <a:srgbClr val="0070C0"/>
                </a:solidFill>
              </a:rPr>
              <a:t> Tubos com dobras a cada 100mm</a:t>
            </a:r>
            <a:endParaRPr lang="pt-BR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ítulo 1"/>
          <p:cNvSpPr txBox="1">
            <a:spLocks/>
          </p:cNvSpPr>
          <p:nvPr/>
        </p:nvSpPr>
        <p:spPr>
          <a:xfrm>
            <a:off x="107504" y="3705875"/>
            <a:ext cx="8260595" cy="954107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0070C0"/>
                </a:solidFill>
              </a:rPr>
              <a:t>Conclusão: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Queda exponencial da pressão de estouro em função da redução do diâmetro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Redução significativa da pressão de estouro em função do comprimento da superfície desgastada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Todas as amostras romperam na região demarcada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Impacto em função do diâmetro do tubo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fr-FR" dirty="0" err="1" smtClean="0"/>
              <a:t>Tubulação</a:t>
            </a:r>
            <a:r>
              <a:rPr lang="fr-FR" dirty="0" smtClean="0"/>
              <a:t> </a:t>
            </a:r>
            <a:r>
              <a:rPr lang="fr-FR" dirty="0" err="1" smtClean="0"/>
              <a:t>rígida</a:t>
            </a:r>
            <a:r>
              <a:rPr lang="fr-FR" dirty="0" smtClean="0"/>
              <a:t> de </a:t>
            </a:r>
            <a:r>
              <a:rPr lang="fr-FR" dirty="0" err="1" smtClean="0"/>
              <a:t>freio</a:t>
            </a:r>
            <a:endParaRPr lang="pt-BR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 smtClean="0"/>
              <a:t>NUC</a:t>
            </a:r>
            <a:endParaRPr lang="pt-BR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7"/>
          </p:nvPr>
        </p:nvSpPr>
        <p:spPr>
          <a:xfrm>
            <a:off x="8298322" y="4834815"/>
            <a:ext cx="479618" cy="369332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C2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8" name="Espaço Reservado para Texto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fr-FR" dirty="0" smtClean="0"/>
              <a:t>DOPM - </a:t>
            </a:r>
            <a:r>
              <a:rPr lang="fr-FR" dirty="0"/>
              <a:t>Direction des Operations </a:t>
            </a:r>
            <a:r>
              <a:rPr lang="fr-FR" dirty="0" err="1"/>
              <a:t>Monozukuri</a:t>
            </a:r>
            <a:r>
              <a:rPr lang="fr-FR" dirty="0"/>
              <a:t> Amérique </a:t>
            </a:r>
            <a:r>
              <a:rPr lang="fr-FR" dirty="0" smtClean="0"/>
              <a:t>Latine</a:t>
            </a:r>
            <a:endParaRPr lang="fr-FR" dirty="0"/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179512" y="533271"/>
            <a:ext cx="2630848" cy="95410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0070C0"/>
                </a:solidFill>
              </a:rPr>
              <a:t>3 amostras de cada ensaiada,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alterando: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profundidades do desgaste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comprimento do desgaste</a:t>
            </a:r>
            <a:endParaRPr lang="pt-BR" dirty="0">
              <a:solidFill>
                <a:srgbClr val="0070C0"/>
              </a:solidFill>
            </a:endParaRPr>
          </a:p>
        </p:txBody>
      </p:sp>
      <p:graphicFrame>
        <p:nvGraphicFramePr>
          <p:cNvPr id="13" name="Gráfic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03354"/>
              </p:ext>
            </p:extLst>
          </p:nvPr>
        </p:nvGraphicFramePr>
        <p:xfrm>
          <a:off x="2729224" y="586343"/>
          <a:ext cx="6206932" cy="335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83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ítulo 1"/>
          <p:cNvSpPr txBox="1">
            <a:spLocks/>
          </p:cNvSpPr>
          <p:nvPr/>
        </p:nvSpPr>
        <p:spPr>
          <a:xfrm>
            <a:off x="107504" y="3705875"/>
            <a:ext cx="8260595" cy="954107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0070C0"/>
                </a:solidFill>
              </a:rPr>
              <a:t>Conclusão: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Queda exponencial da pressão de estouro em função da redução da espessura do tubo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Redução significativa da pressão de estouro em função do comprimento da superfície desgastada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70C0"/>
                </a:solidFill>
              </a:rPr>
              <a:t>Todas as amostras romperam na região demarcada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Impacto em função da espessura teórica do tubo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pt-BR" dirty="0" smtClean="0"/>
              <a:t>Tubulação rígida de freio</a:t>
            </a:r>
            <a:endParaRPr lang="pt-BR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 smtClean="0"/>
              <a:t>NUC</a:t>
            </a:r>
            <a:endParaRPr lang="pt-BR" dirty="0"/>
          </a:p>
        </p:txBody>
      </p:sp>
      <p:sp>
        <p:nvSpPr>
          <p:cNvPr id="28" name="Espaço Reservado para Texto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fr-FR" dirty="0" smtClean="0"/>
              <a:t>DOPM - </a:t>
            </a:r>
            <a:r>
              <a:rPr lang="fr-FR" dirty="0"/>
              <a:t>Direction des Operations </a:t>
            </a:r>
            <a:r>
              <a:rPr lang="fr-FR" dirty="0" err="1"/>
              <a:t>Monozukuri</a:t>
            </a:r>
            <a:r>
              <a:rPr lang="fr-FR" dirty="0"/>
              <a:t> Amérique </a:t>
            </a:r>
            <a:r>
              <a:rPr lang="fr-FR" dirty="0" smtClean="0"/>
              <a:t>Latine</a:t>
            </a:r>
            <a:endParaRPr lang="fr-FR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C2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179512" y="533271"/>
            <a:ext cx="2630848" cy="9541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 smtClean="0">
                <a:solidFill>
                  <a:srgbClr val="0070C0"/>
                </a:solidFill>
              </a:rPr>
              <a:t>3 amostras de cada ensaiada,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alterando: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profundidades do desgaste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70C0"/>
                </a:solidFill>
              </a:rPr>
              <a:t>comprimento do desgaste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0623" y="1905094"/>
            <a:ext cx="2363146" cy="116955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curva estimada para</a:t>
            </a:r>
          </a:p>
          <a:p>
            <a:pPr algn="ctr"/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componente após ciclagem</a:t>
            </a:r>
          </a:p>
          <a:p>
            <a:pPr algn="ctr"/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em bancada = desgaste</a:t>
            </a:r>
          </a:p>
          <a:p>
            <a:pPr algn="ctr"/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concâvo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com redução de</a:t>
            </a:r>
          </a:p>
          <a:p>
            <a:pPr algn="ctr"/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espessura pontual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9" name="Gráfico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98438"/>
              </p:ext>
            </p:extLst>
          </p:nvPr>
        </p:nvGraphicFramePr>
        <p:xfrm>
          <a:off x="2729223" y="586342"/>
          <a:ext cx="6201311" cy="335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Forma Livre 19"/>
          <p:cNvSpPr/>
          <p:nvPr/>
        </p:nvSpPr>
        <p:spPr>
          <a:xfrm>
            <a:off x="3381689" y="1338322"/>
            <a:ext cx="4878450" cy="936104"/>
          </a:xfrm>
          <a:custGeom>
            <a:avLst/>
            <a:gdLst>
              <a:gd name="connsiteX0" fmla="*/ 7905750 w 7905750"/>
              <a:gd name="connsiteY0" fmla="*/ 0 h 2698750"/>
              <a:gd name="connsiteX1" fmla="*/ 2794000 w 7905750"/>
              <a:gd name="connsiteY1" fmla="*/ 677334 h 2698750"/>
              <a:gd name="connsiteX2" fmla="*/ 0 w 7905750"/>
              <a:gd name="connsiteY2" fmla="*/ 2698750 h 2698750"/>
              <a:gd name="connsiteX3" fmla="*/ 0 w 7905750"/>
              <a:gd name="connsiteY3" fmla="*/ 2698750 h 2698750"/>
              <a:gd name="connsiteX0" fmla="*/ 7979834 w 7979834"/>
              <a:gd name="connsiteY0" fmla="*/ 0 h 2614084"/>
              <a:gd name="connsiteX1" fmla="*/ 2794000 w 7979834"/>
              <a:gd name="connsiteY1" fmla="*/ 592668 h 2614084"/>
              <a:gd name="connsiteX2" fmla="*/ 0 w 7979834"/>
              <a:gd name="connsiteY2" fmla="*/ 2614084 h 2614084"/>
              <a:gd name="connsiteX3" fmla="*/ 0 w 7979834"/>
              <a:gd name="connsiteY3" fmla="*/ 2614084 h 2614084"/>
              <a:gd name="connsiteX0" fmla="*/ 7979834 w 7979834"/>
              <a:gd name="connsiteY0" fmla="*/ 0 h 2614084"/>
              <a:gd name="connsiteX1" fmla="*/ 2815167 w 7979834"/>
              <a:gd name="connsiteY1" fmla="*/ 592668 h 2614084"/>
              <a:gd name="connsiteX2" fmla="*/ 0 w 7979834"/>
              <a:gd name="connsiteY2" fmla="*/ 2614084 h 2614084"/>
              <a:gd name="connsiteX3" fmla="*/ 0 w 7979834"/>
              <a:gd name="connsiteY3" fmla="*/ 2614084 h 2614084"/>
              <a:gd name="connsiteX0" fmla="*/ 7969241 w 7969241"/>
              <a:gd name="connsiteY0" fmla="*/ 0 h 2645841"/>
              <a:gd name="connsiteX1" fmla="*/ 2815167 w 7969241"/>
              <a:gd name="connsiteY1" fmla="*/ 624425 h 2645841"/>
              <a:gd name="connsiteX2" fmla="*/ 0 w 7969241"/>
              <a:gd name="connsiteY2" fmla="*/ 2645841 h 2645841"/>
              <a:gd name="connsiteX3" fmla="*/ 0 w 7969241"/>
              <a:gd name="connsiteY3" fmla="*/ 2645841 h 2645841"/>
              <a:gd name="connsiteX0" fmla="*/ 7969241 w 7969241"/>
              <a:gd name="connsiteY0" fmla="*/ 0 h 2677598"/>
              <a:gd name="connsiteX1" fmla="*/ 2815167 w 7969241"/>
              <a:gd name="connsiteY1" fmla="*/ 624425 h 2677598"/>
              <a:gd name="connsiteX2" fmla="*/ 0 w 7969241"/>
              <a:gd name="connsiteY2" fmla="*/ 2645841 h 2677598"/>
              <a:gd name="connsiteX3" fmla="*/ 21186 w 7969241"/>
              <a:gd name="connsiteY3" fmla="*/ 2677598 h 2677598"/>
              <a:gd name="connsiteX0" fmla="*/ 7969241 w 7969241"/>
              <a:gd name="connsiteY0" fmla="*/ 0 h 2910481"/>
              <a:gd name="connsiteX1" fmla="*/ 2815167 w 7969241"/>
              <a:gd name="connsiteY1" fmla="*/ 624425 h 2910481"/>
              <a:gd name="connsiteX2" fmla="*/ 0 w 7969241"/>
              <a:gd name="connsiteY2" fmla="*/ 2645841 h 2910481"/>
              <a:gd name="connsiteX3" fmla="*/ 52965 w 7969241"/>
              <a:gd name="connsiteY3" fmla="*/ 2910481 h 2910481"/>
              <a:gd name="connsiteX0" fmla="*/ 7969241 w 7969241"/>
              <a:gd name="connsiteY0" fmla="*/ 0 h 2645841"/>
              <a:gd name="connsiteX1" fmla="*/ 2815167 w 7969241"/>
              <a:gd name="connsiteY1" fmla="*/ 624425 h 2645841"/>
              <a:gd name="connsiteX2" fmla="*/ 0 w 7969241"/>
              <a:gd name="connsiteY2" fmla="*/ 2645841 h 2645841"/>
              <a:gd name="connsiteX0" fmla="*/ 7969241 w 7969241"/>
              <a:gd name="connsiteY0" fmla="*/ 0 h 2645841"/>
              <a:gd name="connsiteX1" fmla="*/ 2815167 w 7969241"/>
              <a:gd name="connsiteY1" fmla="*/ 624425 h 2645841"/>
              <a:gd name="connsiteX2" fmla="*/ 0 w 7969241"/>
              <a:gd name="connsiteY2" fmla="*/ 2645841 h 2645841"/>
              <a:gd name="connsiteX0" fmla="*/ 7969241 w 7969241"/>
              <a:gd name="connsiteY0" fmla="*/ 0 h 2645841"/>
              <a:gd name="connsiteX1" fmla="*/ 2815167 w 7969241"/>
              <a:gd name="connsiteY1" fmla="*/ 624425 h 2645841"/>
              <a:gd name="connsiteX2" fmla="*/ 0 w 7969241"/>
              <a:gd name="connsiteY2" fmla="*/ 2645841 h 2645841"/>
              <a:gd name="connsiteX0" fmla="*/ 7969241 w 7969241"/>
              <a:gd name="connsiteY0" fmla="*/ 0 h 2645841"/>
              <a:gd name="connsiteX1" fmla="*/ 2745689 w 7969241"/>
              <a:gd name="connsiteY1" fmla="*/ 564321 h 2645841"/>
              <a:gd name="connsiteX2" fmla="*/ 0 w 7969241"/>
              <a:gd name="connsiteY2" fmla="*/ 2645841 h 264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9241" h="2645841">
                <a:moveTo>
                  <a:pt x="7969241" y="0"/>
                </a:moveTo>
                <a:cubicBezTo>
                  <a:pt x="6072178" y="113771"/>
                  <a:pt x="4073896" y="59833"/>
                  <a:pt x="2745689" y="564321"/>
                </a:cubicBezTo>
                <a:cubicBezTo>
                  <a:pt x="1417482" y="1068809"/>
                  <a:pt x="670462" y="2118398"/>
                  <a:pt x="0" y="2645841"/>
                </a:cubicBezTo>
              </a:path>
            </a:pathLst>
          </a:cu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cxnSp>
        <p:nvCxnSpPr>
          <p:cNvPr id="5" name="Conector de Seta Reta 4"/>
          <p:cNvCxnSpPr>
            <a:stCxn id="14" idx="3"/>
            <a:endCxn id="20" idx="2"/>
          </p:cNvCxnSpPr>
          <p:nvPr/>
        </p:nvCxnSpPr>
        <p:spPr>
          <a:xfrm flipV="1">
            <a:off x="2483769" y="2274426"/>
            <a:ext cx="897920" cy="21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004048" y="3402092"/>
            <a:ext cx="216024" cy="0"/>
          </a:xfrm>
          <a:prstGeom prst="line">
            <a:avLst/>
          </a:prstGeom>
          <a:noFill/>
          <a:ln w="222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CaixaDeTexto 6"/>
          <p:cNvSpPr txBox="1"/>
          <p:nvPr/>
        </p:nvSpPr>
        <p:spPr>
          <a:xfrm>
            <a:off x="5196626" y="3291830"/>
            <a:ext cx="3129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rgbClr val="D6D2C4"/>
                </a:solidFill>
              </a:rPr>
              <a:t>Vida estimada comportamento em bancada</a:t>
            </a:r>
            <a:endParaRPr lang="pt-BR" sz="900" dirty="0">
              <a:solidFill>
                <a:srgbClr val="D6D2C4"/>
              </a:solidFill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4148221" y="1255861"/>
            <a:ext cx="676788" cy="2308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pt-BR" sz="900" baseline="300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 ciclos</a:t>
            </a:r>
            <a:endParaRPr lang="pt-BR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825009" y="1371277"/>
            <a:ext cx="263605" cy="12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Resultados/Trabalhos futuros/Conclusão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t>8</a:t>
            </a:fld>
            <a:endParaRPr lang="fr-FR" dirty="0"/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fr-FR" dirty="0" err="1" smtClean="0"/>
              <a:t>Tubulação</a:t>
            </a:r>
            <a:r>
              <a:rPr lang="fr-FR" dirty="0" smtClean="0"/>
              <a:t> </a:t>
            </a:r>
            <a:r>
              <a:rPr lang="fr-FR" dirty="0" err="1" smtClean="0"/>
              <a:t>rígida</a:t>
            </a:r>
            <a:r>
              <a:rPr lang="fr-FR" dirty="0" smtClean="0"/>
              <a:t> de </a:t>
            </a:r>
            <a:r>
              <a:rPr lang="fr-FR" dirty="0" err="1" smtClean="0"/>
              <a:t>freio</a:t>
            </a:r>
            <a:endParaRPr lang="fr-F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 smtClean="0"/>
              <a:t>NUC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fr-FR" dirty="0"/>
              <a:t>DOPM - Direction des Operations </a:t>
            </a:r>
            <a:r>
              <a:rPr lang="fr-FR" dirty="0" err="1"/>
              <a:t>Monozukuri</a:t>
            </a:r>
            <a:r>
              <a:rPr lang="fr-FR" dirty="0"/>
              <a:t> Amérique Latine</a:t>
            </a:r>
          </a:p>
          <a:p>
            <a:endParaRPr lang="pt-BR" dirty="0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7"/>
          </p:nvPr>
        </p:nvSpPr>
        <p:spPr>
          <a:xfrm>
            <a:off x="8298322" y="4834815"/>
            <a:ext cx="479618" cy="369332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C2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555526"/>
            <a:ext cx="6480720" cy="3960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BR" sz="1100" dirty="0" smtClean="0"/>
              <a:t>Resultados: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Sem alteração na pressão de estouro em função da quantidade de dobras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Redução exponencial da pressão de estouro em função da redução de espessura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Redução teórica exponencial da pressão de estouro em função da área desgastada longitudinalmente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Amostra única com pressão de estouro de 1050 bar:</a:t>
            </a:r>
          </a:p>
          <a:p>
            <a:pPr lvl="1"/>
            <a:r>
              <a:rPr lang="pt-BR" sz="1100" dirty="0" smtClean="0"/>
              <a:t>Hipóteses: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Tubo amassado sem redução de espessura – analisado em laboratório sem amassado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Erro na leitura da bancada de ensaio – confirmado pela TI-</a:t>
            </a:r>
            <a:r>
              <a:rPr lang="pt-BR" sz="1100" dirty="0" err="1" smtClean="0"/>
              <a:t>Automotive</a:t>
            </a:r>
            <a:endParaRPr lang="pt-BR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Redução de espessura pontual – hipótese mais provável pois foi realizada somente análise transversal do tubo, contudo pelas fotos é possível verificar perfil de desgaste côncavo ao invés de plano</a:t>
            </a:r>
          </a:p>
          <a:p>
            <a:pPr lvl="1"/>
            <a:endParaRPr lang="pt-BR" sz="1100" dirty="0" smtClean="0"/>
          </a:p>
          <a:p>
            <a:r>
              <a:rPr lang="pt-BR" sz="1100" dirty="0" smtClean="0"/>
              <a:t>Trabalhos futuros: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Aumentar a amostragem com áreas desgastadas de menor </a:t>
            </a:r>
            <a:r>
              <a:rPr lang="pt-BR" sz="1100" dirty="0"/>
              <a:t>comprimento longitudinais </a:t>
            </a:r>
            <a:r>
              <a:rPr lang="pt-BR" sz="1100" dirty="0" smtClean="0"/>
              <a:t>para comprovação de comportamento exponencial;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Ensaios em amostras com maior quantidade de dobras;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Ensaios em amostras com perfil côncavo;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Medições em tubos de diâmetros de 6 e 8mm (tendência a menor pressão de estouro)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390823"/>
              </p:ext>
            </p:extLst>
          </p:nvPr>
        </p:nvGraphicFramePr>
        <p:xfrm>
          <a:off x="6497280" y="641308"/>
          <a:ext cx="2489201" cy="1685925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1243072">
                  <a:extLst>
                    <a:ext uri="{9D8B030D-6E8A-4147-A177-3AD203B41FA5}">
                      <a16:colId xmlns:a16="http://schemas.microsoft.com/office/drawing/2014/main" val="2367689147"/>
                    </a:ext>
                  </a:extLst>
                </a:gridCol>
                <a:gridCol w="511767">
                  <a:extLst>
                    <a:ext uri="{9D8B030D-6E8A-4147-A177-3AD203B41FA5}">
                      <a16:colId xmlns:a16="http://schemas.microsoft.com/office/drawing/2014/main" val="1637793000"/>
                    </a:ext>
                  </a:extLst>
                </a:gridCol>
                <a:gridCol w="734362">
                  <a:extLst>
                    <a:ext uri="{9D8B030D-6E8A-4147-A177-3AD203B41FA5}">
                      <a16:colId xmlns:a16="http://schemas.microsoft.com/office/drawing/2014/main" val="1564584211"/>
                    </a:ext>
                  </a:extLst>
                </a:gridCol>
              </a:tblGrid>
              <a:tr h="5429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Redução na Pressão de estouro em função do desgaste longitudinal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6705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 Redução de espessura [mm]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3mm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19mm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2969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0,20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17%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7646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0,40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22%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44%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443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0,60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81%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012246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3" t="23373" r="3639" b="22158"/>
          <a:stretch/>
        </p:blipFill>
        <p:spPr bwMode="auto">
          <a:xfrm>
            <a:off x="683568" y="1769680"/>
            <a:ext cx="187600" cy="1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1" y="699542"/>
            <a:ext cx="247833" cy="24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fficher l'image d'origin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5" t="53475" r="54371" b="15139"/>
          <a:stretch/>
        </p:blipFill>
        <p:spPr bwMode="auto">
          <a:xfrm>
            <a:off x="219711" y="1131590"/>
            <a:ext cx="206437" cy="18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1" y="883757"/>
            <a:ext cx="247833" cy="24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4" y="2067694"/>
            <a:ext cx="247833" cy="24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280" y="2485023"/>
            <a:ext cx="773125" cy="1266527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0" y="401191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sz="1200" dirty="0" smtClean="0">
                <a:solidFill>
                  <a:srgbClr val="0070C0"/>
                </a:solidFill>
              </a:rPr>
              <a:t>Conclusão: </a:t>
            </a:r>
            <a:r>
              <a:rPr lang="pt-BR" sz="1200" dirty="0">
                <a:solidFill>
                  <a:srgbClr val="0070C0"/>
                </a:solidFill>
              </a:rPr>
              <a:t>A norma B18 1050 define que o tubo rígido não pode ter contato com </a:t>
            </a:r>
            <a:r>
              <a:rPr lang="pt-BR" sz="1200" dirty="0" smtClean="0">
                <a:solidFill>
                  <a:srgbClr val="0070C0"/>
                </a:solidFill>
              </a:rPr>
              <a:t>outros </a:t>
            </a:r>
            <a:r>
              <a:rPr lang="pt-BR" sz="1200" dirty="0">
                <a:solidFill>
                  <a:srgbClr val="0070C0"/>
                </a:solidFill>
              </a:rPr>
              <a:t>componentes. </a:t>
            </a:r>
            <a:r>
              <a:rPr lang="pt-BR" sz="1200" dirty="0" smtClean="0">
                <a:solidFill>
                  <a:srgbClr val="0070C0"/>
                </a:solidFill>
              </a:rPr>
              <a:t>Tubo com desgaste pontual não atende ao PIV porém não ocorreu estouro em pressão de trabalho. Ensaio em bancada de somente 1 amostra pode não corresponder às condições mais severas em veículo. Posição ICDV é que possíveis casos de interferência demandam substituição.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30091" y="13241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3" t="23373" r="3639" b="22158"/>
          <a:stretch/>
        </p:blipFill>
        <p:spPr bwMode="auto">
          <a:xfrm>
            <a:off x="683568" y="1943992"/>
            <a:ext cx="187600" cy="1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82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Anexos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t>9</a:t>
            </a:fld>
            <a:endParaRPr lang="fr-F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fr-FR" dirty="0" err="1" smtClean="0"/>
              <a:t>Tubulação</a:t>
            </a:r>
            <a:r>
              <a:rPr lang="fr-FR" dirty="0" smtClean="0"/>
              <a:t> </a:t>
            </a:r>
            <a:r>
              <a:rPr lang="fr-FR" dirty="0" err="1" smtClean="0"/>
              <a:t>rígida</a:t>
            </a:r>
            <a:r>
              <a:rPr lang="fr-FR" dirty="0" smtClean="0"/>
              <a:t> de </a:t>
            </a:r>
            <a:r>
              <a:rPr lang="fr-FR" dirty="0" err="1" smtClean="0"/>
              <a:t>freio</a:t>
            </a:r>
            <a:endParaRPr lang="fr-F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 smtClean="0"/>
              <a:t>NUC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fr-FR" dirty="0"/>
              <a:t>DOPM - Direction des Operations </a:t>
            </a:r>
            <a:r>
              <a:rPr lang="fr-FR" dirty="0" err="1"/>
              <a:t>Monozukuri</a:t>
            </a:r>
            <a:r>
              <a:rPr lang="fr-FR" dirty="0"/>
              <a:t> Amérique </a:t>
            </a:r>
            <a:r>
              <a:rPr lang="fr-FR" dirty="0" smtClean="0"/>
              <a:t>Latine</a:t>
            </a:r>
            <a:endParaRPr lang="fr-F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7"/>
          </p:nvPr>
        </p:nvSpPr>
        <p:spPr>
          <a:xfrm>
            <a:off x="8298322" y="4834815"/>
            <a:ext cx="479618" cy="369332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C2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796242" y="1419622"/>
            <a:ext cx="555152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5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Anexos</a:t>
            </a:r>
            <a:endParaRPr lang="pt-BR" sz="115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58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59875</TotalTime>
  <Words>1502</Words>
  <Application>Microsoft Office PowerPoint</Application>
  <PresentationFormat>Apresentação na tela (16:9)</PresentationFormat>
  <Paragraphs>236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Cambria Math</vt:lpstr>
      <vt:lpstr>Verdana</vt:lpstr>
      <vt:lpstr>Thème Office</vt:lpstr>
      <vt:lpstr>Tubulação rígida de freio</vt:lpstr>
      <vt:lpstr>Executive Summary</vt:lpstr>
      <vt:lpstr>Metodologia e equipamentos</vt:lpstr>
      <vt:lpstr>Dados do ensaio em bancada</vt:lpstr>
      <vt:lpstr>Impacto por número de dobras</vt:lpstr>
      <vt:lpstr>Impacto em função do diâmetro do tubo</vt:lpstr>
      <vt:lpstr>Impacto em função da espessura teórica do tubo</vt:lpstr>
      <vt:lpstr>Resultados/Trabalhos futuros/Conclusão</vt:lpstr>
      <vt:lpstr>Anexos</vt:lpstr>
      <vt:lpstr>Fotos</vt:lpstr>
      <vt:lpstr>Premissas</vt:lpstr>
      <vt:lpstr>Referências bibliográficas</vt:lpstr>
    </vt:vector>
  </TitlesOfParts>
  <Company>PSA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RAZVAN BERECHET - E480406</dc:creator>
  <cp:lastModifiedBy>MARCIO CIOLFI - U406859</cp:lastModifiedBy>
  <cp:revision>342</cp:revision>
  <cp:lastPrinted>2016-07-26T17:10:35Z</cp:lastPrinted>
  <dcterms:created xsi:type="dcterms:W3CDTF">2016-03-02T09:38:33Z</dcterms:created>
  <dcterms:modified xsi:type="dcterms:W3CDTF">2017-07-20T11:14:46Z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463987244</vt:i4>
  </property>
  <property fmtid="{D5CDD505-2E9C-101B-9397-08002B2CF9AE}" pid="3" name="_NewReviewCycle">
    <vt:lpwstr/>
  </property>
  <property fmtid="{D5CDD505-2E9C-101B-9397-08002B2CF9AE}" pid="4" name="_EmailSubject">
    <vt:lpwstr>9'' Drum - Follow up of actions plan</vt:lpwstr>
  </property>
  <property fmtid="{D5CDD505-2E9C-101B-9397-08002B2CF9AE}" pid="5" name="_AuthorEmail">
    <vt:lpwstr>marcio.ciolfi@mpsa.com</vt:lpwstr>
  </property>
  <property fmtid="{D5CDD505-2E9C-101B-9397-08002B2CF9AE}" pid="6" name="_AuthorEmailDisplayName">
    <vt:lpwstr>MARCIO CIOLFI - U406859</vt:lpwstr>
  </property>
  <property fmtid="{D5CDD505-2E9C-101B-9397-08002B2CF9AE}" pid="7" name="_PreviousAdHocReviewCycleID">
    <vt:i4>1975357948</vt:i4>
  </property>
  <property fmtid="{D5CDD505-2E9C-101B-9397-08002B2CF9AE}" pid="8" name="psa_titre">
    <vt:lpwstr>Exemplo_Aplicação_Informações_Novo_PPT</vt:lpwstr>
  </property>
  <property fmtid="{D5CDD505-2E9C-101B-9397-08002B2CF9AE}" pid="9" name="psa_date_creation">
    <vt:lpwstr>06/04/2016 15:29</vt:lpwstr>
  </property>
  <property fmtid="{D5CDD505-2E9C-101B-9397-08002B2CF9AE}" pid="10" name="psa_date_modification">
    <vt:lpwstr>06/04/2016 15:29</vt:lpwstr>
  </property>
  <property fmtid="{D5CDD505-2E9C-101B-9397-08002B2CF9AE}" pid="11" name="psa_auteur">
    <vt:lpwstr>CUSTOIAS MARIANA - U475027  </vt:lpwstr>
  </property>
  <property fmtid="{D5CDD505-2E9C-101B-9397-08002B2CF9AE}" pid="12" name="psa_emetteur">
    <vt:lpwstr>CUSTOIAS MARIANA - U475027  </vt:lpwstr>
  </property>
  <property fmtid="{D5CDD505-2E9C-101B-9397-08002B2CF9AE}" pid="13" name="psa_version">
    <vt:lpwstr>0.1</vt:lpwstr>
  </property>
  <property fmtid="{D5CDD505-2E9C-101B-9397-08002B2CF9AE}" pid="14" name="psa_commentaire">
    <vt:lpwstr/>
  </property>
  <property fmtid="{D5CDD505-2E9C-101B-9397-08002B2CF9AE}" pid="15" name="psa_langue_principale">
    <vt:lpwstr>Français</vt:lpwstr>
  </property>
  <property fmtid="{D5CDD505-2E9C-101B-9397-08002B2CF9AE}" pid="16" name="psa_status">
    <vt:lpwstr>brouillon</vt:lpwstr>
  </property>
  <property fmtid="{D5CDD505-2E9C-101B-9397-08002B2CF9AE}" pid="17" name="psa_type_doc">
    <vt:lpwstr/>
  </property>
  <property fmtid="{D5CDD505-2E9C-101B-9397-08002B2CF9AE}" pid="18" name="psa_communaute">
    <vt:lpwstr>Support Communication Amérique Latine</vt:lpwstr>
  </property>
  <property fmtid="{D5CDD505-2E9C-101B-9397-08002B2CF9AE}" pid="19" name="psa_niveau_confidentialite">
    <vt:lpwstr>A usage interne (C=1)</vt:lpwstr>
  </property>
  <property fmtid="{D5CDD505-2E9C-101B-9397-08002B2CF9AE}" pid="20" name="psa_url_fiche">
    <vt:lpwstr>http://docinfogroupe.inetpsa.com/ead/doc/ref.00720_16_00329/v.0.1</vt:lpwstr>
  </property>
  <property fmtid="{D5CDD505-2E9C-101B-9397-08002B2CF9AE}" pid="21" name="psa_url_modification">
    <vt:lpwstr>http://docinfogroupe.inetpsa.com/ead/doc/modif/ref.00720_16_00329/fiche</vt:lpwstr>
  </property>
  <property fmtid="{D5CDD505-2E9C-101B-9397-08002B2CF9AE}" pid="22" name="psa_date_publication">
    <vt:lpwstr/>
  </property>
  <property fmtid="{D5CDD505-2E9C-101B-9397-08002B2CF9AE}" pid="23" name="psa_reference">
    <vt:lpwstr>00720_16_00329</vt:lpwstr>
  </property>
</Properties>
</file>