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Lst>
  <p:sldSz cy="6858000" cx="12192000"/>
  <p:notesSz cx="6858000" cy="9144000"/>
  <p:embeddedFontLst>
    <p:embeddedFont>
      <p:font typeface="Roboto Mono"/>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5" roundtripDataSignature="AMtx7mhnjP6V6dSdaCcPpgVlEY6yl7Ntl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font" Target="fonts/RobotoMono-regular.fntdata"/><Relationship Id="rId10" Type="http://schemas.openxmlformats.org/officeDocument/2006/relationships/slide" Target="slides/slide6.xml"/><Relationship Id="rId13" Type="http://schemas.openxmlformats.org/officeDocument/2006/relationships/font" Target="fonts/RobotoMono-italic.fntdata"/><Relationship Id="rId12" Type="http://schemas.openxmlformats.org/officeDocument/2006/relationships/font" Target="fonts/RobotoMono-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customschemas.google.com/relationships/presentationmetadata" Target="metadata"/><Relationship Id="rId14" Type="http://schemas.openxmlformats.org/officeDocument/2006/relationships/font" Target="fonts/RobotoMon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02df8a39ef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02df8a39e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02df8a39ef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02df8a39e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ímdia" type="title">
  <p:cSld name="TITLE">
    <p:spTree>
      <p:nvGrpSpPr>
        <p:cNvPr id="11" name="Shape 11"/>
        <p:cNvGrpSpPr/>
        <p:nvPr/>
      </p:nvGrpSpPr>
      <p:grpSpPr>
        <a:xfrm>
          <a:off x="0" y="0"/>
          <a:ext cx="0" cy="0"/>
          <a:chOff x="0" y="0"/>
          <a:chExt cx="0" cy="0"/>
        </a:xfrm>
      </p:grpSpPr>
      <p:sp>
        <p:nvSpPr>
          <p:cNvPr id="12" name="Google Shape;12;p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hu-H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ím és függőleges szöveg" type="vertTx">
  <p:cSld name="VERTICAL_TEXT">
    <p:spTree>
      <p:nvGrpSpPr>
        <p:cNvPr id="68" name="Shape 68"/>
        <p:cNvGrpSpPr/>
        <p:nvPr/>
      </p:nvGrpSpPr>
      <p:grpSpPr>
        <a:xfrm>
          <a:off x="0" y="0"/>
          <a:ext cx="0" cy="0"/>
          <a:chOff x="0" y="0"/>
          <a:chExt cx="0" cy="0"/>
        </a:xfrm>
      </p:grpSpPr>
      <p:sp>
        <p:nvSpPr>
          <p:cNvPr id="69" name="Google Shape;69;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hu-H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üggőleges cím és szöveg" type="vertTitleAndTx">
  <p:cSld name="VERTICAL_TITLE_AND_VERTICAL_TEXT">
    <p:spTree>
      <p:nvGrpSpPr>
        <p:cNvPr id="74" name="Shape 74"/>
        <p:cNvGrpSpPr/>
        <p:nvPr/>
      </p:nvGrpSpPr>
      <p:grpSpPr>
        <a:xfrm>
          <a:off x="0" y="0"/>
          <a:ext cx="0" cy="0"/>
          <a:chOff x="0" y="0"/>
          <a:chExt cx="0" cy="0"/>
        </a:xfrm>
      </p:grpSpPr>
      <p:sp>
        <p:nvSpPr>
          <p:cNvPr id="75" name="Google Shape;75;p1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hu-H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ím és tartalom" type="obj">
  <p:cSld name="OBJECT">
    <p:spTree>
      <p:nvGrpSpPr>
        <p:cNvPr id="17" name="Shape 17"/>
        <p:cNvGrpSpPr/>
        <p:nvPr/>
      </p:nvGrpSpPr>
      <p:grpSpPr>
        <a:xfrm>
          <a:off x="0" y="0"/>
          <a:ext cx="0" cy="0"/>
          <a:chOff x="0" y="0"/>
          <a:chExt cx="0" cy="0"/>
        </a:xfrm>
      </p:grpSpPr>
      <p:sp>
        <p:nvSpPr>
          <p:cNvPr id="18" name="Google Shape;18;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hu-H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zakaszfejléc" type="secHead">
  <p:cSld name="SECTION_HEADER">
    <p:spTree>
      <p:nvGrpSpPr>
        <p:cNvPr id="23" name="Shape 23"/>
        <p:cNvGrpSpPr/>
        <p:nvPr/>
      </p:nvGrpSpPr>
      <p:grpSpPr>
        <a:xfrm>
          <a:off x="0" y="0"/>
          <a:ext cx="0" cy="0"/>
          <a:chOff x="0" y="0"/>
          <a:chExt cx="0" cy="0"/>
        </a:xfrm>
      </p:grpSpPr>
      <p:sp>
        <p:nvSpPr>
          <p:cNvPr id="24" name="Google Shape;24;p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hu-H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tartalomrész" type="twoObj">
  <p:cSld name="TWO_OBJECTS">
    <p:spTree>
      <p:nvGrpSpPr>
        <p:cNvPr id="29" name="Shape 29"/>
        <p:cNvGrpSpPr/>
        <p:nvPr/>
      </p:nvGrpSpPr>
      <p:grpSpPr>
        <a:xfrm>
          <a:off x="0" y="0"/>
          <a:ext cx="0" cy="0"/>
          <a:chOff x="0" y="0"/>
          <a:chExt cx="0" cy="0"/>
        </a:xfrm>
      </p:grpSpPr>
      <p:sp>
        <p:nvSpPr>
          <p:cNvPr id="30" name="Google Shape;30;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hu-H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Összehasonlítás" type="twoTxTwoObj">
  <p:cSld name="TWO_OBJECTS_WITH_TEXT">
    <p:spTree>
      <p:nvGrpSpPr>
        <p:cNvPr id="36" name="Shape 36"/>
        <p:cNvGrpSpPr/>
        <p:nvPr/>
      </p:nvGrpSpPr>
      <p:grpSpPr>
        <a:xfrm>
          <a:off x="0" y="0"/>
          <a:ext cx="0" cy="0"/>
          <a:chOff x="0" y="0"/>
          <a:chExt cx="0" cy="0"/>
        </a:xfrm>
      </p:grpSpPr>
      <p:sp>
        <p:nvSpPr>
          <p:cNvPr id="37" name="Google Shape;37;p1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hu-H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sak cím" type="titleOnly">
  <p:cSld name="TITLE_ONLY">
    <p:spTree>
      <p:nvGrpSpPr>
        <p:cNvPr id="45" name="Shape 45"/>
        <p:cNvGrpSpPr/>
        <p:nvPr/>
      </p:nvGrpSpPr>
      <p:grpSpPr>
        <a:xfrm>
          <a:off x="0" y="0"/>
          <a:ext cx="0" cy="0"/>
          <a:chOff x="0" y="0"/>
          <a:chExt cx="0" cy="0"/>
        </a:xfrm>
      </p:grpSpPr>
      <p:sp>
        <p:nvSpPr>
          <p:cNvPr id="46" name="Google Shape;46;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hu-H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Üres" type="blank">
  <p:cSld name="BLANK">
    <p:spTree>
      <p:nvGrpSpPr>
        <p:cNvPr id="50" name="Shape 50"/>
        <p:cNvGrpSpPr/>
        <p:nvPr/>
      </p:nvGrpSpPr>
      <p:grpSpPr>
        <a:xfrm>
          <a:off x="0" y="0"/>
          <a:ext cx="0" cy="0"/>
          <a:chOff x="0" y="0"/>
          <a:chExt cx="0" cy="0"/>
        </a:xfrm>
      </p:grpSpPr>
      <p:sp>
        <p:nvSpPr>
          <p:cNvPr id="51" name="Google Shape;5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hu-H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rtalomrész képaláírással" type="objTx">
  <p:cSld name="OBJECT_WITH_CAPTION_TEXT">
    <p:spTree>
      <p:nvGrpSpPr>
        <p:cNvPr id="54" name="Shape 54"/>
        <p:cNvGrpSpPr/>
        <p:nvPr/>
      </p:nvGrpSpPr>
      <p:grpSpPr>
        <a:xfrm>
          <a:off x="0" y="0"/>
          <a:ext cx="0" cy="0"/>
          <a:chOff x="0" y="0"/>
          <a:chExt cx="0" cy="0"/>
        </a:xfrm>
      </p:grpSpPr>
      <p:sp>
        <p:nvSpPr>
          <p:cNvPr id="55" name="Google Shape;55;p1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hu-H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ép képaláírással" type="picTx">
  <p:cSld name="PICTURE_WITH_CAPTION_TEXT">
    <p:spTree>
      <p:nvGrpSpPr>
        <p:cNvPr id="61" name="Shape 61"/>
        <p:cNvGrpSpPr/>
        <p:nvPr/>
      </p:nvGrpSpPr>
      <p:grpSpPr>
        <a:xfrm>
          <a:off x="0" y="0"/>
          <a:ext cx="0" cy="0"/>
          <a:chOff x="0" y="0"/>
          <a:chExt cx="0" cy="0"/>
        </a:xfrm>
      </p:grpSpPr>
      <p:sp>
        <p:nvSpPr>
          <p:cNvPr id="62" name="Google Shape;62;p1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4"/>
          <p:cNvSpPr/>
          <p:nvPr>
            <p:ph idx="2" type="pic"/>
          </p:nvPr>
        </p:nvSpPr>
        <p:spPr>
          <a:xfrm>
            <a:off x="5183188" y="987425"/>
            <a:ext cx="6172200" cy="4873625"/>
          </a:xfrm>
          <a:prstGeom prst="rect">
            <a:avLst/>
          </a:prstGeom>
          <a:noFill/>
          <a:ln>
            <a:noFill/>
          </a:ln>
        </p:spPr>
      </p:sp>
      <p:sp>
        <p:nvSpPr>
          <p:cNvPr id="64" name="Google Shape;64;p1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hu-H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sp>
        <p:nvSpPr>
          <p:cNvPr id="6" name="Google Shape;6;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hu-HU"/>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6000"/>
              <a:buFont typeface="Calibri"/>
              <a:buNone/>
            </a:pPr>
            <a:r>
              <a:rPr lang="hu-HU">
                <a:solidFill>
                  <a:schemeClr val="lt1"/>
                </a:solidFill>
              </a:rPr>
              <a:t>C# OOP ALAPOK</a:t>
            </a:r>
            <a:endParaRPr/>
          </a:p>
        </p:txBody>
      </p:sp>
      <p:sp>
        <p:nvSpPr>
          <p:cNvPr id="85" name="Google Shape;85;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hu-HU">
                <a:solidFill>
                  <a:schemeClr val="lt1"/>
                </a:solidFill>
              </a:rPr>
              <a:t>Class (private, public, sealed, static, internal)</a:t>
            </a:r>
            <a:endParaRPr/>
          </a:p>
        </p:txBody>
      </p:sp>
      <p:sp>
        <p:nvSpPr>
          <p:cNvPr id="91" name="Google Shape;91;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800"/>
              <a:buChar char="•"/>
            </a:pPr>
            <a:r>
              <a:rPr lang="hu-HU">
                <a:solidFill>
                  <a:schemeClr val="lt1"/>
                </a:solidFill>
              </a:rPr>
              <a:t>Class -&gt; Osztály jelölő kulcsszó (későbbiekben keyword)</a:t>
            </a:r>
            <a:endParaRPr/>
          </a:p>
          <a:p>
            <a:pPr indent="-228600" lvl="1" marL="685800" rtl="0" algn="l">
              <a:lnSpc>
                <a:spcPct val="90000"/>
              </a:lnSpc>
              <a:spcBef>
                <a:spcPts val="500"/>
              </a:spcBef>
              <a:spcAft>
                <a:spcPts val="0"/>
              </a:spcAft>
              <a:buClr>
                <a:schemeClr val="lt1"/>
              </a:buClr>
              <a:buSzPts val="2400"/>
              <a:buChar char="•"/>
            </a:pPr>
            <a:r>
              <a:rPr lang="hu-HU">
                <a:solidFill>
                  <a:schemeClr val="lt1"/>
                </a:solidFill>
              </a:rPr>
              <a:t>Public -&gt; Az összes osztályból elérhető a példány meghívásával </a:t>
            </a:r>
            <a:endParaRPr/>
          </a:p>
          <a:p>
            <a:pPr indent="-228600" lvl="1" marL="685800" rtl="0" algn="l">
              <a:lnSpc>
                <a:spcPct val="90000"/>
              </a:lnSpc>
              <a:spcBef>
                <a:spcPts val="500"/>
              </a:spcBef>
              <a:spcAft>
                <a:spcPts val="0"/>
              </a:spcAft>
              <a:buClr>
                <a:schemeClr val="lt1"/>
              </a:buClr>
              <a:buSzPts val="2400"/>
              <a:buChar char="•"/>
            </a:pPr>
            <a:r>
              <a:rPr lang="hu-HU">
                <a:solidFill>
                  <a:schemeClr val="lt1"/>
                </a:solidFill>
              </a:rPr>
              <a:t>Private -&gt; privát, csak az osztályon belül elérhető változó, nem lehet belőle példányt csinálni, sem örökölni</a:t>
            </a:r>
            <a:endParaRPr/>
          </a:p>
          <a:p>
            <a:pPr indent="-228600" lvl="1" marL="685800" rtl="0" algn="l">
              <a:lnSpc>
                <a:spcPct val="90000"/>
              </a:lnSpc>
              <a:spcBef>
                <a:spcPts val="500"/>
              </a:spcBef>
              <a:spcAft>
                <a:spcPts val="0"/>
              </a:spcAft>
              <a:buClr>
                <a:schemeClr val="lt1"/>
              </a:buClr>
              <a:buSzPts val="2400"/>
              <a:buChar char="•"/>
            </a:pPr>
            <a:r>
              <a:rPr lang="hu-HU">
                <a:solidFill>
                  <a:schemeClr val="lt1"/>
                </a:solidFill>
              </a:rPr>
              <a:t>Sealed -&gt; Nem lehet belőle örökölni, „elzárja” az osztályt, de továbbra is példányosítható</a:t>
            </a:r>
            <a:endParaRPr>
              <a:solidFill>
                <a:schemeClr val="lt1"/>
              </a:solidFill>
            </a:endParaRPr>
          </a:p>
          <a:p>
            <a:pPr indent="-228600" lvl="1" marL="685800" rtl="0" algn="l">
              <a:lnSpc>
                <a:spcPct val="90000"/>
              </a:lnSpc>
              <a:spcBef>
                <a:spcPts val="500"/>
              </a:spcBef>
              <a:spcAft>
                <a:spcPts val="0"/>
              </a:spcAft>
              <a:buClr>
                <a:schemeClr val="lt1"/>
              </a:buClr>
              <a:buSzPts val="2400"/>
              <a:buChar char="•"/>
            </a:pPr>
            <a:r>
              <a:rPr lang="hu-HU">
                <a:solidFill>
                  <a:schemeClr val="lt1"/>
                </a:solidFill>
              </a:rPr>
              <a:t>Static -&gt; Statikus elemet hoz létre, melynek szerepe, hogy a program indulásakor azonnal elérhetővé válik, példányosítás nélkül is elérhető</a:t>
            </a:r>
            <a:endParaRPr/>
          </a:p>
          <a:p>
            <a:pPr indent="-228600" lvl="2" marL="1143000" rtl="0" algn="l">
              <a:lnSpc>
                <a:spcPct val="90000"/>
              </a:lnSpc>
              <a:spcBef>
                <a:spcPts val="500"/>
              </a:spcBef>
              <a:spcAft>
                <a:spcPts val="0"/>
              </a:spcAft>
              <a:buClr>
                <a:schemeClr val="lt1"/>
              </a:buClr>
              <a:buSzPts val="2000"/>
              <a:buChar char="•"/>
            </a:pPr>
            <a:r>
              <a:rPr lang="hu-HU">
                <a:solidFill>
                  <a:schemeClr val="lt1"/>
                </a:solidFill>
              </a:rPr>
              <a:t>Syntax: </a:t>
            </a:r>
            <a:r>
              <a:rPr b="1" lang="hu-HU">
                <a:solidFill>
                  <a:schemeClr val="lt1"/>
                </a:solidFill>
              </a:rPr>
              <a:t>Osztálynév.változónév</a:t>
            </a:r>
            <a:endParaRPr b="1">
              <a:solidFill>
                <a:schemeClr val="lt1"/>
              </a:solidFill>
            </a:endParaRPr>
          </a:p>
          <a:p>
            <a:pPr indent="-228600" lvl="1" marL="685800" rtl="0" algn="l">
              <a:lnSpc>
                <a:spcPct val="90000"/>
              </a:lnSpc>
              <a:spcBef>
                <a:spcPts val="500"/>
              </a:spcBef>
              <a:spcAft>
                <a:spcPts val="0"/>
              </a:spcAft>
              <a:buClr>
                <a:schemeClr val="lt1"/>
              </a:buClr>
              <a:buSzPts val="2400"/>
              <a:buChar char="•"/>
            </a:pPr>
            <a:r>
              <a:rPr lang="hu-HU">
                <a:solidFill>
                  <a:schemeClr val="lt1"/>
                </a:solidFill>
              </a:rPr>
              <a:t>Internal -&gt; olyan keyword amellyel csak az azonos programból lesz elérhető. Másik programból nem lehet meghívni. DLL esetében sem meghívható rész.</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hu-HU">
                <a:solidFill>
                  <a:schemeClr val="lt1"/>
                </a:solidFill>
              </a:rPr>
              <a:t>Properties (prop) | GET; SET;</a:t>
            </a:r>
            <a:endParaRPr/>
          </a:p>
        </p:txBody>
      </p:sp>
      <p:sp>
        <p:nvSpPr>
          <p:cNvPr id="97" name="Google Shape;97;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90000"/>
              </a:lnSpc>
              <a:spcBef>
                <a:spcPts val="0"/>
              </a:spcBef>
              <a:spcAft>
                <a:spcPts val="0"/>
              </a:spcAft>
              <a:buClr>
                <a:schemeClr val="lt1"/>
              </a:buClr>
              <a:buSzPts val="2800"/>
              <a:buNone/>
            </a:pPr>
            <a:r>
              <a:rPr lang="hu-HU">
                <a:solidFill>
                  <a:schemeClr val="lt1"/>
                </a:solidFill>
              </a:rPr>
              <a:t>Tulajdonságok, amelyeken keresztül adatokat tárolhatunk biztonságosan és ellenőrzötten a program keretein belül.</a:t>
            </a:r>
            <a:endParaRPr/>
          </a:p>
          <a:p>
            <a:pPr indent="-228600" lvl="0" marL="228600" rtl="0" algn="l">
              <a:lnSpc>
                <a:spcPct val="90000"/>
              </a:lnSpc>
              <a:spcBef>
                <a:spcPts val="1000"/>
              </a:spcBef>
              <a:spcAft>
                <a:spcPts val="0"/>
              </a:spcAft>
              <a:buClr>
                <a:schemeClr val="lt1"/>
              </a:buClr>
              <a:buSzPts val="2800"/>
              <a:buChar char="•"/>
            </a:pPr>
            <a:r>
              <a:rPr lang="hu-HU">
                <a:solidFill>
                  <a:schemeClr val="lt1"/>
                </a:solidFill>
              </a:rPr>
              <a:t>Get -&gt; Érték olvasás meghívásakor fut le. return keyworddel történik az érték visszaadás</a:t>
            </a:r>
            <a:endParaRPr/>
          </a:p>
          <a:p>
            <a:pPr indent="-228600" lvl="0" marL="228600" rtl="0" algn="l">
              <a:lnSpc>
                <a:spcPct val="90000"/>
              </a:lnSpc>
              <a:spcBef>
                <a:spcPts val="1000"/>
              </a:spcBef>
              <a:spcAft>
                <a:spcPts val="0"/>
              </a:spcAft>
              <a:buClr>
                <a:schemeClr val="lt1"/>
              </a:buClr>
              <a:buSzPts val="2800"/>
              <a:buChar char="•"/>
            </a:pPr>
            <a:r>
              <a:rPr lang="hu-HU">
                <a:solidFill>
                  <a:schemeClr val="lt1"/>
                </a:solidFill>
              </a:rPr>
              <a:t>Set -&gt; Érték beállításakor fut le. A SET-en belül elérhető egy value keyword amely az érték beállításnál átadott érték az adott változóra. A típusa a minden esetben megegyezik a változó típusával, vagy abból örökölt változatával</a:t>
            </a:r>
            <a:endParaRPr/>
          </a:p>
          <a:p>
            <a:pPr indent="0" lvl="0" marL="0" rtl="0" algn="l">
              <a:lnSpc>
                <a:spcPct val="90000"/>
              </a:lnSpc>
              <a:spcBef>
                <a:spcPts val="1000"/>
              </a:spcBef>
              <a:spcAft>
                <a:spcPts val="0"/>
              </a:spcAft>
              <a:buClr>
                <a:schemeClr val="lt1"/>
              </a:buClr>
              <a:buSzPts val="2800"/>
              <a:buNone/>
            </a:pPr>
            <a:r>
              <a:rPr lang="hu-HU">
                <a:solidFill>
                  <a:schemeClr val="lt1"/>
                </a:solidFill>
              </a:rPr>
              <a:t>Mindkét érték lehet privát is, amellyel csak az azonos osztályból meghívható. Ha nincs/vagy privát a „SET” keyword akkor az érték csak olvasható. Ha nincs/vagy privát a „GET” keyword akkor az érték csak beállítható.</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hu-HU">
                <a:solidFill>
                  <a:schemeClr val="lt1"/>
                </a:solidFill>
              </a:rPr>
              <a:t>Konstruktor (ctor)</a:t>
            </a:r>
            <a:endParaRPr/>
          </a:p>
        </p:txBody>
      </p:sp>
      <p:sp>
        <p:nvSpPr>
          <p:cNvPr id="103" name="Google Shape;103;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hu-HU">
                <a:solidFill>
                  <a:schemeClr val="lt1"/>
                </a:solidFill>
              </a:rPr>
              <a:t>Az osztály példányosításakor fut le, a megadott paraméterekkel. Lehet üres is, ha nem akarjuk adatokkal feltölteni az osztályt, vagy később szeretnénk ezt megtenni. A konstruktor is lehet public, privát vagy static.</a:t>
            </a:r>
            <a:endParaRPr>
              <a:solidFill>
                <a:schemeClr val="lt1"/>
              </a:solidFill>
            </a:endParaRPr>
          </a:p>
          <a:p>
            <a:pPr indent="-342900" lvl="0" marL="457200" rtl="0" algn="l">
              <a:lnSpc>
                <a:spcPct val="90000"/>
              </a:lnSpc>
              <a:spcBef>
                <a:spcPts val="0"/>
              </a:spcBef>
              <a:spcAft>
                <a:spcPts val="0"/>
              </a:spcAft>
              <a:buClr>
                <a:schemeClr val="lt1"/>
              </a:buClr>
              <a:buSzPts val="1800"/>
              <a:buChar char="•"/>
            </a:pPr>
            <a:r>
              <a:rPr lang="hu-HU">
                <a:solidFill>
                  <a:schemeClr val="lt1"/>
                </a:solidFill>
              </a:rPr>
              <a:t>public -&gt; alapértelmezett konstruktor</a:t>
            </a:r>
            <a:endParaRPr>
              <a:solidFill>
                <a:schemeClr val="lt1"/>
              </a:solidFill>
            </a:endParaRPr>
          </a:p>
          <a:p>
            <a:pPr indent="-342900" lvl="0" marL="457200" rtl="0" algn="l">
              <a:lnSpc>
                <a:spcPct val="90000"/>
              </a:lnSpc>
              <a:spcBef>
                <a:spcPts val="0"/>
              </a:spcBef>
              <a:spcAft>
                <a:spcPts val="0"/>
              </a:spcAft>
              <a:buClr>
                <a:schemeClr val="lt1"/>
              </a:buClr>
              <a:buSzPts val="1800"/>
              <a:buChar char="•"/>
            </a:pPr>
            <a:r>
              <a:rPr lang="hu-HU">
                <a:solidFill>
                  <a:schemeClr val="lt1"/>
                </a:solidFill>
              </a:rPr>
              <a:t>private -&gt; speciális eset: ennek a használatával meg lehet tiltani különböző konstruktorok létrehozását. Statikus kontruktor azonos paraméterekkel lehet privát mellett.</a:t>
            </a:r>
            <a:endParaRPr>
              <a:solidFill>
                <a:schemeClr val="lt1"/>
              </a:solidFill>
            </a:endParaRPr>
          </a:p>
          <a:p>
            <a:pPr indent="-342900" lvl="0" marL="457200" rtl="0" algn="l">
              <a:lnSpc>
                <a:spcPct val="90000"/>
              </a:lnSpc>
              <a:spcBef>
                <a:spcPts val="0"/>
              </a:spcBef>
              <a:spcAft>
                <a:spcPts val="0"/>
              </a:spcAft>
              <a:buClr>
                <a:schemeClr val="lt1"/>
              </a:buClr>
              <a:buSzPts val="1800"/>
              <a:buChar char="•"/>
            </a:pPr>
            <a:r>
              <a:rPr lang="hu-HU">
                <a:solidFill>
                  <a:schemeClr val="lt1"/>
                </a:solidFill>
              </a:rPr>
              <a:t>static -&gt; a statikus konstruktor az első példányosításnál vagy érték olvasásnál hívódik meg.</a:t>
            </a:r>
            <a:endParaRPr>
              <a:solidFill>
                <a:schemeClr val="lt1"/>
              </a:solidFill>
            </a:endParaRPr>
          </a:p>
          <a:p>
            <a:pPr indent="0" lvl="0" marL="0" rtl="0" algn="l">
              <a:lnSpc>
                <a:spcPct val="90000"/>
              </a:lnSpc>
              <a:spcBef>
                <a:spcPts val="0"/>
              </a:spcBef>
              <a:spcAft>
                <a:spcPts val="0"/>
              </a:spcAft>
              <a:buNone/>
            </a:pPr>
            <a:r>
              <a:t/>
            </a:r>
            <a:endParaRPr>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g302df8a39ef_0_5"/>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hu-HU">
                <a:solidFill>
                  <a:schemeClr val="lt1"/>
                </a:solidFill>
              </a:rPr>
              <a:t>Hiba kezelés (exception)</a:t>
            </a:r>
            <a:endParaRPr>
              <a:solidFill>
                <a:schemeClr val="lt1"/>
              </a:solidFill>
            </a:endParaRPr>
          </a:p>
        </p:txBody>
      </p:sp>
      <p:sp>
        <p:nvSpPr>
          <p:cNvPr id="109" name="Google Shape;109;g302df8a39ef_0_5"/>
          <p:cNvSpPr txBox="1"/>
          <p:nvPr/>
        </p:nvSpPr>
        <p:spPr>
          <a:xfrm>
            <a:off x="838200" y="1497700"/>
            <a:ext cx="9851700" cy="5053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hu-HU" sz="2000">
                <a:solidFill>
                  <a:schemeClr val="lt1"/>
                </a:solidFill>
              </a:rPr>
              <a:t>A </a:t>
            </a:r>
            <a:r>
              <a:rPr lang="hu-HU" sz="2000">
                <a:solidFill>
                  <a:schemeClr val="lt1"/>
                </a:solidFill>
                <a:latin typeface="Roboto Mono"/>
                <a:ea typeface="Roboto Mono"/>
                <a:cs typeface="Roboto Mono"/>
                <a:sym typeface="Roboto Mono"/>
              </a:rPr>
              <a:t>throw new Exception</a:t>
            </a:r>
            <a:r>
              <a:rPr lang="hu-HU" sz="2000">
                <a:solidFill>
                  <a:schemeClr val="lt1"/>
                </a:solidFill>
              </a:rPr>
              <a:t> kifejezést akkor használjuk, amikor egy hiba vagy nem várt helyzet fordul elő a programban, amit jelezni akarunk a programnak és a felhasználónak.</a:t>
            </a:r>
            <a:endParaRPr sz="2000">
              <a:solidFill>
                <a:schemeClr val="lt1"/>
              </a:solidFill>
            </a:endParaRPr>
          </a:p>
          <a:p>
            <a:pPr indent="0" lvl="0" marL="0" rtl="0" algn="l">
              <a:lnSpc>
                <a:spcPct val="115000"/>
              </a:lnSpc>
              <a:spcBef>
                <a:spcPts val="1400"/>
              </a:spcBef>
              <a:spcAft>
                <a:spcPts val="0"/>
              </a:spcAft>
              <a:buNone/>
            </a:pPr>
            <a:r>
              <a:rPr b="1" lang="hu-HU" sz="2000">
                <a:solidFill>
                  <a:schemeClr val="lt1"/>
                </a:solidFill>
              </a:rPr>
              <a:t>Miért van szükség erre?</a:t>
            </a:r>
            <a:endParaRPr b="1" sz="2000">
              <a:solidFill>
                <a:schemeClr val="lt1"/>
              </a:solidFill>
            </a:endParaRPr>
          </a:p>
          <a:p>
            <a:pPr indent="0" lvl="0" marL="0" rtl="0" algn="l">
              <a:lnSpc>
                <a:spcPct val="115000"/>
              </a:lnSpc>
              <a:spcBef>
                <a:spcPts val="1200"/>
              </a:spcBef>
              <a:spcAft>
                <a:spcPts val="0"/>
              </a:spcAft>
              <a:buNone/>
            </a:pPr>
            <a:r>
              <a:rPr lang="hu-HU" sz="2000">
                <a:solidFill>
                  <a:schemeClr val="lt1"/>
                </a:solidFill>
              </a:rPr>
              <a:t>A program futása közben sokféle hiba léphet fel: például egy fájl nem található, egy számítás osztás nullával eredményt ad, vagy a felhasználó rossz adatot ad meg. Ilyenkor a programban hiba történik, és szeretnénk, ha ezt a hiba kezelve lenne.</a:t>
            </a:r>
            <a:endParaRPr sz="2000">
              <a:solidFill>
                <a:schemeClr val="lt1"/>
              </a:solidFill>
            </a:endParaRPr>
          </a:p>
          <a:p>
            <a:pPr indent="0" lvl="0" marL="0" rtl="0" algn="l">
              <a:lnSpc>
                <a:spcPct val="115000"/>
              </a:lnSpc>
              <a:spcBef>
                <a:spcPts val="1400"/>
              </a:spcBef>
              <a:spcAft>
                <a:spcPts val="0"/>
              </a:spcAft>
              <a:buNone/>
            </a:pPr>
            <a:r>
              <a:rPr b="1" lang="hu-HU" sz="2000">
                <a:solidFill>
                  <a:schemeClr val="lt1"/>
                </a:solidFill>
              </a:rPr>
              <a:t>Hogyan működik?</a:t>
            </a:r>
            <a:endParaRPr b="1" sz="2000">
              <a:solidFill>
                <a:schemeClr val="lt1"/>
              </a:solidFill>
            </a:endParaRPr>
          </a:p>
          <a:p>
            <a:pPr indent="0" lvl="0" marL="0" rtl="0" algn="l">
              <a:lnSpc>
                <a:spcPct val="115000"/>
              </a:lnSpc>
              <a:spcBef>
                <a:spcPts val="1200"/>
              </a:spcBef>
              <a:spcAft>
                <a:spcPts val="1200"/>
              </a:spcAft>
              <a:buNone/>
            </a:pPr>
            <a:r>
              <a:rPr lang="hu-HU" sz="2000">
                <a:solidFill>
                  <a:schemeClr val="lt1"/>
                </a:solidFill>
              </a:rPr>
              <a:t>Amikor a </a:t>
            </a:r>
            <a:r>
              <a:rPr lang="hu-HU" sz="2000">
                <a:solidFill>
                  <a:schemeClr val="lt1"/>
                </a:solidFill>
                <a:latin typeface="Roboto Mono"/>
                <a:ea typeface="Roboto Mono"/>
                <a:cs typeface="Roboto Mono"/>
                <a:sym typeface="Roboto Mono"/>
              </a:rPr>
              <a:t>throw new Exception</a:t>
            </a:r>
            <a:r>
              <a:rPr lang="hu-HU" sz="2000">
                <a:solidFill>
                  <a:schemeClr val="lt1"/>
                </a:solidFill>
              </a:rPr>
              <a:t>-t használjuk, az egy új "kivételt" dob, ami a program futását megszakítja és átadja a vezérlést egy hiba kezelőnek (például egy </a:t>
            </a:r>
            <a:r>
              <a:rPr lang="hu-HU" sz="2000">
                <a:solidFill>
                  <a:schemeClr val="lt1"/>
                </a:solidFill>
                <a:latin typeface="Roboto Mono"/>
                <a:ea typeface="Roboto Mono"/>
                <a:cs typeface="Roboto Mono"/>
                <a:sym typeface="Roboto Mono"/>
              </a:rPr>
              <a:t>try-catch</a:t>
            </a:r>
            <a:r>
              <a:rPr lang="hu-HU" sz="2000">
                <a:solidFill>
                  <a:schemeClr val="lt1"/>
                </a:solidFill>
              </a:rPr>
              <a:t> blokkban). Ez lehetővé teszi, hogy a program biztonságosan leálljon, vagy megfelelően kezelje a hibát anélkül, hogy a program összeomlana.</a:t>
            </a:r>
            <a:endParaRPr sz="2000">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g302df8a39ef_0_13"/>
          <p:cNvSpPr txBox="1"/>
          <p:nvPr>
            <p:ph type="title"/>
          </p:nvPr>
        </p:nvSpPr>
        <p:spPr>
          <a:xfrm>
            <a:off x="838200" y="365125"/>
            <a:ext cx="67764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hu-HU">
                <a:solidFill>
                  <a:schemeClr val="lt1"/>
                </a:solidFill>
              </a:rPr>
              <a:t>Enum</a:t>
            </a:r>
            <a:endParaRPr>
              <a:solidFill>
                <a:schemeClr val="lt1"/>
              </a:solidFill>
            </a:endParaRPr>
          </a:p>
        </p:txBody>
      </p:sp>
      <p:sp>
        <p:nvSpPr>
          <p:cNvPr id="115" name="Google Shape;115;g302df8a39ef_0_13"/>
          <p:cNvSpPr txBox="1"/>
          <p:nvPr>
            <p:ph idx="1" type="body"/>
          </p:nvPr>
        </p:nvSpPr>
        <p:spPr>
          <a:xfrm>
            <a:off x="361500" y="1533475"/>
            <a:ext cx="7314600" cy="4408200"/>
          </a:xfrm>
          <a:prstGeom prst="rect">
            <a:avLst/>
          </a:prstGeom>
        </p:spPr>
        <p:txBody>
          <a:bodyPr anchorCtr="0" anchor="t" bIns="45700" lIns="91425" spcFirstLastPara="1" rIns="91425" wrap="square" tIns="45700">
            <a:noAutofit/>
          </a:bodyPr>
          <a:lstStyle/>
          <a:p>
            <a:pPr indent="0" lvl="0" marL="0" rtl="0" algn="just">
              <a:lnSpc>
                <a:spcPct val="115000"/>
              </a:lnSpc>
              <a:spcBef>
                <a:spcPts val="1200"/>
              </a:spcBef>
              <a:spcAft>
                <a:spcPts val="0"/>
              </a:spcAft>
              <a:buClr>
                <a:schemeClr val="dk1"/>
              </a:buClr>
              <a:buSzPts val="1100"/>
              <a:buFont typeface="Arial"/>
              <a:buNone/>
            </a:pPr>
            <a:r>
              <a:rPr lang="hu-HU" sz="1600">
                <a:solidFill>
                  <a:schemeClr val="lt1"/>
                </a:solidFill>
                <a:latin typeface="Arial"/>
                <a:ea typeface="Arial"/>
                <a:cs typeface="Arial"/>
                <a:sym typeface="Arial"/>
              </a:rPr>
              <a:t>Az </a:t>
            </a:r>
            <a:r>
              <a:rPr b="1" lang="hu-HU" sz="1600">
                <a:solidFill>
                  <a:schemeClr val="lt1"/>
                </a:solidFill>
                <a:latin typeface="Arial"/>
                <a:ea typeface="Arial"/>
                <a:cs typeface="Arial"/>
                <a:sym typeface="Arial"/>
              </a:rPr>
              <a:t>enum</a:t>
            </a:r>
            <a:r>
              <a:rPr lang="hu-HU" sz="1600">
                <a:solidFill>
                  <a:schemeClr val="lt1"/>
                </a:solidFill>
                <a:latin typeface="Arial"/>
                <a:ea typeface="Arial"/>
                <a:cs typeface="Arial"/>
                <a:sym typeface="Arial"/>
              </a:rPr>
              <a:t> (enumeration) egy speciális típus C#-ban (és más nyelvekben is), amely lehetővé teszi, hogy egy adott csoportba tartozó, előre meghatározott értékeket hozzunk létre. Ezek az értékek azonosítók, amelyeket könnyen érthető névvel látunk el, de belülről egész számokként (integer) vannak kezelve.</a:t>
            </a:r>
            <a:endParaRPr sz="1600">
              <a:solidFill>
                <a:schemeClr val="lt1"/>
              </a:solidFill>
              <a:latin typeface="Arial"/>
              <a:ea typeface="Arial"/>
              <a:cs typeface="Arial"/>
              <a:sym typeface="Arial"/>
            </a:endParaRPr>
          </a:p>
          <a:p>
            <a:pPr indent="0" lvl="0" marL="0" rtl="0" algn="just">
              <a:lnSpc>
                <a:spcPct val="115000"/>
              </a:lnSpc>
              <a:spcBef>
                <a:spcPts val="1400"/>
              </a:spcBef>
              <a:spcAft>
                <a:spcPts val="0"/>
              </a:spcAft>
              <a:buClr>
                <a:schemeClr val="dk1"/>
              </a:buClr>
              <a:buSzPts val="1100"/>
              <a:buFont typeface="Arial"/>
              <a:buNone/>
            </a:pPr>
            <a:r>
              <a:rPr b="1" lang="hu-HU" sz="1600">
                <a:solidFill>
                  <a:schemeClr val="lt1"/>
                </a:solidFill>
                <a:latin typeface="Arial"/>
                <a:ea typeface="Arial"/>
                <a:cs typeface="Arial"/>
                <a:sym typeface="Arial"/>
              </a:rPr>
              <a:t>Miért hasznos az enum?</a:t>
            </a:r>
            <a:endParaRPr b="1" sz="1600">
              <a:solidFill>
                <a:schemeClr val="lt1"/>
              </a:solidFill>
              <a:latin typeface="Arial"/>
              <a:ea typeface="Arial"/>
              <a:cs typeface="Arial"/>
              <a:sym typeface="Arial"/>
            </a:endParaRPr>
          </a:p>
          <a:p>
            <a:pPr indent="0" lvl="0" marL="0" rtl="0" algn="just">
              <a:lnSpc>
                <a:spcPct val="115000"/>
              </a:lnSpc>
              <a:spcBef>
                <a:spcPts val="1200"/>
              </a:spcBef>
              <a:spcAft>
                <a:spcPts val="0"/>
              </a:spcAft>
              <a:buClr>
                <a:schemeClr val="dk1"/>
              </a:buClr>
              <a:buSzPts val="1100"/>
              <a:buFont typeface="Arial"/>
              <a:buNone/>
            </a:pPr>
            <a:r>
              <a:rPr lang="hu-HU" sz="1600">
                <a:solidFill>
                  <a:schemeClr val="lt1"/>
                </a:solidFill>
                <a:latin typeface="Arial"/>
                <a:ea typeface="Arial"/>
                <a:cs typeface="Arial"/>
                <a:sym typeface="Arial"/>
              </a:rPr>
              <a:t>Az enumot akkor használjuk, amikor egy változó csak egy korlátozott számú értéket vehet fel, és ezeket az értékeket érthetőbbé akarjuk tenni a programban. Például, ha egy programnak van néhány napja a hétből, akkor az értékek könnyebben kezelhetők névvel (mint például "Hétfő" vagy "Kedd") ahelyett, hogy számokkal dolgoznánk (mint 0, 1, 2, stb.).</a:t>
            </a:r>
            <a:endParaRPr sz="1600">
              <a:solidFill>
                <a:schemeClr val="lt1"/>
              </a:solidFill>
              <a:latin typeface="Arial"/>
              <a:ea typeface="Arial"/>
              <a:cs typeface="Arial"/>
              <a:sym typeface="Arial"/>
            </a:endParaRPr>
          </a:p>
          <a:p>
            <a:pPr indent="0" lvl="0" marL="0" rtl="0" algn="just">
              <a:lnSpc>
                <a:spcPct val="115000"/>
              </a:lnSpc>
              <a:spcBef>
                <a:spcPts val="1400"/>
              </a:spcBef>
              <a:spcAft>
                <a:spcPts val="0"/>
              </a:spcAft>
              <a:buClr>
                <a:schemeClr val="dk1"/>
              </a:buClr>
              <a:buSzPts val="1100"/>
              <a:buFont typeface="Arial"/>
              <a:buNone/>
            </a:pPr>
            <a:r>
              <a:rPr b="1" lang="hu-HU" sz="1600">
                <a:solidFill>
                  <a:schemeClr val="lt1"/>
                </a:solidFill>
                <a:latin typeface="Arial"/>
                <a:ea typeface="Arial"/>
                <a:cs typeface="Arial"/>
                <a:sym typeface="Arial"/>
              </a:rPr>
              <a:t>Hogyan működik?</a:t>
            </a:r>
            <a:endParaRPr b="1" sz="1600">
              <a:solidFill>
                <a:schemeClr val="lt1"/>
              </a:solidFill>
              <a:latin typeface="Arial"/>
              <a:ea typeface="Arial"/>
              <a:cs typeface="Arial"/>
              <a:sym typeface="Arial"/>
            </a:endParaRPr>
          </a:p>
          <a:p>
            <a:pPr indent="0" lvl="0" marL="0" rtl="0" algn="just">
              <a:lnSpc>
                <a:spcPct val="115000"/>
              </a:lnSpc>
              <a:spcBef>
                <a:spcPts val="1200"/>
              </a:spcBef>
              <a:spcAft>
                <a:spcPts val="0"/>
              </a:spcAft>
              <a:buClr>
                <a:schemeClr val="dk1"/>
              </a:buClr>
              <a:buSzPts val="1100"/>
              <a:buFont typeface="Arial"/>
              <a:buNone/>
            </a:pPr>
            <a:r>
              <a:rPr lang="hu-HU" sz="1600">
                <a:solidFill>
                  <a:schemeClr val="lt1"/>
                </a:solidFill>
                <a:latin typeface="Arial"/>
                <a:ea typeface="Arial"/>
                <a:cs typeface="Arial"/>
                <a:sym typeface="Arial"/>
              </a:rPr>
              <a:t>Az enum egy egyszerűen kezelhető, olvasható kódot biztosít, amely segít elkerülni a "varázsszámokat" (olyan számokat, amiknek a jelentése nem nyilvánvaló a kódból). Például egy időjárás típusaihoz így hozhatsz létre enumot:</a:t>
            </a:r>
            <a:endParaRPr sz="1600">
              <a:solidFill>
                <a:schemeClr val="lt1"/>
              </a:solidFill>
              <a:latin typeface="Arial"/>
              <a:ea typeface="Arial"/>
              <a:cs typeface="Arial"/>
              <a:sym typeface="Arial"/>
            </a:endParaRPr>
          </a:p>
          <a:p>
            <a:pPr indent="0" lvl="0" marL="0" rtl="0" algn="just">
              <a:spcBef>
                <a:spcPts val="1200"/>
              </a:spcBef>
              <a:spcAft>
                <a:spcPts val="0"/>
              </a:spcAft>
              <a:buNone/>
            </a:pPr>
            <a:r>
              <a:t/>
            </a:r>
            <a:endParaRPr sz="1600">
              <a:solidFill>
                <a:schemeClr val="lt1"/>
              </a:solidFill>
            </a:endParaRPr>
          </a:p>
        </p:txBody>
      </p:sp>
      <p:sp>
        <p:nvSpPr>
          <p:cNvPr id="116" name="Google Shape;116;g302df8a39ef_0_13"/>
          <p:cNvSpPr txBox="1"/>
          <p:nvPr>
            <p:ph type="title"/>
          </p:nvPr>
        </p:nvSpPr>
        <p:spPr>
          <a:xfrm>
            <a:off x="7833225" y="548300"/>
            <a:ext cx="4102200" cy="58854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hu-HU" sz="2000">
                <a:solidFill>
                  <a:schemeClr val="lt1"/>
                </a:solidFill>
              </a:rPr>
              <a:t>public enum NAPOK </a:t>
            </a:r>
            <a:endParaRPr sz="2000">
              <a:solidFill>
                <a:schemeClr val="lt1"/>
              </a:solidFill>
            </a:endParaRPr>
          </a:p>
          <a:p>
            <a:pPr indent="0" lvl="0" marL="0" rtl="0" algn="l">
              <a:spcBef>
                <a:spcPts val="0"/>
              </a:spcBef>
              <a:spcAft>
                <a:spcPts val="0"/>
              </a:spcAft>
              <a:buNone/>
            </a:pPr>
            <a:r>
              <a:rPr lang="hu-HU" sz="2000">
                <a:solidFill>
                  <a:schemeClr val="lt1"/>
                </a:solidFill>
              </a:rPr>
              <a:t>{</a:t>
            </a:r>
            <a:endParaRPr sz="2000">
              <a:solidFill>
                <a:schemeClr val="lt1"/>
              </a:solidFill>
            </a:endParaRPr>
          </a:p>
          <a:p>
            <a:pPr indent="0" lvl="0" marL="0" rtl="0" algn="l">
              <a:spcBef>
                <a:spcPts val="0"/>
              </a:spcBef>
              <a:spcAft>
                <a:spcPts val="0"/>
              </a:spcAft>
              <a:buNone/>
            </a:pPr>
            <a:r>
              <a:rPr lang="hu-HU" sz="2000">
                <a:solidFill>
                  <a:schemeClr val="lt1"/>
                </a:solidFill>
              </a:rPr>
              <a:t>	Hetfo,</a:t>
            </a:r>
            <a:endParaRPr sz="2000">
              <a:solidFill>
                <a:schemeClr val="lt1"/>
              </a:solidFill>
            </a:endParaRPr>
          </a:p>
          <a:p>
            <a:pPr indent="0" lvl="0" marL="0" rtl="0" algn="l">
              <a:spcBef>
                <a:spcPts val="0"/>
              </a:spcBef>
              <a:spcAft>
                <a:spcPts val="0"/>
              </a:spcAft>
              <a:buNone/>
            </a:pPr>
            <a:r>
              <a:rPr lang="hu-HU" sz="2000">
                <a:solidFill>
                  <a:schemeClr val="lt1"/>
                </a:solidFill>
              </a:rPr>
              <a:t>	Kedd,</a:t>
            </a:r>
            <a:endParaRPr sz="2000">
              <a:solidFill>
                <a:schemeClr val="lt1"/>
              </a:solidFill>
            </a:endParaRPr>
          </a:p>
          <a:p>
            <a:pPr indent="0" lvl="0" marL="0" rtl="0" algn="l">
              <a:spcBef>
                <a:spcPts val="0"/>
              </a:spcBef>
              <a:spcAft>
                <a:spcPts val="0"/>
              </a:spcAft>
              <a:buNone/>
            </a:pPr>
            <a:r>
              <a:rPr lang="hu-HU" sz="2000">
                <a:solidFill>
                  <a:schemeClr val="lt1"/>
                </a:solidFill>
              </a:rPr>
              <a:t>	Szerda,</a:t>
            </a:r>
            <a:endParaRPr sz="2000">
              <a:solidFill>
                <a:schemeClr val="lt1"/>
              </a:solidFill>
            </a:endParaRPr>
          </a:p>
          <a:p>
            <a:pPr indent="0" lvl="0" marL="0" rtl="0" algn="l">
              <a:spcBef>
                <a:spcPts val="0"/>
              </a:spcBef>
              <a:spcAft>
                <a:spcPts val="0"/>
              </a:spcAft>
              <a:buNone/>
            </a:pPr>
            <a:r>
              <a:rPr lang="hu-HU" sz="2000">
                <a:solidFill>
                  <a:schemeClr val="lt1"/>
                </a:solidFill>
              </a:rPr>
              <a:t>	Csutortok,</a:t>
            </a:r>
            <a:endParaRPr sz="2000">
              <a:solidFill>
                <a:schemeClr val="lt1"/>
              </a:solidFill>
            </a:endParaRPr>
          </a:p>
          <a:p>
            <a:pPr indent="0" lvl="0" marL="0" rtl="0" algn="l">
              <a:spcBef>
                <a:spcPts val="0"/>
              </a:spcBef>
              <a:spcAft>
                <a:spcPts val="0"/>
              </a:spcAft>
              <a:buNone/>
            </a:pPr>
            <a:r>
              <a:rPr lang="hu-HU" sz="2000">
                <a:solidFill>
                  <a:schemeClr val="lt1"/>
                </a:solidFill>
              </a:rPr>
              <a:t>	Pentek,</a:t>
            </a:r>
            <a:endParaRPr sz="2000">
              <a:solidFill>
                <a:schemeClr val="lt1"/>
              </a:solidFill>
            </a:endParaRPr>
          </a:p>
          <a:p>
            <a:pPr indent="0" lvl="0" marL="0" rtl="0" algn="l">
              <a:spcBef>
                <a:spcPts val="0"/>
              </a:spcBef>
              <a:spcAft>
                <a:spcPts val="0"/>
              </a:spcAft>
              <a:buNone/>
            </a:pPr>
            <a:r>
              <a:rPr lang="hu-HU" sz="2000">
                <a:solidFill>
                  <a:schemeClr val="lt1"/>
                </a:solidFill>
              </a:rPr>
              <a:t>	Szombat,</a:t>
            </a:r>
            <a:endParaRPr sz="2000">
              <a:solidFill>
                <a:schemeClr val="lt1"/>
              </a:solidFill>
            </a:endParaRPr>
          </a:p>
          <a:p>
            <a:pPr indent="0" lvl="0" marL="0" rtl="0" algn="l">
              <a:spcBef>
                <a:spcPts val="0"/>
              </a:spcBef>
              <a:spcAft>
                <a:spcPts val="0"/>
              </a:spcAft>
              <a:buNone/>
            </a:pPr>
            <a:r>
              <a:rPr lang="hu-HU" sz="2000">
                <a:solidFill>
                  <a:schemeClr val="lt1"/>
                </a:solidFill>
              </a:rPr>
              <a:t>	Vasarnap</a:t>
            </a:r>
            <a:endParaRPr sz="2000">
              <a:solidFill>
                <a:schemeClr val="lt1"/>
              </a:solidFill>
            </a:endParaRPr>
          </a:p>
          <a:p>
            <a:pPr indent="0" lvl="0" marL="0" rtl="0" algn="l">
              <a:spcBef>
                <a:spcPts val="0"/>
              </a:spcBef>
              <a:spcAft>
                <a:spcPts val="0"/>
              </a:spcAft>
              <a:buNone/>
            </a:pPr>
            <a:r>
              <a:rPr lang="hu-HU" sz="2000">
                <a:solidFill>
                  <a:schemeClr val="lt1"/>
                </a:solidFill>
              </a:rPr>
              <a:t>}</a:t>
            </a:r>
            <a:endParaRPr sz="2000">
              <a:solidFill>
                <a:schemeClr val="lt1"/>
              </a:solidFill>
            </a:endParaRPr>
          </a:p>
          <a:p>
            <a:pPr indent="0" lvl="0" marL="0" rtl="0" algn="l">
              <a:spcBef>
                <a:spcPts val="0"/>
              </a:spcBef>
              <a:spcAft>
                <a:spcPts val="0"/>
              </a:spcAft>
              <a:buNone/>
            </a:pPr>
            <a:r>
              <a:t/>
            </a:r>
            <a:endParaRPr sz="2000">
              <a:solidFill>
                <a:schemeClr val="lt1"/>
              </a:solidFill>
            </a:endParaRPr>
          </a:p>
          <a:p>
            <a:pPr indent="0" lvl="0" marL="0" rtl="0" algn="l">
              <a:spcBef>
                <a:spcPts val="0"/>
              </a:spcBef>
              <a:spcAft>
                <a:spcPts val="0"/>
              </a:spcAft>
              <a:buNone/>
            </a:pPr>
            <a:r>
              <a:rPr lang="hu-HU" sz="2000">
                <a:solidFill>
                  <a:schemeClr val="lt1"/>
                </a:solidFill>
              </a:rPr>
              <a:t>A feletti példában a Hetfo értéke 0 lesz a Vasarnap értéke pedig 6. Ha az első (vagy bármely) pontnak értéket adunk, onnantól a többi mindig 1-el nagyobb lesz. Pl:</a:t>
            </a:r>
            <a:endParaRPr sz="2000">
              <a:solidFill>
                <a:schemeClr val="lt1"/>
              </a:solidFill>
            </a:endParaRPr>
          </a:p>
          <a:p>
            <a:pPr indent="0" lvl="0" marL="0" rtl="0" algn="l">
              <a:spcBef>
                <a:spcPts val="0"/>
              </a:spcBef>
              <a:spcAft>
                <a:spcPts val="0"/>
              </a:spcAft>
              <a:buNone/>
            </a:pPr>
            <a:r>
              <a:rPr lang="hu-HU" sz="2000">
                <a:solidFill>
                  <a:schemeClr val="lt1"/>
                </a:solidFill>
              </a:rPr>
              <a:t>Hetfo, Kedd = 0, 1</a:t>
            </a:r>
            <a:endParaRPr sz="2000">
              <a:solidFill>
                <a:schemeClr val="lt1"/>
              </a:solidFill>
            </a:endParaRPr>
          </a:p>
          <a:p>
            <a:pPr indent="0" lvl="0" marL="0" rtl="0" algn="l">
              <a:spcBef>
                <a:spcPts val="0"/>
              </a:spcBef>
              <a:spcAft>
                <a:spcPts val="0"/>
              </a:spcAft>
              <a:buNone/>
            </a:pPr>
            <a:r>
              <a:rPr lang="hu-HU" sz="2000">
                <a:solidFill>
                  <a:schemeClr val="lt1"/>
                </a:solidFill>
              </a:rPr>
              <a:t>Szerda = 100</a:t>
            </a:r>
            <a:endParaRPr sz="2000">
              <a:solidFill>
                <a:schemeClr val="lt1"/>
              </a:solidFill>
            </a:endParaRPr>
          </a:p>
          <a:p>
            <a:pPr indent="0" lvl="0" marL="0" rtl="0" algn="l">
              <a:spcBef>
                <a:spcPts val="0"/>
              </a:spcBef>
              <a:spcAft>
                <a:spcPts val="0"/>
              </a:spcAft>
              <a:buNone/>
            </a:pPr>
            <a:r>
              <a:rPr lang="hu-HU" sz="2000">
                <a:solidFill>
                  <a:schemeClr val="lt1"/>
                </a:solidFill>
              </a:rPr>
              <a:t>Csutortok, Pentek = 101, 102</a:t>
            </a:r>
            <a:endParaRPr sz="20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téma">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2024-09-20T12:08:33Z</dcterms:created>
  <dc:creator>Tóth Dániel Gábor</dc:creator>
</cp:coreProperties>
</file>