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4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3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7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3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9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0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9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1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FC5E-9F9C-4104-83FC-B51616BD7342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FFD5-3F80-44B0-AB28-F62A73236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</a:t>
            </a:r>
            <a:r>
              <a:rPr lang="ko-KR" altLang="en-US" sz="4000" dirty="0" smtClean="0"/>
              <a:t>기업 분석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822024"/>
            <a:ext cx="1368152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조건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2866357"/>
            <a:ext cx="1368152" cy="31996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기본 조건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시총</a:t>
            </a:r>
            <a:r>
              <a:rPr lang="en-US" altLang="ko-KR" sz="1050" dirty="0" smtClean="0">
                <a:solidFill>
                  <a:schemeClr val="tx1"/>
                </a:solidFill>
              </a:rPr>
              <a:t>,</a:t>
            </a:r>
            <a:r>
              <a:rPr lang="ko-KR" altLang="en-US" sz="1050" dirty="0" smtClean="0">
                <a:solidFill>
                  <a:schemeClr val="tx1"/>
                </a:solidFill>
              </a:rPr>
              <a:t>주식수</a:t>
            </a:r>
            <a:r>
              <a:rPr lang="en-US" altLang="ko-KR" sz="1050" dirty="0" smtClean="0">
                <a:solidFill>
                  <a:schemeClr val="tx1"/>
                </a:solidFill>
              </a:rPr>
              <a:t>,</a:t>
            </a:r>
            <a:r>
              <a:rPr lang="ko-KR" altLang="en-US" sz="1050" dirty="0" smtClean="0">
                <a:solidFill>
                  <a:schemeClr val="tx1"/>
                </a:solidFill>
              </a:rPr>
              <a:t>외인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실적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r>
              <a:rPr lang="ko-KR" altLang="en-US" sz="1050" dirty="0" smtClean="0">
                <a:solidFill>
                  <a:schemeClr val="tx1"/>
                </a:solidFill>
              </a:rPr>
              <a:t>매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영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순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r>
              <a:rPr lang="en-US" altLang="ko-KR" sz="1050" dirty="0" smtClean="0">
                <a:solidFill>
                  <a:schemeClr val="tx1"/>
                </a:solidFill>
              </a:rPr>
              <a:t>CF(</a:t>
            </a:r>
            <a:r>
              <a:rPr lang="ko-KR" altLang="en-US" sz="1050" dirty="0" smtClean="0">
                <a:solidFill>
                  <a:schemeClr val="tx1"/>
                </a:solidFill>
              </a:rPr>
              <a:t>기말</a:t>
            </a:r>
            <a:r>
              <a:rPr lang="en-US" altLang="ko-KR" sz="1050" dirty="0" smtClean="0">
                <a:solidFill>
                  <a:schemeClr val="tx1"/>
                </a:solidFill>
              </a:rPr>
              <a:t>,</a:t>
            </a:r>
            <a:r>
              <a:rPr lang="ko-KR" altLang="en-US" sz="1050" dirty="0" smtClean="0">
                <a:solidFill>
                  <a:schemeClr val="tx1"/>
                </a:solidFill>
              </a:rPr>
              <a:t>영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r>
              <a:rPr lang="ko-KR" altLang="en-US" sz="1050" dirty="0" smtClean="0">
                <a:solidFill>
                  <a:schemeClr val="tx1"/>
                </a:solidFill>
              </a:rPr>
              <a:t>부채비율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지표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r>
              <a:rPr lang="en-US" altLang="ko-KR" sz="1050" dirty="0" smtClean="0">
                <a:solidFill>
                  <a:schemeClr val="tx1"/>
                </a:solidFill>
              </a:rPr>
              <a:t>PER,PBR,PSR</a:t>
            </a: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r>
              <a:rPr lang="en-US" altLang="ko-KR" sz="1050" dirty="0" smtClean="0">
                <a:solidFill>
                  <a:schemeClr val="tx1"/>
                </a:solidFill>
              </a:rPr>
              <a:t>ROE,ROA</a:t>
            </a: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r>
              <a:rPr lang="ko-KR" altLang="en-US" sz="1050" dirty="0" smtClean="0">
                <a:solidFill>
                  <a:schemeClr val="tx1"/>
                </a:solidFill>
              </a:rPr>
              <a:t>배당률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추세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r>
              <a:rPr lang="ko-KR" altLang="en-US" sz="1050" dirty="0" smtClean="0">
                <a:solidFill>
                  <a:schemeClr val="tx1"/>
                </a:solidFill>
              </a:rPr>
              <a:t>전년비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매영순</a:t>
            </a:r>
            <a:r>
              <a:rPr lang="en-US" altLang="ko-KR" sz="1050" dirty="0" smtClean="0">
                <a:solidFill>
                  <a:schemeClr val="tx1"/>
                </a:solidFill>
              </a:rPr>
              <a:t>CF)</a:t>
            </a:r>
          </a:p>
          <a:p>
            <a:pPr marL="177800" lvl="1" indent="-82550">
              <a:buFont typeface="맑은 고딕" panose="020B0503020000020004" pitchFamily="50" charset="-127"/>
              <a:buChar char="–"/>
            </a:pPr>
            <a:r>
              <a:rPr lang="ko-KR" altLang="en-US" sz="1050" dirty="0" smtClean="0">
                <a:solidFill>
                  <a:schemeClr val="tx1"/>
                </a:solidFill>
              </a:rPr>
              <a:t>전년비</a:t>
            </a:r>
            <a:r>
              <a:rPr lang="en-US" altLang="ko-KR" sz="1050" dirty="0" smtClean="0">
                <a:solidFill>
                  <a:schemeClr val="tx1"/>
                </a:solidFill>
              </a:rPr>
              <a:t>(PBR,ROE)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67544" y="1340768"/>
            <a:ext cx="828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접힌 도형 16"/>
          <p:cNvSpPr/>
          <p:nvPr/>
        </p:nvSpPr>
        <p:spPr>
          <a:xfrm>
            <a:off x="2303901" y="2866357"/>
            <a:ext cx="1199980" cy="2528411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-------------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-------------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-------------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-------------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-------------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-------------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-------------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-------------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marL="95250" indent="-952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19891" y="1822024"/>
            <a:ext cx="1368000" cy="39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Pool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35696" y="2020024"/>
            <a:ext cx="3841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74685" y="1822024"/>
            <a:ext cx="1368000" cy="39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Algorithm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587891" y="2020024"/>
            <a:ext cx="386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724280" y="1822024"/>
            <a:ext cx="1368000" cy="39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기업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List</a:t>
            </a: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Top-N)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342685" y="2020024"/>
            <a:ext cx="3815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7449813" y="2866357"/>
            <a:ext cx="1370659" cy="1768754"/>
            <a:chOff x="7449813" y="2900146"/>
            <a:chExt cx="1370659" cy="1768754"/>
          </a:xfrm>
        </p:grpSpPr>
        <p:sp>
          <p:nvSpPr>
            <p:cNvPr id="30" name="직사각형 29"/>
            <p:cNvSpPr/>
            <p:nvPr/>
          </p:nvSpPr>
          <p:spPr>
            <a:xfrm>
              <a:off x="7449813" y="2900146"/>
              <a:ext cx="1370659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분석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449813" y="3375629"/>
              <a:ext cx="1370659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449813" y="3869417"/>
              <a:ext cx="1370659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공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시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49813" y="4344900"/>
              <a:ext cx="1370659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관련 법령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964551" y="2866357"/>
            <a:ext cx="1388268" cy="1271298"/>
            <a:chOff x="3951818" y="2492576"/>
            <a:chExt cx="1388268" cy="1271298"/>
          </a:xfrm>
        </p:grpSpPr>
        <p:sp>
          <p:nvSpPr>
            <p:cNvPr id="55" name="직사각형 54"/>
            <p:cNvSpPr/>
            <p:nvPr/>
          </p:nvSpPr>
          <p:spPr>
            <a:xfrm>
              <a:off x="3951818" y="2492576"/>
              <a:ext cx="1388268" cy="313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재무 기반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51818" y="2971484"/>
              <a:ext cx="1388268" cy="313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수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급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기반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51818" y="3450391"/>
              <a:ext cx="1388268" cy="313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복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합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기반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/>
          <p:cNvCxnSpPr>
            <a:stCxn id="21" idx="2"/>
            <a:endCxn id="55" idx="0"/>
          </p:cNvCxnSpPr>
          <p:nvPr/>
        </p:nvCxnSpPr>
        <p:spPr>
          <a:xfrm>
            <a:off x="4658685" y="2218024"/>
            <a:ext cx="0" cy="6483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접힌 도형 60"/>
          <p:cNvSpPr/>
          <p:nvPr/>
        </p:nvSpPr>
        <p:spPr>
          <a:xfrm>
            <a:off x="5861534" y="2866357"/>
            <a:ext cx="1093492" cy="147033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smtClean="0">
                <a:solidFill>
                  <a:schemeClr val="tx1"/>
                </a:solidFill>
              </a:rPr>
              <a:t>-----------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>
            <a:stCxn id="25" idx="2"/>
            <a:endCxn id="61" idx="0"/>
          </p:cNvCxnSpPr>
          <p:nvPr/>
        </p:nvCxnSpPr>
        <p:spPr>
          <a:xfrm>
            <a:off x="6408280" y="2218024"/>
            <a:ext cx="0" cy="6483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/>
          <p:cNvSpPr/>
          <p:nvPr/>
        </p:nvSpPr>
        <p:spPr>
          <a:xfrm rot="5400000">
            <a:off x="1495794" y="3310565"/>
            <a:ext cx="1085563" cy="17030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3209331" y="3310565"/>
            <a:ext cx="1085563" cy="17030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/>
          <p:cNvSpPr/>
          <p:nvPr/>
        </p:nvSpPr>
        <p:spPr>
          <a:xfrm rot="5400000">
            <a:off x="4996890" y="3310565"/>
            <a:ext cx="1085563" cy="17030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5400000">
            <a:off x="6607355" y="3310565"/>
            <a:ext cx="1085563" cy="17030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444698" y="1822024"/>
            <a:ext cx="1368000" cy="39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추가분석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(P/N,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시점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패턴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)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/>
          <p:cNvCxnSpPr>
            <a:stCxn id="25" idx="3"/>
            <a:endCxn id="75" idx="1"/>
          </p:cNvCxnSpPr>
          <p:nvPr/>
        </p:nvCxnSpPr>
        <p:spPr>
          <a:xfrm>
            <a:off x="7092280" y="2020024"/>
            <a:ext cx="3524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30" idx="1"/>
            <a:endCxn id="35" idx="1"/>
          </p:cNvCxnSpPr>
          <p:nvPr/>
        </p:nvCxnSpPr>
        <p:spPr>
          <a:xfrm rot="10800000" flipV="1">
            <a:off x="7433723" y="3028356"/>
            <a:ext cx="16090" cy="2845929"/>
          </a:xfrm>
          <a:prstGeom prst="bentConnector3">
            <a:avLst>
              <a:gd name="adj1" fmla="val 8421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endCxn id="30" idx="0"/>
          </p:cNvCxnSpPr>
          <p:nvPr/>
        </p:nvCxnSpPr>
        <p:spPr>
          <a:xfrm>
            <a:off x="8135142" y="2218024"/>
            <a:ext cx="1" cy="6483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8" idx="2"/>
            <a:endCxn id="17" idx="0"/>
          </p:cNvCxnSpPr>
          <p:nvPr/>
        </p:nvCxnSpPr>
        <p:spPr>
          <a:xfrm>
            <a:off x="2903891" y="2218024"/>
            <a:ext cx="0" cy="6483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" idx="2"/>
            <a:endCxn id="7" idx="0"/>
          </p:cNvCxnSpPr>
          <p:nvPr/>
        </p:nvCxnSpPr>
        <p:spPr>
          <a:xfrm>
            <a:off x="1151620" y="2218024"/>
            <a:ext cx="0" cy="6483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010785" y="4164075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재무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수급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재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수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이벤트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7433723" y="5195859"/>
            <a:ext cx="1370659" cy="1082397"/>
            <a:chOff x="7433723" y="5195859"/>
            <a:chExt cx="1370659" cy="1082397"/>
          </a:xfrm>
        </p:grpSpPr>
        <p:sp>
          <p:nvSpPr>
            <p:cNvPr id="34" name="직사각형 33"/>
            <p:cNvSpPr/>
            <p:nvPr/>
          </p:nvSpPr>
          <p:spPr>
            <a:xfrm>
              <a:off x="7433723" y="5195859"/>
              <a:ext cx="1370659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주요 변곡점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33723" y="5712286"/>
              <a:ext cx="1370659" cy="3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유사 패턴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과거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78438" y="6016646"/>
              <a:ext cx="1127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100" dirty="0" err="1" smtClean="0"/>
                <a:t>DTW,Cosine</a:t>
              </a:r>
              <a:endParaRPr lang="ko-KR" altLang="en-US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78438" y="5484132"/>
              <a:ext cx="5565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100" dirty="0" smtClean="0"/>
                <a:t>PIP</a:t>
              </a:r>
              <a:endParaRPr lang="ko-KR" altLang="en-US" sz="1100" dirty="0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5861535" y="5195859"/>
            <a:ext cx="1093492" cy="288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보내</a:t>
            </a:r>
            <a:r>
              <a:rPr lang="ko-KR" altLang="en-US" sz="1200" b="1" dirty="0">
                <a:solidFill>
                  <a:schemeClr val="tx1"/>
                </a:solidFill>
              </a:rPr>
              <a:t>기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539552" y="2393592"/>
            <a:ext cx="82089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2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538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기업분석 </a:t>
            </a:r>
            <a:r>
              <a:rPr lang="en-US" altLang="ko-KR" sz="2400" dirty="0" smtClean="0"/>
              <a:t>Process (1/4)</a:t>
            </a:r>
            <a:endParaRPr lang="ko-KR" altLang="en-US" sz="2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18225" y="801942"/>
            <a:ext cx="828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1580" y="112474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분석대상 종목 </a:t>
            </a:r>
            <a:r>
              <a:rPr lang="ko-KR" altLang="en-US" dirty="0" err="1" smtClean="0"/>
              <a:t>필터링</a:t>
            </a:r>
            <a:endParaRPr lang="en-US" altLang="ko-KR" dirty="0"/>
          </a:p>
          <a:p>
            <a:r>
              <a:rPr lang="en-US" altLang="ko-KR" sz="1600" dirty="0" smtClean="0"/>
              <a:t>    - </a:t>
            </a:r>
            <a:r>
              <a:rPr lang="ko-KR" altLang="en-US" sz="1600" dirty="0" smtClean="0"/>
              <a:t>상장일 </a:t>
            </a:r>
            <a:r>
              <a:rPr lang="en-US" altLang="ko-KR" sz="1600" dirty="0" smtClean="0"/>
              <a:t>2015-12-31 </a:t>
            </a:r>
            <a:r>
              <a:rPr lang="ko-KR" altLang="en-US" sz="1600" dirty="0" smtClean="0"/>
              <a:t>이전 </a:t>
            </a:r>
            <a:r>
              <a:rPr lang="ko-KR" altLang="en-US" sz="1600" dirty="0" err="1" smtClean="0"/>
              <a:t>종목코드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분석기간동안 거래량 </a:t>
            </a:r>
            <a:r>
              <a:rPr lang="en-US" altLang="ko-KR" sz="1600" dirty="0" smtClean="0"/>
              <a:t>0 </a:t>
            </a:r>
            <a:r>
              <a:rPr lang="ko-KR" altLang="en-US" sz="1600" dirty="0" smtClean="0"/>
              <a:t>있는 </a:t>
            </a:r>
            <a:r>
              <a:rPr lang="ko-KR" altLang="en-US" sz="1600" dirty="0" err="1" smtClean="0"/>
              <a:t>종목코드</a:t>
            </a:r>
            <a:r>
              <a:rPr lang="ko-KR" altLang="en-US" sz="1600" dirty="0" smtClean="0"/>
              <a:t> 제외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특별이벤트 존재로 간주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- </a:t>
            </a:r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Cleansing_fin_data.ipynb</a:t>
            </a:r>
            <a:endParaRPr lang="en-US" altLang="ko-KR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1580" y="2498096"/>
            <a:ext cx="75608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재무제표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en-US" altLang="ko-KR" sz="1600" dirty="0" smtClean="0"/>
              <a:t>    - Source </a:t>
            </a:r>
            <a:r>
              <a:rPr lang="en-US" altLang="ko-KR" sz="1600" dirty="0"/>
              <a:t>: “https://</a:t>
            </a:r>
            <a:r>
              <a:rPr lang="en-US" altLang="ko-KR" sz="1600" dirty="0" smtClean="0"/>
              <a:t>wisefn.finance.daum.net/v1/company/cF1001.aspx”</a:t>
            </a:r>
          </a:p>
          <a:p>
            <a:r>
              <a:rPr lang="en-US" altLang="ko-KR" sz="1600" dirty="0" smtClean="0"/>
              <a:t>    - </a:t>
            </a:r>
            <a:r>
              <a:rPr lang="ko-KR" altLang="en-US" sz="1600" dirty="0" err="1" smtClean="0"/>
              <a:t>년도별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( 2018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월 이전 </a:t>
            </a:r>
            <a:r>
              <a:rPr lang="en-US" altLang="ko-KR" sz="1600" dirty="0" smtClean="0"/>
              <a:t>4</a:t>
            </a:r>
            <a:r>
              <a:rPr lang="ko-KR" altLang="en-US" sz="1600" dirty="0" err="1" smtClean="0"/>
              <a:t>회차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크롤링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/>
              <a:t>분기별</a:t>
            </a:r>
            <a:r>
              <a:rPr lang="en-US" altLang="ko-KR" sz="1600" dirty="0"/>
              <a:t>(2019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이전 </a:t>
            </a:r>
            <a:r>
              <a:rPr lang="en-US" altLang="ko-KR" sz="1600" dirty="0"/>
              <a:t>4</a:t>
            </a:r>
            <a:r>
              <a:rPr lang="ko-KR" altLang="en-US" sz="1600" dirty="0" err="1"/>
              <a:t>회차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크롤링</a:t>
            </a:r>
            <a:endParaRPr lang="en-US" altLang="ko-KR" sz="1600" dirty="0" smtClean="0"/>
          </a:p>
          <a:p>
            <a:r>
              <a:rPr lang="en-US" altLang="ko-KR" sz="1600" dirty="0" smtClean="0"/>
              <a:t>    - </a:t>
            </a:r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재무제표</a:t>
            </a:r>
            <a:r>
              <a:rPr lang="en-US" altLang="ko-KR" sz="1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Crawling.ipynb</a:t>
            </a:r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1580" y="3902225"/>
            <a:ext cx="75608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시세정보 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en-US" altLang="ko-KR" sz="1600" dirty="0" smtClean="0"/>
              <a:t>    - Source </a:t>
            </a:r>
            <a:r>
              <a:rPr lang="en-US" altLang="ko-KR" sz="1600" dirty="0"/>
              <a:t>: “https://fchart.stock.naver.com/</a:t>
            </a:r>
            <a:r>
              <a:rPr lang="en-US" altLang="ko-KR" sz="1600" dirty="0" err="1"/>
              <a:t>sise.nhn</a:t>
            </a:r>
            <a:r>
              <a:rPr lang="en-US" altLang="ko-KR" sz="1600" dirty="0"/>
              <a:t>”</a:t>
            </a:r>
            <a:endParaRPr lang="en-US" altLang="ko-KR" sz="1600" dirty="0" smtClean="0"/>
          </a:p>
          <a:p>
            <a:r>
              <a:rPr lang="en-US" altLang="ko-KR" sz="1600" dirty="0" smtClean="0"/>
              <a:t>    - </a:t>
            </a:r>
            <a:r>
              <a:rPr lang="ko-KR" altLang="en-US" sz="1600" dirty="0" smtClean="0"/>
              <a:t>거래일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종가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거래량</a:t>
            </a:r>
            <a:endParaRPr lang="en-US" altLang="ko-KR" sz="1600" dirty="0" smtClean="0"/>
          </a:p>
          <a:p>
            <a:r>
              <a:rPr lang="en-US" altLang="ko-KR" sz="1600" dirty="0" smtClean="0"/>
              <a:t>    - </a:t>
            </a:r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Price_collecting.ipynb</a:t>
            </a:r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1580" y="5306353"/>
            <a:ext cx="75608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지도학습</a:t>
            </a:r>
            <a:r>
              <a:rPr lang="ko-KR" altLang="en-US" dirty="0" smtClean="0"/>
              <a:t> 데이터 준비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   - </a:t>
            </a:r>
            <a:r>
              <a:rPr lang="ko-KR" altLang="en-US" sz="1600" dirty="0" err="1" smtClean="0"/>
              <a:t>년도별</a:t>
            </a:r>
            <a:r>
              <a:rPr lang="ko-KR" altLang="en-US" sz="1600" dirty="0" smtClean="0"/>
              <a:t> 데이터 </a:t>
            </a:r>
            <a:r>
              <a:rPr lang="en-US" altLang="ko-KR" sz="1600" dirty="0" smtClean="0"/>
              <a:t>: 1</a:t>
            </a:r>
            <a:r>
              <a:rPr lang="ko-KR" altLang="en-US" sz="1600" dirty="0" smtClean="0"/>
              <a:t>년 뒤 종가의 상승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하락 을 </a:t>
            </a:r>
            <a:r>
              <a:rPr lang="en-US" altLang="ko-KR" sz="1600" dirty="0" smtClean="0"/>
              <a:t>‘1’ / ‘0’ 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라벨링</a:t>
            </a:r>
            <a:endParaRPr lang="en-US" altLang="ko-KR" sz="1600" dirty="0" smtClean="0"/>
          </a:p>
          <a:p>
            <a:r>
              <a:rPr lang="en-US" altLang="ko-KR" sz="1600" dirty="0" smtClean="0"/>
              <a:t>    - </a:t>
            </a:r>
            <a:r>
              <a:rPr lang="ko-KR" altLang="en-US" sz="1600" dirty="0" smtClean="0"/>
              <a:t>분기별 데이터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한달 뒤 </a:t>
            </a:r>
            <a:r>
              <a:rPr lang="ko-KR" altLang="en-US" sz="1600" dirty="0"/>
              <a:t>종가의 상승</a:t>
            </a:r>
            <a:r>
              <a:rPr lang="en-US" altLang="ko-KR" sz="1600" dirty="0"/>
              <a:t>/</a:t>
            </a:r>
            <a:r>
              <a:rPr lang="ko-KR" altLang="en-US" sz="1600" dirty="0"/>
              <a:t>하락 을 </a:t>
            </a:r>
            <a:r>
              <a:rPr lang="en-US" altLang="ko-KR" sz="1600" dirty="0"/>
              <a:t>‘1’ / ‘0’ </a:t>
            </a:r>
            <a:r>
              <a:rPr lang="ko-KR" altLang="en-US" sz="1600" dirty="0"/>
              <a:t>으로 </a:t>
            </a:r>
            <a:r>
              <a:rPr lang="ko-KR" altLang="en-US" sz="1600" dirty="0" err="1" smtClean="0"/>
              <a:t>라벨링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피오트로스키</a:t>
            </a:r>
            <a:r>
              <a:rPr lang="ko-KR" altLang="en-US" sz="1600" dirty="0" smtClean="0"/>
              <a:t> 모델 변수 추가</a:t>
            </a:r>
            <a:endParaRPr lang="en-US" altLang="ko-KR" sz="1600" dirty="0" smtClean="0"/>
          </a:p>
          <a:p>
            <a:r>
              <a:rPr lang="en-US" altLang="ko-KR" sz="1600" dirty="0" smtClean="0"/>
              <a:t>    - </a:t>
            </a:r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 Labeled </a:t>
            </a:r>
            <a:r>
              <a:rPr lang="en-US" altLang="ko-K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DF.ipynb</a:t>
            </a:r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1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538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기업분석 </a:t>
            </a:r>
            <a:r>
              <a:rPr lang="en-US" altLang="ko-KR" sz="2400" dirty="0" smtClean="0"/>
              <a:t>Process (2/4)</a:t>
            </a:r>
            <a:endParaRPr lang="ko-KR" altLang="en-US" sz="2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18225" y="801942"/>
            <a:ext cx="828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1580" y="1124744"/>
            <a:ext cx="56526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전처리 및 모델 학습</a:t>
            </a:r>
            <a:endParaRPr lang="en-US" altLang="ko-KR" sz="1600" dirty="0"/>
          </a:p>
          <a:p>
            <a:r>
              <a:rPr lang="en-US" altLang="ko-KR" sz="1400" dirty="0" smtClean="0"/>
              <a:t>    - </a:t>
            </a:r>
            <a:r>
              <a:rPr lang="ko-KR" altLang="en-US" sz="1400" dirty="0" err="1" smtClean="0"/>
              <a:t>결측치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데이터 레코드 삭제 및 컬럼 삭제 </a:t>
            </a:r>
            <a:r>
              <a:rPr lang="en-US" altLang="ko-KR" sz="1400" dirty="0" smtClean="0"/>
              <a:t>(Length = 1626)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 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Type </a:t>
            </a:r>
            <a:r>
              <a:rPr lang="ko-KR" altLang="en-US" sz="1400" dirty="0" smtClean="0"/>
              <a:t>변수 </a:t>
            </a:r>
            <a:r>
              <a:rPr lang="en-US" altLang="ko-KR" sz="1400" dirty="0" err="1" smtClean="0"/>
              <a:t>StandardScaler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변수 스케일링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정규화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 </a:t>
            </a:r>
            <a:r>
              <a:rPr lang="ko-KR" altLang="en-US" sz="1400" dirty="0" smtClean="0"/>
              <a:t>변수 추가 </a:t>
            </a:r>
            <a:r>
              <a:rPr lang="en-US" altLang="ko-KR" sz="1400" dirty="0" smtClean="0"/>
              <a:t>( </a:t>
            </a:r>
            <a:r>
              <a:rPr lang="en-US" altLang="ko-KR" sz="1400" dirty="0"/>
              <a:t>Input </a:t>
            </a:r>
            <a:r>
              <a:rPr lang="ko-KR" altLang="en-US" sz="1400" dirty="0"/>
              <a:t>변수 총 </a:t>
            </a:r>
            <a:r>
              <a:rPr lang="en-US" altLang="ko-KR" sz="1400" dirty="0"/>
              <a:t>50 </a:t>
            </a:r>
            <a:r>
              <a:rPr lang="ko-KR" altLang="en-US" sz="1400" dirty="0"/>
              <a:t>개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-&gt; </a:t>
            </a:r>
            <a:r>
              <a:rPr lang="ko-KR" altLang="en-US" sz="1400" dirty="0" smtClean="0"/>
              <a:t>상관성 분석에서 </a:t>
            </a:r>
            <a:r>
              <a:rPr lang="en-US" altLang="ko-KR" sz="1400" dirty="0" smtClean="0"/>
              <a:t>P-value</a:t>
            </a:r>
            <a:r>
              <a:rPr lang="ko-KR" altLang="en-US" sz="1400" dirty="0" smtClean="0"/>
              <a:t>가 가장 높게 나온 변수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ROE</a:t>
            </a:r>
            <a:r>
              <a:rPr lang="ko-KR" altLang="en-US" sz="1400" dirty="0" smtClean="0"/>
              <a:t>의 제곱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세제곱 변수 추가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-&gt; </a:t>
            </a:r>
            <a:r>
              <a:rPr lang="en-US" altLang="ko-KR" sz="1400" dirty="0" err="1" smtClean="0"/>
              <a:t>Piotroski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Scoring</a:t>
            </a:r>
            <a:r>
              <a:rPr lang="ko-KR" altLang="en-US" sz="1400" dirty="0" smtClean="0"/>
              <a:t>의 합산 점수 변수 추가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-&gt; </a:t>
            </a:r>
            <a:r>
              <a:rPr lang="ko-KR" altLang="en-US" sz="1400" dirty="0" smtClean="0"/>
              <a:t>계절성 반영을 위해 </a:t>
            </a:r>
            <a:r>
              <a:rPr lang="ko-KR" altLang="en-US" sz="1400" dirty="0" err="1" smtClean="0"/>
              <a:t>분기단위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Dummy</a:t>
            </a:r>
            <a:r>
              <a:rPr lang="ko-KR" altLang="en-US" sz="1400" dirty="0" smtClean="0"/>
              <a:t>화 하여 추가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 [</a:t>
            </a:r>
            <a:r>
              <a:rPr lang="ko-KR" altLang="en-US" sz="1400" dirty="0" smtClean="0"/>
              <a:t>학습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테스트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데이터 비율 </a:t>
            </a:r>
            <a:r>
              <a:rPr lang="en-US" altLang="ko-KR" sz="1400" dirty="0"/>
              <a:t>[</a:t>
            </a:r>
            <a:r>
              <a:rPr lang="en-US" altLang="ko-KR" sz="1400" dirty="0" smtClean="0"/>
              <a:t>7:3</a:t>
            </a:r>
            <a:r>
              <a:rPr lang="en-US" altLang="ko-KR" sz="1400" dirty="0"/>
              <a:t>]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으로 랜덤 샘플링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- </a:t>
            </a:r>
            <a:r>
              <a:rPr lang="en-US" altLang="ko-KR" sz="1400" dirty="0" err="1" smtClean="0"/>
              <a:t>keras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패키지 내 </a:t>
            </a:r>
            <a:r>
              <a:rPr lang="en-US" altLang="ko-KR" sz="1400" dirty="0" smtClean="0"/>
              <a:t>Sequential </a:t>
            </a:r>
            <a:r>
              <a:rPr lang="ko-KR" altLang="en-US" sz="1400" dirty="0" smtClean="0"/>
              <a:t>모델로 데이터 학습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-&gt; </a:t>
            </a:r>
            <a:r>
              <a:rPr lang="ko-KR" altLang="en-US" sz="1400" dirty="0" err="1" smtClean="0"/>
              <a:t>활성화함수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Relu</a:t>
            </a:r>
            <a:r>
              <a:rPr lang="en-US" altLang="ko-KR" sz="1400" dirty="0" smtClean="0"/>
              <a:t> / Sigmoid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-&gt; Overfitting </a:t>
            </a:r>
            <a:r>
              <a:rPr lang="ko-KR" altLang="en-US" sz="1400" dirty="0" smtClean="0"/>
              <a:t>방지를 위해 </a:t>
            </a:r>
            <a:r>
              <a:rPr lang="en-US" altLang="ko-KR" sz="1400" dirty="0" smtClean="0"/>
              <a:t>Layer </a:t>
            </a:r>
            <a:r>
              <a:rPr lang="ko-KR" altLang="en-US" sz="1400" dirty="0" smtClean="0"/>
              <a:t>사이에 </a:t>
            </a:r>
            <a:r>
              <a:rPr lang="en-US" altLang="ko-KR" sz="1400" dirty="0" smtClean="0"/>
              <a:t>Dropout </a:t>
            </a:r>
            <a:r>
              <a:rPr lang="ko-KR" altLang="en-US" sz="1400" dirty="0" smtClean="0"/>
              <a:t>각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0.5 / 0.3 </a:t>
            </a:r>
            <a:r>
              <a:rPr lang="ko-KR" altLang="en-US" sz="1400" dirty="0" smtClean="0"/>
              <a:t>으로 수행</a:t>
            </a:r>
            <a:r>
              <a:rPr lang="en-US" altLang="ko-KR" sz="1400" dirty="0" smtClean="0"/>
              <a:t> 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 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NAprocessing_ModelFit.ipynb</a:t>
            </a:r>
            <a:endParaRPr lang="en-US" altLang="ko-K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175" t="35105" r="79691" b="5719"/>
          <a:stretch/>
        </p:blipFill>
        <p:spPr>
          <a:xfrm>
            <a:off x="6355029" y="1412776"/>
            <a:ext cx="2331771" cy="42484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122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538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기업분석 </a:t>
            </a:r>
            <a:r>
              <a:rPr lang="en-US" altLang="ko-KR" sz="2400" dirty="0" smtClean="0"/>
              <a:t>Process (3/4)</a:t>
            </a:r>
            <a:endParaRPr lang="ko-KR" altLang="en-US" sz="2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18225" y="801942"/>
            <a:ext cx="828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1580" y="112474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모델 평가</a:t>
            </a:r>
            <a:endParaRPr lang="en-US" altLang="ko-KR" dirty="0" smtClean="0"/>
          </a:p>
          <a:p>
            <a:r>
              <a:rPr lang="en-US" altLang="ko-KR" sz="1600" dirty="0" smtClean="0"/>
              <a:t>    - </a:t>
            </a:r>
            <a:r>
              <a:rPr lang="ko-KR" altLang="en-US" sz="1600" dirty="0" smtClean="0"/>
              <a:t>가장 우수한 모델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분기단위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한달 후 상승 예측 모델</a:t>
            </a:r>
            <a:endParaRPr lang="en-US" altLang="ko-KR" sz="1600" dirty="0" smtClean="0"/>
          </a:p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Training Data Accuracy : 98.77%</a:t>
            </a:r>
          </a:p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ko-KR" sz="1600" dirty="0"/>
              <a:t>- </a:t>
            </a:r>
            <a:r>
              <a:rPr lang="en-US" altLang="ko-KR" sz="1600" dirty="0" smtClean="0"/>
              <a:t>Test </a:t>
            </a:r>
            <a:r>
              <a:rPr lang="en-US" altLang="ko-KR" sz="1600" dirty="0"/>
              <a:t>Data Accuracy : </a:t>
            </a:r>
            <a:r>
              <a:rPr lang="en-US" altLang="ko-KR" sz="1600" dirty="0" smtClean="0"/>
              <a:t>78.28%</a:t>
            </a:r>
            <a:endParaRPr lang="en-US" altLang="ko-KR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0722" t="55915" r="77466" b="20286"/>
          <a:stretch/>
        </p:blipFill>
        <p:spPr>
          <a:xfrm>
            <a:off x="1043608" y="2516688"/>
            <a:ext cx="5688632" cy="328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2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538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기업분석 </a:t>
            </a:r>
            <a:r>
              <a:rPr lang="en-US" altLang="ko-KR" sz="2400" dirty="0" smtClean="0"/>
              <a:t>Process (4/4)</a:t>
            </a:r>
            <a:endParaRPr lang="ko-KR" altLang="en-US" sz="2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18225" y="801942"/>
            <a:ext cx="828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0897" t="23400" r="30510" b="39500"/>
          <a:stretch/>
        </p:blipFill>
        <p:spPr>
          <a:xfrm>
            <a:off x="755576" y="908720"/>
            <a:ext cx="4747844" cy="266429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81337"/>
              </p:ext>
            </p:extLst>
          </p:nvPr>
        </p:nvGraphicFramePr>
        <p:xfrm>
          <a:off x="5611445" y="908720"/>
          <a:ext cx="3187700" cy="33623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558845028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6234415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업종코드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806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정보 서비스업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8626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692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 임대 및 공급업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0659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본부 및 경영 컨설팅 서비스업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5397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여행사 및 기타 여행보조 서비스업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3270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초등 교육기관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79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기타 개인 서비스업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3589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봉제의복 제조업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1346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목적용 기계 제조업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8056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 신품 부품 제조업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5619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연료용 가스 제조 및 배관공급업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031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토목 건설업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105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생활용품 도매업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024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 화물 운송업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5168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해상 운송업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609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1580" y="4481244"/>
            <a:ext cx="75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모델 평가</a:t>
            </a:r>
            <a:endParaRPr lang="en-US" altLang="ko-KR" dirty="0" smtClean="0"/>
          </a:p>
          <a:p>
            <a:r>
              <a:rPr lang="en-US" altLang="ko-KR" sz="1600" dirty="0" smtClean="0"/>
              <a:t>    - </a:t>
            </a:r>
            <a:r>
              <a:rPr lang="ko-KR" altLang="en-US" sz="1600" dirty="0" smtClean="0"/>
              <a:t>종목 업종별 </a:t>
            </a:r>
            <a:r>
              <a:rPr lang="ko-KR" altLang="en-US" sz="1600" dirty="0" err="1" smtClean="0"/>
              <a:t>정답률</a:t>
            </a:r>
            <a:r>
              <a:rPr lang="ko-KR" altLang="en-US" sz="1600" dirty="0" smtClean="0"/>
              <a:t> 비교</a:t>
            </a:r>
            <a:endParaRPr lang="en-US" altLang="ko-KR" sz="1600" dirty="0" smtClean="0"/>
          </a:p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결과값 </a:t>
            </a:r>
            <a:r>
              <a:rPr lang="en-US" altLang="ko-KR" sz="1600" dirty="0" smtClean="0"/>
              <a:t>1 ~ 0.6 </a:t>
            </a:r>
            <a:r>
              <a:rPr lang="ko-KR" altLang="en-US" sz="1600" dirty="0" smtClean="0"/>
              <a:t>은 상승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결과값 </a:t>
            </a:r>
            <a:r>
              <a:rPr lang="en-US" altLang="ko-KR" sz="1600" dirty="0" smtClean="0"/>
              <a:t>0.4 ~ 0 </a:t>
            </a:r>
            <a:r>
              <a:rPr lang="ko-KR" altLang="en-US" sz="1600" dirty="0" smtClean="0"/>
              <a:t>은 하락으로 예측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( 0.4 ~ 0.6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으로 세팅하여 예측 모호 대상으로 제외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ko-KR" sz="1600" dirty="0"/>
              <a:t>- </a:t>
            </a:r>
            <a:r>
              <a:rPr lang="ko-KR" altLang="en-US" sz="1600" dirty="0" smtClean="0"/>
              <a:t>데이터 건수 와 </a:t>
            </a:r>
            <a:r>
              <a:rPr lang="ko-KR" altLang="en-US" sz="1600" dirty="0" err="1" smtClean="0"/>
              <a:t>예측률이</a:t>
            </a:r>
            <a:r>
              <a:rPr lang="ko-KR" altLang="en-US" sz="1600" dirty="0" smtClean="0"/>
              <a:t> 비교적 높은 업종</a:t>
            </a:r>
            <a:endParaRPr lang="en-US" altLang="ko-KR" sz="1600" dirty="0" smtClean="0"/>
          </a:p>
          <a:p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금융업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회사 본부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제조업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생활용품 도매업</a:t>
            </a:r>
            <a:endParaRPr lang="en-US" altLang="ko-KR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0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576</Words>
  <Application>Microsoft Office PowerPoint</Application>
  <PresentationFormat>화면 슬라이드 쇼(4:3)</PresentationFormat>
  <Paragraphs>135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1.기업 분석</vt:lpstr>
      <vt:lpstr>기업분석 Process (1/4)</vt:lpstr>
      <vt:lpstr>기업분석 Process (2/4)</vt:lpstr>
      <vt:lpstr>기업분석 Process (3/4)</vt:lpstr>
      <vt:lpstr>기업분석 Process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김민정(Min-jeong Kim)/금융사업4그룹/SK</cp:lastModifiedBy>
  <cp:revision>32</cp:revision>
  <cp:lastPrinted>2019-07-23T06:46:42Z</cp:lastPrinted>
  <dcterms:created xsi:type="dcterms:W3CDTF">2019-07-23T04:23:46Z</dcterms:created>
  <dcterms:modified xsi:type="dcterms:W3CDTF">2019-07-24T08:19:58Z</dcterms:modified>
</cp:coreProperties>
</file>