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00" r:id="rId2"/>
  </p:sldMasterIdLst>
  <p:notesMasterIdLst>
    <p:notesMasterId r:id="rId43"/>
  </p:notesMasterIdLst>
  <p:sldIdLst>
    <p:sldId id="474" r:id="rId3"/>
    <p:sldId id="513" r:id="rId4"/>
    <p:sldId id="475" r:id="rId5"/>
    <p:sldId id="476" r:id="rId6"/>
    <p:sldId id="477"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508" r:id="rId29"/>
    <p:sldId id="499" r:id="rId30"/>
    <p:sldId id="500" r:id="rId31"/>
    <p:sldId id="501" r:id="rId32"/>
    <p:sldId id="502" r:id="rId33"/>
    <p:sldId id="509" r:id="rId34"/>
    <p:sldId id="503" r:id="rId35"/>
    <p:sldId id="504" r:id="rId36"/>
    <p:sldId id="505" r:id="rId37"/>
    <p:sldId id="506" r:id="rId38"/>
    <p:sldId id="510" r:id="rId39"/>
    <p:sldId id="511" r:id="rId40"/>
    <p:sldId id="512" r:id="rId41"/>
    <p:sldId id="507" r:id="rId42"/>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ctr"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ctr"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ctr"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ctr"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4896"/>
    <a:srgbClr val="FF6699"/>
    <a:srgbClr val="CCFFCC"/>
    <a:srgbClr val="99FFCC"/>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6" autoAdjust="0"/>
    <p:restoredTop sz="94625" autoAdjust="0"/>
  </p:normalViewPr>
  <p:slideViewPr>
    <p:cSldViewPr>
      <p:cViewPr varScale="1">
        <p:scale>
          <a:sx n="74" d="100"/>
          <a:sy n="74" d="100"/>
        </p:scale>
        <p:origin x="11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 charset="0"/>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 charset="0"/>
                <a:cs typeface="+mn-cs"/>
              </a:defRPr>
            </a:lvl1pPr>
          </a:lstStyle>
          <a:p>
            <a:pPr>
              <a:defRPr/>
            </a:pPr>
            <a:fld id="{FC6ED63E-E1BB-4EC7-A1D1-DC39C57183EA}" type="slidenum">
              <a:rPr lang="en-US"/>
              <a:pPr>
                <a:defRPr/>
              </a:pPr>
              <a:t>‹#›</a:t>
            </a:fld>
            <a:endParaRPr lang="en-US"/>
          </a:p>
        </p:txBody>
      </p:sp>
    </p:spTree>
    <p:extLst>
      <p:ext uri="{BB962C8B-B14F-4D97-AF65-F5344CB8AC3E}">
        <p14:creationId xmlns:p14="http://schemas.microsoft.com/office/powerpoint/2010/main" val="150020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B3F65E-ECAE-49E2-8010-C14EA55C2BB9}" type="slidenum">
              <a:rPr kumimoji="0" lang="en-US" altLang="en-US" smtClean="0">
                <a:solidFill>
                  <a:srgbClr val="000000"/>
                </a:solidFill>
              </a:rPr>
              <a:pPr>
                <a:spcBef>
                  <a:spcPct val="0"/>
                </a:spcBef>
              </a:pPr>
              <a:t>1</a:t>
            </a:fld>
            <a:endParaRPr kumimoji="0" lang="en-US" altLang="en-US" smtClean="0">
              <a:solidFill>
                <a:srgbClr val="000000"/>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4614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9C4D0F7-C1FC-4330-992F-791D3FE3F32A}" type="slidenum">
              <a:rPr kumimoji="0" lang="en-US" altLang="en-US" smtClean="0"/>
              <a:pPr>
                <a:spcBef>
                  <a:spcPct val="0"/>
                </a:spcBef>
              </a:pPr>
              <a:t>12</a:t>
            </a:fld>
            <a:endParaRPr kumimoji="0" lang="en-US" altLang="en-US" smtClean="0"/>
          </a:p>
        </p:txBody>
      </p:sp>
    </p:spTree>
    <p:extLst>
      <p:ext uri="{BB962C8B-B14F-4D97-AF65-F5344CB8AC3E}">
        <p14:creationId xmlns:p14="http://schemas.microsoft.com/office/powerpoint/2010/main" val="552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D4EFEFC-BBF8-41C3-84D6-9BD67F66E012}" type="slidenum">
              <a:rPr kumimoji="0" lang="en-US" altLang="en-US" smtClean="0"/>
              <a:pPr>
                <a:spcBef>
                  <a:spcPct val="0"/>
                </a:spcBef>
              </a:pPr>
              <a:t>14</a:t>
            </a:fld>
            <a:endParaRPr kumimoji="0" lang="en-US" altLang="en-US" smtClean="0"/>
          </a:p>
        </p:txBody>
      </p:sp>
    </p:spTree>
    <p:extLst>
      <p:ext uri="{BB962C8B-B14F-4D97-AF65-F5344CB8AC3E}">
        <p14:creationId xmlns:p14="http://schemas.microsoft.com/office/powerpoint/2010/main" val="265130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fld id="{FBA3AD3F-31FF-4CCB-B207-5614E8225538}" type="slidenum">
              <a:rPr lang="en-US"/>
              <a:pPr/>
              <a:t>15</a:t>
            </a:fld>
            <a:endParaRPr lang="en-US"/>
          </a:p>
        </p:txBody>
      </p:sp>
    </p:spTree>
    <p:extLst>
      <p:ext uri="{BB962C8B-B14F-4D97-AF65-F5344CB8AC3E}">
        <p14:creationId xmlns:p14="http://schemas.microsoft.com/office/powerpoint/2010/main" val="335899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A7509C0-A92D-4B83-AAA2-EC0945B8A8BF}" type="slidenum">
              <a:rPr kumimoji="0" lang="en-US" altLang="en-US" smtClean="0"/>
              <a:pPr>
                <a:spcBef>
                  <a:spcPct val="0"/>
                </a:spcBef>
              </a:pPr>
              <a:t>16</a:t>
            </a:fld>
            <a:endParaRPr kumimoji="0" lang="en-US" altLang="en-US" smtClean="0"/>
          </a:p>
        </p:txBody>
      </p:sp>
    </p:spTree>
    <p:extLst>
      <p:ext uri="{BB962C8B-B14F-4D97-AF65-F5344CB8AC3E}">
        <p14:creationId xmlns:p14="http://schemas.microsoft.com/office/powerpoint/2010/main" val="118566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p>
        </p:txBody>
      </p:sp>
      <p:sp>
        <p:nvSpPr>
          <p:cNvPr id="46084" name="Slide Number Placeholder 3"/>
          <p:cNvSpPr>
            <a:spLocks noGrp="1"/>
          </p:cNvSpPr>
          <p:nvPr>
            <p:ph type="sldNum" sz="quarter" idx="5"/>
          </p:nvPr>
        </p:nvSpPr>
        <p:spPr>
          <a:noFill/>
        </p:spPr>
        <p:txBody>
          <a:bodyPr/>
          <a:lstStyle/>
          <a:p>
            <a:fld id="{7DA0BF68-2B5F-43FE-B777-B402721F4358}" type="slidenum">
              <a:rPr lang="en-US"/>
              <a:pPr/>
              <a:t>17</a:t>
            </a:fld>
            <a:endParaRPr lang="en-US"/>
          </a:p>
        </p:txBody>
      </p:sp>
    </p:spTree>
    <p:extLst>
      <p:ext uri="{BB962C8B-B14F-4D97-AF65-F5344CB8AC3E}">
        <p14:creationId xmlns:p14="http://schemas.microsoft.com/office/powerpoint/2010/main" val="2550567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813F16BB-E456-4E4E-A6D6-287C76B9496B}" type="slidenum">
              <a:rPr lang="en-US"/>
              <a:pPr/>
              <a:t>18</a:t>
            </a:fld>
            <a:endParaRPr lang="en-US"/>
          </a:p>
        </p:txBody>
      </p:sp>
    </p:spTree>
    <p:extLst>
      <p:ext uri="{BB962C8B-B14F-4D97-AF65-F5344CB8AC3E}">
        <p14:creationId xmlns:p14="http://schemas.microsoft.com/office/powerpoint/2010/main" val="616788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8CCBE10-A514-456B-AAF8-ADE08C4D0889}" type="slidenum">
              <a:rPr kumimoji="0" lang="en-US" altLang="en-US" smtClean="0"/>
              <a:pPr>
                <a:spcBef>
                  <a:spcPct val="0"/>
                </a:spcBef>
              </a:pPr>
              <a:t>20</a:t>
            </a:fld>
            <a:endParaRPr kumimoji="0" lang="en-US" altLang="en-US" smtClean="0"/>
          </a:p>
        </p:txBody>
      </p:sp>
    </p:spTree>
    <p:extLst>
      <p:ext uri="{BB962C8B-B14F-4D97-AF65-F5344CB8AC3E}">
        <p14:creationId xmlns:p14="http://schemas.microsoft.com/office/powerpoint/2010/main" val="2370951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2B72DCDB-AAC2-4E94-A736-CBDA5669F1D0}" type="slidenum">
              <a:rPr lang="en-US"/>
              <a:pPr/>
              <a:t>21</a:t>
            </a:fld>
            <a:endParaRPr lang="en-US"/>
          </a:p>
        </p:txBody>
      </p:sp>
    </p:spTree>
    <p:extLst>
      <p:ext uri="{BB962C8B-B14F-4D97-AF65-F5344CB8AC3E}">
        <p14:creationId xmlns:p14="http://schemas.microsoft.com/office/powerpoint/2010/main" val="181877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2B72DCDB-AAC2-4E94-A736-CBDA5669F1D0}" type="slidenum">
              <a:rPr lang="en-US"/>
              <a:pPr/>
              <a:t>22</a:t>
            </a:fld>
            <a:endParaRPr lang="en-US"/>
          </a:p>
        </p:txBody>
      </p:sp>
    </p:spTree>
    <p:extLst>
      <p:ext uri="{BB962C8B-B14F-4D97-AF65-F5344CB8AC3E}">
        <p14:creationId xmlns:p14="http://schemas.microsoft.com/office/powerpoint/2010/main" val="607926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673E70A-9A2A-44DE-8382-85F9D746952C}" type="slidenum">
              <a:rPr kumimoji="0" lang="en-US" altLang="en-US" smtClean="0"/>
              <a:pPr>
                <a:spcBef>
                  <a:spcPct val="0"/>
                </a:spcBef>
              </a:pPr>
              <a:t>25</a:t>
            </a:fld>
            <a:endParaRPr kumimoji="0" lang="en-US" altLang="en-US" smtClean="0"/>
          </a:p>
        </p:txBody>
      </p:sp>
    </p:spTree>
    <p:extLst>
      <p:ext uri="{BB962C8B-B14F-4D97-AF65-F5344CB8AC3E}">
        <p14:creationId xmlns:p14="http://schemas.microsoft.com/office/powerpoint/2010/main" val="57077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a:spLocks noGrp="1"/>
          </p:cNvSpPr>
          <p:nvPr>
            <p:ph type="sldNum" sz="quarter" idx="5"/>
          </p:nvPr>
        </p:nvSpPr>
        <p:spPr>
          <a:noFill/>
        </p:spPr>
        <p:txBody>
          <a:bodyPr/>
          <a:lstStyle/>
          <a:p>
            <a:fld id="{2B3A91D7-E0D4-4684-BB77-DB056DCC96DA}" type="slidenum">
              <a:rPr lang="en-US"/>
              <a:pPr/>
              <a:t>3</a:t>
            </a:fld>
            <a:endParaRPr lang="en-US"/>
          </a:p>
        </p:txBody>
      </p:sp>
    </p:spTree>
    <p:extLst>
      <p:ext uri="{BB962C8B-B14F-4D97-AF65-F5344CB8AC3E}">
        <p14:creationId xmlns:p14="http://schemas.microsoft.com/office/powerpoint/2010/main" val="4247376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E8592A6-DB18-4203-87EC-415777CE6B89}" type="slidenum">
              <a:rPr kumimoji="0" lang="en-US" altLang="en-US" smtClean="0"/>
              <a:pPr>
                <a:spcBef>
                  <a:spcPct val="0"/>
                </a:spcBef>
              </a:pPr>
              <a:t>26</a:t>
            </a:fld>
            <a:endParaRPr kumimoji="0" lang="en-US" altLang="en-US" smtClean="0"/>
          </a:p>
        </p:txBody>
      </p:sp>
    </p:spTree>
    <p:extLst>
      <p:ext uri="{BB962C8B-B14F-4D97-AF65-F5344CB8AC3E}">
        <p14:creationId xmlns:p14="http://schemas.microsoft.com/office/powerpoint/2010/main" val="3389875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B16DBBE-FE54-4BCE-BCCD-828946CDEC66}" type="slidenum">
              <a:rPr kumimoji="0" lang="en-US" altLang="en-US" smtClean="0"/>
              <a:pPr>
                <a:spcBef>
                  <a:spcPct val="0"/>
                </a:spcBef>
              </a:pPr>
              <a:t>28</a:t>
            </a:fld>
            <a:endParaRPr kumimoji="0" lang="en-US" altLang="en-US" smtClean="0"/>
          </a:p>
        </p:txBody>
      </p:sp>
    </p:spTree>
    <p:extLst>
      <p:ext uri="{BB962C8B-B14F-4D97-AF65-F5344CB8AC3E}">
        <p14:creationId xmlns:p14="http://schemas.microsoft.com/office/powerpoint/2010/main" val="376961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05A5625D-CC7E-43CC-A06D-1E5C7F55B4DD}" type="slidenum">
              <a:rPr lang="en-US"/>
              <a:pPr/>
              <a:t>29</a:t>
            </a:fld>
            <a:endParaRPr lang="en-US"/>
          </a:p>
        </p:txBody>
      </p:sp>
    </p:spTree>
    <p:extLst>
      <p:ext uri="{BB962C8B-B14F-4D97-AF65-F5344CB8AC3E}">
        <p14:creationId xmlns:p14="http://schemas.microsoft.com/office/powerpoint/2010/main" val="99337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20FDED7F-449E-4ED6-80E9-9AF282ED1060}" type="slidenum">
              <a:rPr lang="en-US"/>
              <a:pPr/>
              <a:t>30</a:t>
            </a:fld>
            <a:endParaRPr lang="en-US"/>
          </a:p>
        </p:txBody>
      </p:sp>
    </p:spTree>
    <p:extLst>
      <p:ext uri="{BB962C8B-B14F-4D97-AF65-F5344CB8AC3E}">
        <p14:creationId xmlns:p14="http://schemas.microsoft.com/office/powerpoint/2010/main" val="1842725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D3C3016-4667-4D5A-811D-582DC6FF6765}" type="slidenum">
              <a:rPr kumimoji="0" lang="en-US" altLang="en-US" smtClean="0"/>
              <a:pPr>
                <a:spcBef>
                  <a:spcPct val="0"/>
                </a:spcBef>
              </a:pPr>
              <a:t>31</a:t>
            </a:fld>
            <a:endParaRPr kumimoji="0" lang="en-US" altLang="en-US" smtClean="0"/>
          </a:p>
        </p:txBody>
      </p:sp>
    </p:spTree>
    <p:extLst>
      <p:ext uri="{BB962C8B-B14F-4D97-AF65-F5344CB8AC3E}">
        <p14:creationId xmlns:p14="http://schemas.microsoft.com/office/powerpoint/2010/main" val="337468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8BC70FE-111A-4244-8C9F-C5788353EA32}" type="slidenum">
              <a:rPr kumimoji="0" lang="en-US" altLang="en-US" smtClean="0"/>
              <a:pPr>
                <a:spcBef>
                  <a:spcPct val="0"/>
                </a:spcBef>
              </a:pPr>
              <a:t>33</a:t>
            </a:fld>
            <a:endParaRPr kumimoji="0" lang="en-US" altLang="en-US" smtClean="0"/>
          </a:p>
        </p:txBody>
      </p:sp>
    </p:spTree>
    <p:extLst>
      <p:ext uri="{BB962C8B-B14F-4D97-AF65-F5344CB8AC3E}">
        <p14:creationId xmlns:p14="http://schemas.microsoft.com/office/powerpoint/2010/main" val="3181358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p>
            <a:fld id="{16F92CEE-8CF0-4D3B-836F-E816C5BFBF4B}" type="slidenum">
              <a:rPr lang="en-US"/>
              <a:pPr/>
              <a:t>34</a:t>
            </a:fld>
            <a:endParaRPr lang="en-US"/>
          </a:p>
        </p:txBody>
      </p:sp>
    </p:spTree>
    <p:extLst>
      <p:ext uri="{BB962C8B-B14F-4D97-AF65-F5344CB8AC3E}">
        <p14:creationId xmlns:p14="http://schemas.microsoft.com/office/powerpoint/2010/main" val="3448274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1FAACC-A8A1-4F19-B509-15809132076C}" type="slidenum">
              <a:rPr kumimoji="0" lang="en-US" altLang="en-US" smtClean="0"/>
              <a:pPr>
                <a:spcBef>
                  <a:spcPct val="0"/>
                </a:spcBef>
              </a:pPr>
              <a:t>36</a:t>
            </a:fld>
            <a:endParaRPr kumimoji="0" lang="en-US" altLang="en-US" smtClean="0"/>
          </a:p>
        </p:txBody>
      </p:sp>
    </p:spTree>
    <p:extLst>
      <p:ext uri="{BB962C8B-B14F-4D97-AF65-F5344CB8AC3E}">
        <p14:creationId xmlns:p14="http://schemas.microsoft.com/office/powerpoint/2010/main" val="2511999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396BC9B-777B-4302-B58D-03A8E4B09947}" type="slidenum">
              <a:rPr kumimoji="0" lang="en-US" altLang="en-US" smtClean="0"/>
              <a:pPr>
                <a:spcBef>
                  <a:spcPct val="0"/>
                </a:spcBef>
              </a:pPr>
              <a:t>40</a:t>
            </a:fld>
            <a:endParaRPr kumimoji="0" lang="en-US" altLang="en-US" smtClean="0"/>
          </a:p>
        </p:txBody>
      </p:sp>
    </p:spTree>
    <p:extLst>
      <p:ext uri="{BB962C8B-B14F-4D97-AF65-F5344CB8AC3E}">
        <p14:creationId xmlns:p14="http://schemas.microsoft.com/office/powerpoint/2010/main" val="406142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p>
        </p:txBody>
      </p:sp>
      <p:sp>
        <p:nvSpPr>
          <p:cNvPr id="34820" name="Slide Number Placeholder 3"/>
          <p:cNvSpPr>
            <a:spLocks noGrp="1"/>
          </p:cNvSpPr>
          <p:nvPr>
            <p:ph type="sldNum" sz="quarter" idx="5"/>
          </p:nvPr>
        </p:nvSpPr>
        <p:spPr>
          <a:noFill/>
        </p:spPr>
        <p:txBody>
          <a:bodyPr/>
          <a:lstStyle/>
          <a:p>
            <a:fld id="{1FBE3DB7-6999-47BE-A3C6-9BF8627EC849}" type="slidenum">
              <a:rPr lang="en-US"/>
              <a:pPr/>
              <a:t>4</a:t>
            </a:fld>
            <a:endParaRPr lang="en-US"/>
          </a:p>
        </p:txBody>
      </p:sp>
    </p:spTree>
    <p:extLst>
      <p:ext uri="{BB962C8B-B14F-4D97-AF65-F5344CB8AC3E}">
        <p14:creationId xmlns:p14="http://schemas.microsoft.com/office/powerpoint/2010/main" val="272559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8A9509A-1254-466B-B8FA-0534F0C2EA75}" type="slidenum">
              <a:rPr kumimoji="0" lang="en-US" altLang="en-US" smtClean="0"/>
              <a:pPr>
                <a:spcBef>
                  <a:spcPct val="0"/>
                </a:spcBef>
              </a:pPr>
              <a:t>5</a:t>
            </a:fld>
            <a:endParaRPr kumimoji="0" lang="en-US" altLang="en-US" smtClean="0"/>
          </a:p>
        </p:txBody>
      </p:sp>
    </p:spTree>
    <p:extLst>
      <p:ext uri="{BB962C8B-B14F-4D97-AF65-F5344CB8AC3E}">
        <p14:creationId xmlns:p14="http://schemas.microsoft.com/office/powerpoint/2010/main" val="347274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0A3CE32-3653-4275-836B-6961335A502B}" type="slidenum">
              <a:rPr kumimoji="0" lang="en-US" altLang="en-US" smtClean="0"/>
              <a:pPr>
                <a:spcBef>
                  <a:spcPct val="0"/>
                </a:spcBef>
              </a:pPr>
              <a:t>6</a:t>
            </a:fld>
            <a:endParaRPr kumimoji="0" lang="en-US" altLang="en-US" smtClean="0"/>
          </a:p>
        </p:txBody>
      </p:sp>
    </p:spTree>
    <p:extLst>
      <p:ext uri="{BB962C8B-B14F-4D97-AF65-F5344CB8AC3E}">
        <p14:creationId xmlns:p14="http://schemas.microsoft.com/office/powerpoint/2010/main" val="143485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p>
        </p:txBody>
      </p:sp>
      <p:sp>
        <p:nvSpPr>
          <p:cNvPr id="37892" name="Slide Number Placeholder 3"/>
          <p:cNvSpPr>
            <a:spLocks noGrp="1"/>
          </p:cNvSpPr>
          <p:nvPr>
            <p:ph type="sldNum" sz="quarter" idx="5"/>
          </p:nvPr>
        </p:nvSpPr>
        <p:spPr>
          <a:noFill/>
        </p:spPr>
        <p:txBody>
          <a:bodyPr/>
          <a:lstStyle/>
          <a:p>
            <a:fld id="{D56442D3-E4BA-4726-A018-792BFEC45117}" type="slidenum">
              <a:rPr lang="en-US"/>
              <a:pPr/>
              <a:t>7</a:t>
            </a:fld>
            <a:endParaRPr lang="en-US"/>
          </a:p>
        </p:txBody>
      </p:sp>
    </p:spTree>
    <p:extLst>
      <p:ext uri="{BB962C8B-B14F-4D97-AF65-F5344CB8AC3E}">
        <p14:creationId xmlns:p14="http://schemas.microsoft.com/office/powerpoint/2010/main" val="418444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0927AC0-FFBA-40DF-9D34-C7BF18E19697}" type="slidenum">
              <a:rPr kumimoji="0" lang="en-US" altLang="en-US" smtClean="0"/>
              <a:pPr>
                <a:spcBef>
                  <a:spcPct val="0"/>
                </a:spcBef>
              </a:pPr>
              <a:t>9</a:t>
            </a:fld>
            <a:endParaRPr kumimoji="0" lang="en-US" altLang="en-US" smtClean="0"/>
          </a:p>
        </p:txBody>
      </p:sp>
    </p:spTree>
    <p:extLst>
      <p:ext uri="{BB962C8B-B14F-4D97-AF65-F5344CB8AC3E}">
        <p14:creationId xmlns:p14="http://schemas.microsoft.com/office/powerpoint/2010/main" val="128372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80E347-BA7D-4AE1-AE0C-81657C8BC4F4}" type="slidenum">
              <a:rPr kumimoji="0" lang="en-US" altLang="en-US" smtClean="0"/>
              <a:pPr>
                <a:spcBef>
                  <a:spcPct val="0"/>
                </a:spcBef>
              </a:pPr>
              <a:t>10</a:t>
            </a:fld>
            <a:endParaRPr kumimoji="0" lang="en-US" altLang="en-US" smtClean="0"/>
          </a:p>
        </p:txBody>
      </p:sp>
    </p:spTree>
    <p:extLst>
      <p:ext uri="{BB962C8B-B14F-4D97-AF65-F5344CB8AC3E}">
        <p14:creationId xmlns:p14="http://schemas.microsoft.com/office/powerpoint/2010/main" val="33666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1191F56-8302-42C2-8D6F-70C8D852410C}" type="slidenum">
              <a:rPr kumimoji="0" lang="en-US" altLang="en-US" smtClean="0"/>
              <a:pPr>
                <a:spcBef>
                  <a:spcPct val="0"/>
                </a:spcBef>
              </a:pPr>
              <a:t>11</a:t>
            </a:fld>
            <a:endParaRPr kumimoji="0" lang="en-US" altLang="en-US" smtClean="0"/>
          </a:p>
        </p:txBody>
      </p:sp>
    </p:spTree>
    <p:extLst>
      <p:ext uri="{BB962C8B-B14F-4D97-AF65-F5344CB8AC3E}">
        <p14:creationId xmlns:p14="http://schemas.microsoft.com/office/powerpoint/2010/main" val="2275574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609600" y="1632912"/>
            <a:ext cx="3200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defRPr/>
            </a:pPr>
            <a:r>
              <a:rPr lang="en-US" altLang="en-US" sz="6000" b="1" dirty="0" smtClean="0">
                <a:solidFill>
                  <a:srgbClr val="4B760B"/>
                </a:solidFill>
                <a:latin typeface="Tw Cen MT" panose="020B0602020104020603" pitchFamily="34" charset="0"/>
              </a:rPr>
              <a:t>Module 6</a:t>
            </a:r>
          </a:p>
        </p:txBody>
      </p:sp>
      <p:sp>
        <p:nvSpPr>
          <p:cNvPr id="3" name="Text Box 13"/>
          <p:cNvSpPr txBox="1">
            <a:spLocks noChangeArrowheads="1"/>
          </p:cNvSpPr>
          <p:nvPr userDrawn="1"/>
        </p:nvSpPr>
        <p:spPr bwMode="auto">
          <a:xfrm>
            <a:off x="685800" y="2590800"/>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smtClean="0">
                <a:solidFill>
                  <a:srgbClr val="000000"/>
                </a:solidFill>
                <a:latin typeface="Tw Cen MT" pitchFamily="34" charset="0"/>
              </a:rPr>
              <a:t>Methods</a:t>
            </a:r>
          </a:p>
        </p:txBody>
      </p:sp>
    </p:spTree>
    <p:extLst>
      <p:ext uri="{BB962C8B-B14F-4D97-AF65-F5344CB8AC3E}">
        <p14:creationId xmlns:p14="http://schemas.microsoft.com/office/powerpoint/2010/main" val="193818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9A4C25"/>
              </a:buClr>
              <a:defRPr/>
            </a:lvl1pPr>
            <a:lvl2pPr>
              <a:buClr>
                <a:srgbClr val="9A4C25"/>
              </a:buClr>
              <a:defRPr/>
            </a:lvl2pPr>
            <a:lvl3pPr>
              <a:buClr>
                <a:srgbClr val="9A4C25"/>
              </a:buClr>
              <a:defRPr/>
            </a:lvl3pPr>
            <a:lvl4pPr>
              <a:buClr>
                <a:srgbClr val="9A4C25"/>
              </a:buClr>
              <a:defRPr/>
            </a:lvl4pPr>
            <a:lvl5pPr>
              <a:buClr>
                <a:srgbClr val="9A4C25"/>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8048078-70A1-46EB-B56F-45B4C57826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75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456DF4D7-3917-482C-94D4-A2BDF391FE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6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AD2092B4-D109-407D-9C4B-FCA98D5205C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82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2658F693-28DD-40DB-9675-D002322616E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39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E634135F-6B09-476E-962A-C6408616B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33399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13C83D7-F914-42C5-B047-00A8A6FE614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05483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F2994320-3A5C-4D51-9CCE-3FDAA321CE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409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385561C2-3875-4A13-9F30-720F5D18FB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6082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7E891737-5186-4363-A46B-4A146B82529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9421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solidFill>
                  <a:srgbClr val="000000"/>
                </a:solidFill>
              </a:rPr>
              <a:t>1-</a:t>
            </a:r>
            <a:fld id="{6A9467D9-E3A9-48A0-BEA2-9664BA90E40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3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dirty="0" smtClean="0"/>
              <a:t>6-</a:t>
            </a:r>
            <a:fld id="{5923EB6A-7CCF-4F66-BBF4-D94094B18A5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a:t>
            </a:r>
            <a:r>
              <a:rPr lang="en-US" sz="1200" smtClean="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anose="020B0604020202020204" pitchFamily="34" charset="0"/>
              </a:defRPr>
            </a:lvl1pPr>
          </a:lstStyle>
          <a:p>
            <a:pPr>
              <a:defRPr/>
            </a:pPr>
            <a:r>
              <a:rPr lang="en-US" altLang="en-US">
                <a:solidFill>
                  <a:srgbClr val="000000"/>
                </a:solidFill>
              </a:rPr>
              <a:t>1-</a:t>
            </a:r>
            <a:fld id="{6B9DE9DB-CCF4-450E-A0A4-7314FF3F5E88}" type="slidenum">
              <a:rPr lang="en-US" altLang="en-US">
                <a:solidFill>
                  <a:srgbClr val="000000"/>
                </a:solidFill>
              </a:rPr>
              <a:pPr>
                <a:defRPr/>
              </a:pPr>
              <a:t>‹#›</a:t>
            </a:fld>
            <a:endParaRPr lang="en-US" altLang="en-US">
              <a:solidFill>
                <a:srgbClr val="000000"/>
              </a:solidFill>
            </a:endParaRPr>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a:spcBef>
                <a:spcPct val="50000"/>
              </a:spcBef>
              <a:defRPr/>
            </a:pPr>
            <a:r>
              <a:rPr lang="en-US" altLang="en-US" sz="1200" dirty="0" smtClean="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smtClean="0">
              <a:solidFill>
                <a:srgbClr val="000000"/>
              </a:solidFill>
            </a:endParaRPr>
          </a:p>
        </p:txBody>
      </p:sp>
    </p:spTree>
    <p:extLst>
      <p:ext uri="{BB962C8B-B14F-4D97-AF65-F5344CB8AC3E}">
        <p14:creationId xmlns:p14="http://schemas.microsoft.com/office/powerpoint/2010/main" val="27506754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rtl="0" eaLnBrk="0" fontAlgn="base" hangingPunct="0">
        <a:spcBef>
          <a:spcPct val="0"/>
        </a:spcBef>
        <a:spcAft>
          <a:spcPct val="0"/>
        </a:spcAft>
        <a:defRPr sz="3600">
          <a:solidFill>
            <a:srgbClr val="4B760B"/>
          </a:solidFill>
          <a:latin typeface="+mj-lt"/>
          <a:ea typeface="+mj-ea"/>
          <a:cs typeface="+mj-cs"/>
        </a:defRPr>
      </a:lvl1pPr>
      <a:lvl2pPr algn="l" rtl="0" eaLnBrk="0" fontAlgn="base" hangingPunct="0">
        <a:spcBef>
          <a:spcPct val="0"/>
        </a:spcBef>
        <a:spcAft>
          <a:spcPct val="0"/>
        </a:spcAft>
        <a:defRPr sz="3600">
          <a:solidFill>
            <a:srgbClr val="4B760B"/>
          </a:solidFill>
          <a:latin typeface="Arial" pitchFamily="34" charset="0"/>
          <a:cs typeface="Arial" pitchFamily="34" charset="0"/>
        </a:defRPr>
      </a:lvl2pPr>
      <a:lvl3pPr algn="l" rtl="0" eaLnBrk="0" fontAlgn="base" hangingPunct="0">
        <a:spcBef>
          <a:spcPct val="0"/>
        </a:spcBef>
        <a:spcAft>
          <a:spcPct val="0"/>
        </a:spcAft>
        <a:defRPr sz="3600">
          <a:solidFill>
            <a:srgbClr val="4B760B"/>
          </a:solidFill>
          <a:latin typeface="Arial" pitchFamily="34" charset="0"/>
          <a:cs typeface="Arial" pitchFamily="34" charset="0"/>
        </a:defRPr>
      </a:lvl3pPr>
      <a:lvl4pPr algn="l" rtl="0" eaLnBrk="0" fontAlgn="base" hangingPunct="0">
        <a:spcBef>
          <a:spcPct val="0"/>
        </a:spcBef>
        <a:spcAft>
          <a:spcPct val="0"/>
        </a:spcAft>
        <a:defRPr sz="3600">
          <a:solidFill>
            <a:srgbClr val="4B760B"/>
          </a:solidFill>
          <a:latin typeface="Arial" pitchFamily="34" charset="0"/>
          <a:cs typeface="Arial" pitchFamily="34" charset="0"/>
        </a:defRPr>
      </a:lvl4pPr>
      <a:lvl5pPr algn="l" rtl="0" eaLnBrk="0" fontAlgn="base" hangingPunct="0">
        <a:spcBef>
          <a:spcPct val="0"/>
        </a:spcBef>
        <a:spcAft>
          <a:spcPct val="0"/>
        </a:spcAft>
        <a:defRPr sz="3600">
          <a:solidFill>
            <a:srgbClr val="4B760B"/>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4B760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4B760B"/>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4B760B"/>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4B760B"/>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4B760B"/>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SimpleMethod.java"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DeepAndDeeper.java" TargetMode="External"/><Relationship Id="rId5" Type="http://schemas.openxmlformats.org/officeDocument/2006/relationships/hyperlink" Target="CreditCard.java" TargetMode="External"/><Relationship Id="rId4" Type="http://schemas.openxmlformats.org/officeDocument/2006/relationships/hyperlink" Target="LoopCall.java"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assArg.java"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assByValue.java"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TwoArgs2.java"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LocalVars.java"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ValueReturn.java"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SalesReport.java"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14F0D06-7838-4918-BFE9-268D2ACC6988}"/>
              </a:ext>
            </a:extLst>
          </p:cNvPr>
          <p:cNvPicPr>
            <a:picLocks noChangeAspect="1"/>
          </p:cNvPicPr>
          <p:nvPr/>
        </p:nvPicPr>
        <p:blipFill>
          <a:blip r:embed="rId3"/>
          <a:stretch>
            <a:fillRect/>
          </a:stretch>
        </p:blipFill>
        <p:spPr>
          <a:xfrm>
            <a:off x="4267200" y="609600"/>
            <a:ext cx="4511040" cy="56388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6292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pPr eaLnBrk="1" hangingPunct="1"/>
            <a:r>
              <a:rPr lang="en-US" altLang="en-US" smtClean="0"/>
              <a:t>Parts of a Method Header</a:t>
            </a:r>
          </a:p>
        </p:txBody>
      </p:sp>
      <p:sp>
        <p:nvSpPr>
          <p:cNvPr id="17412" name="Rectangle 3"/>
          <p:cNvSpPr>
            <a:spLocks noGrp="1" noChangeArrowheads="1"/>
          </p:cNvSpPr>
          <p:nvPr>
            <p:ph type="body" idx="4294967295"/>
          </p:nvPr>
        </p:nvSpPr>
        <p:spPr>
          <a:xfrm>
            <a:off x="381000" y="1295400"/>
            <a:ext cx="7772400" cy="4724400"/>
          </a:xfrm>
        </p:spPr>
        <p:txBody>
          <a:bodyPr/>
          <a:lstStyle/>
          <a:p>
            <a:pPr eaLnBrk="1" hangingPunct="1">
              <a:lnSpc>
                <a:spcPct val="90000"/>
              </a:lnSpc>
            </a:pPr>
            <a:r>
              <a:rPr lang="en-US" altLang="en-US" sz="2800" smtClean="0"/>
              <a:t>Method modifiers</a:t>
            </a:r>
          </a:p>
          <a:p>
            <a:pPr lvl="1" eaLnBrk="1" hangingPunct="1">
              <a:lnSpc>
                <a:spcPct val="90000"/>
              </a:lnSpc>
            </a:pPr>
            <a:r>
              <a:rPr lang="en-US" altLang="en-US" sz="2000" smtClean="0">
                <a:latin typeface="Courier New" panose="02070309020205020404" pitchFamily="49" charset="0"/>
              </a:rPr>
              <a:t>public</a:t>
            </a:r>
            <a:r>
              <a:rPr lang="en-US" altLang="en-US" sz="2400" smtClean="0"/>
              <a:t>—method is publicly available to code outside the class</a:t>
            </a:r>
          </a:p>
          <a:p>
            <a:pPr lvl="1" eaLnBrk="1" hangingPunct="1">
              <a:lnSpc>
                <a:spcPct val="90000"/>
              </a:lnSpc>
            </a:pPr>
            <a:r>
              <a:rPr lang="en-US" altLang="en-US" sz="2000" smtClean="0">
                <a:latin typeface="Courier New" panose="02070309020205020404" pitchFamily="49" charset="0"/>
              </a:rPr>
              <a:t>static</a:t>
            </a:r>
            <a:r>
              <a:rPr lang="en-US" altLang="en-US" sz="2400" smtClean="0"/>
              <a:t>—method belongs to a class, not a specific object.</a:t>
            </a:r>
          </a:p>
          <a:p>
            <a:pPr eaLnBrk="1" hangingPunct="1">
              <a:lnSpc>
                <a:spcPct val="90000"/>
              </a:lnSpc>
            </a:pPr>
            <a:r>
              <a:rPr lang="en-US" altLang="en-US" sz="2800" smtClean="0"/>
              <a:t>Return type—</a:t>
            </a:r>
            <a:r>
              <a:rPr lang="en-US" altLang="en-US" sz="2800" smtClean="0">
                <a:latin typeface="Courier New" panose="02070309020205020404" pitchFamily="49" charset="0"/>
              </a:rPr>
              <a:t>void</a:t>
            </a:r>
            <a:r>
              <a:rPr lang="en-US" altLang="en-US" sz="2800" smtClean="0"/>
              <a:t> or the data type from a value-returning method</a:t>
            </a:r>
          </a:p>
          <a:p>
            <a:pPr eaLnBrk="1" hangingPunct="1">
              <a:lnSpc>
                <a:spcPct val="90000"/>
              </a:lnSpc>
            </a:pPr>
            <a:r>
              <a:rPr lang="en-US" altLang="en-US" sz="2800" smtClean="0"/>
              <a:t>Method name—name that is descriptive of what the method does</a:t>
            </a:r>
          </a:p>
          <a:p>
            <a:pPr eaLnBrk="1" hangingPunct="1">
              <a:lnSpc>
                <a:spcPct val="90000"/>
              </a:lnSpc>
            </a:pPr>
            <a:r>
              <a:rPr lang="en-US" altLang="en-US" sz="2800" smtClean="0"/>
              <a:t>Parentheses—contain nothing or a list of one or more variable declarations if the method is capable of receiving arguments.</a:t>
            </a:r>
          </a:p>
        </p:txBody>
      </p:sp>
    </p:spTree>
    <p:extLst>
      <p:ext uri="{BB962C8B-B14F-4D97-AF65-F5344CB8AC3E}">
        <p14:creationId xmlns:p14="http://schemas.microsoft.com/office/powerpoint/2010/main" val="77870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en-US" altLang="en-US" smtClean="0"/>
              <a:t>Calling a Method</a:t>
            </a:r>
          </a:p>
        </p:txBody>
      </p:sp>
      <p:sp>
        <p:nvSpPr>
          <p:cNvPr id="19460" name="Rectangle 3"/>
          <p:cNvSpPr>
            <a:spLocks noGrp="1" noChangeArrowheads="1"/>
          </p:cNvSpPr>
          <p:nvPr>
            <p:ph type="body" idx="4294967295"/>
          </p:nvPr>
        </p:nvSpPr>
        <p:spPr>
          <a:xfrm>
            <a:off x="381000" y="1447800"/>
            <a:ext cx="7772400" cy="4724400"/>
          </a:xfrm>
        </p:spPr>
        <p:txBody>
          <a:bodyPr/>
          <a:lstStyle/>
          <a:p>
            <a:pPr eaLnBrk="1" hangingPunct="1">
              <a:lnSpc>
                <a:spcPct val="90000"/>
              </a:lnSpc>
            </a:pPr>
            <a:r>
              <a:rPr lang="en-US" altLang="en-US" sz="2800" smtClean="0"/>
              <a:t>A method executes when it is called.</a:t>
            </a:r>
          </a:p>
          <a:p>
            <a:pPr eaLnBrk="1" hangingPunct="1">
              <a:lnSpc>
                <a:spcPct val="90000"/>
              </a:lnSpc>
            </a:pPr>
            <a:r>
              <a:rPr lang="en-US" altLang="en-US" sz="2800" smtClean="0"/>
              <a:t>The </a:t>
            </a:r>
            <a:r>
              <a:rPr lang="en-US" altLang="en-US" sz="2800" smtClean="0">
                <a:latin typeface="Courier New" panose="02070309020205020404" pitchFamily="49" charset="0"/>
              </a:rPr>
              <a:t>main</a:t>
            </a:r>
            <a:r>
              <a:rPr lang="en-US" altLang="en-US" sz="2800" smtClean="0"/>
              <a:t> method is automatically called when a program starts, but other methods are executed by method call statements.</a:t>
            </a:r>
          </a:p>
          <a:p>
            <a:pPr eaLnBrk="1" hangingPunct="1">
              <a:lnSpc>
                <a:spcPct val="90000"/>
              </a:lnSpc>
              <a:buFontTx/>
              <a:buNone/>
            </a:pPr>
            <a:r>
              <a:rPr lang="en-US" altLang="en-US" sz="2800" smtClean="0"/>
              <a:t>		 </a:t>
            </a:r>
            <a:r>
              <a:rPr lang="en-US" altLang="en-US" sz="2400" b="1" smtClean="0">
                <a:latin typeface="Courier New" panose="02070309020205020404" pitchFamily="49" charset="0"/>
              </a:rPr>
              <a:t>displayMessage();</a:t>
            </a:r>
          </a:p>
          <a:p>
            <a:pPr eaLnBrk="1" hangingPunct="1">
              <a:lnSpc>
                <a:spcPct val="90000"/>
              </a:lnSpc>
            </a:pPr>
            <a:r>
              <a:rPr lang="en-US" altLang="en-US" sz="2800" smtClean="0"/>
              <a:t>Notice that the method modifiers and the </a:t>
            </a:r>
            <a:r>
              <a:rPr lang="en-US" altLang="en-US" sz="2800" smtClean="0">
                <a:latin typeface="Courier New" panose="02070309020205020404" pitchFamily="49" charset="0"/>
              </a:rPr>
              <a:t>void</a:t>
            </a:r>
            <a:r>
              <a:rPr lang="en-US" altLang="en-US" sz="2800" smtClean="0"/>
              <a:t> return type are not written in the method call statement.  Those are only written in the method header.</a:t>
            </a:r>
          </a:p>
          <a:p>
            <a:pPr eaLnBrk="1" hangingPunct="1">
              <a:lnSpc>
                <a:spcPct val="90000"/>
              </a:lnSpc>
            </a:pPr>
            <a:r>
              <a:rPr lang="en-US" altLang="en-US" sz="2800" smtClean="0"/>
              <a:t>Examples:  </a:t>
            </a:r>
            <a:r>
              <a:rPr lang="en-US" altLang="en-US" sz="2800" smtClean="0">
                <a:hlinkClick r:id="rId3" action="ppaction://hlinkfile"/>
              </a:rPr>
              <a:t>SimpleMethod.java</a:t>
            </a:r>
            <a:r>
              <a:rPr lang="en-US" altLang="en-US" sz="2800" smtClean="0"/>
              <a:t>, </a:t>
            </a:r>
            <a:r>
              <a:rPr lang="en-US" altLang="en-US" sz="2800" smtClean="0">
                <a:hlinkClick r:id="rId4" action="ppaction://hlinkfile"/>
              </a:rPr>
              <a:t>LoopCall.java</a:t>
            </a:r>
            <a:r>
              <a:rPr lang="en-US" altLang="en-US" sz="2800" smtClean="0"/>
              <a:t>, </a:t>
            </a:r>
            <a:r>
              <a:rPr lang="en-US" altLang="en-US" sz="2800" smtClean="0">
                <a:hlinkClick r:id="rId5" action="ppaction://hlinkfile"/>
              </a:rPr>
              <a:t>CreditCard.java</a:t>
            </a:r>
            <a:r>
              <a:rPr lang="en-US" altLang="en-US" sz="2800" smtClean="0"/>
              <a:t>, </a:t>
            </a:r>
            <a:r>
              <a:rPr lang="en-US" altLang="en-US" sz="2800" smtClean="0">
                <a:hlinkClick r:id="rId6" action="ppaction://hlinkfile"/>
              </a:rPr>
              <a:t>DeepAndDeeper.java</a:t>
            </a:r>
            <a:endParaRPr lang="en-US" altLang="en-US" sz="2800" smtClean="0"/>
          </a:p>
        </p:txBody>
      </p:sp>
    </p:spTree>
    <p:extLst>
      <p:ext uri="{BB962C8B-B14F-4D97-AF65-F5344CB8AC3E}">
        <p14:creationId xmlns:p14="http://schemas.microsoft.com/office/powerpoint/2010/main" val="231076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p:txBody>
          <a:bodyPr/>
          <a:lstStyle/>
          <a:p>
            <a:pPr eaLnBrk="1" hangingPunct="1"/>
            <a:r>
              <a:rPr lang="en-US" altLang="en-US" smtClean="0"/>
              <a:t>Documenting Methods</a:t>
            </a:r>
          </a:p>
        </p:txBody>
      </p:sp>
      <p:sp>
        <p:nvSpPr>
          <p:cNvPr id="21508" name="Rectangle 3"/>
          <p:cNvSpPr>
            <a:spLocks noGrp="1" noChangeArrowheads="1"/>
          </p:cNvSpPr>
          <p:nvPr>
            <p:ph type="body" idx="4294967295"/>
          </p:nvPr>
        </p:nvSpPr>
        <p:spPr/>
        <p:txBody>
          <a:bodyPr/>
          <a:lstStyle/>
          <a:p>
            <a:pPr eaLnBrk="1" hangingPunct="1"/>
            <a:r>
              <a:rPr lang="en-US" altLang="en-US" smtClean="0"/>
              <a:t>A method should always be documented by writing comments that appear just before the method’s definition.</a:t>
            </a:r>
          </a:p>
          <a:p>
            <a:pPr eaLnBrk="1" hangingPunct="1"/>
            <a:r>
              <a:rPr lang="en-US" altLang="en-US" smtClean="0"/>
              <a:t>The comments should provide a brief explanation of the method’s purpose.</a:t>
            </a:r>
          </a:p>
          <a:p>
            <a:pPr eaLnBrk="1" hangingPunct="1"/>
            <a:r>
              <a:rPr lang="en-US" altLang="en-US" smtClean="0"/>
              <a:t>The documentation comments begin with </a:t>
            </a:r>
            <a:r>
              <a:rPr lang="en-US" altLang="en-US" smtClean="0">
                <a:latin typeface="Courier New" panose="02070309020205020404" pitchFamily="49" charset="0"/>
              </a:rPr>
              <a:t>/**</a:t>
            </a:r>
            <a:r>
              <a:rPr lang="en-US" altLang="en-US" smtClean="0"/>
              <a:t> and end with </a:t>
            </a:r>
            <a:r>
              <a:rPr lang="en-US" altLang="en-US" smtClean="0">
                <a:latin typeface="Courier New" panose="02070309020205020404" pitchFamily="49" charset="0"/>
              </a:rPr>
              <a:t>*/</a:t>
            </a:r>
            <a:r>
              <a:rPr lang="en-US" altLang="en-US" smtClean="0"/>
              <a:t>.</a:t>
            </a:r>
          </a:p>
        </p:txBody>
      </p:sp>
    </p:spTree>
    <p:extLst>
      <p:ext uri="{BB962C8B-B14F-4D97-AF65-F5344CB8AC3E}">
        <p14:creationId xmlns:p14="http://schemas.microsoft.com/office/powerpoint/2010/main" val="380908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228600" y="207590"/>
            <a:ext cx="5379693" cy="6498010"/>
          </a:xfrm>
          <a:prstGeom prst="rect">
            <a:avLst/>
          </a:prstGeom>
          <a:noFill/>
          <a:ln w="9525" cap="flat" cmpd="sng">
            <a:noFill/>
            <a:prstDash val="solid"/>
            <a:miter lim="800000"/>
            <a:headEnd/>
            <a:tailEnd/>
          </a:ln>
        </p:spPr>
      </p:pic>
      <p:grpSp>
        <p:nvGrpSpPr>
          <p:cNvPr id="3" name="Group 36"/>
          <p:cNvGrpSpPr>
            <a:grpSpLocks/>
          </p:cNvGrpSpPr>
          <p:nvPr/>
        </p:nvGrpSpPr>
        <p:grpSpPr bwMode="auto">
          <a:xfrm>
            <a:off x="5715000" y="609600"/>
            <a:ext cx="3200407" cy="1073150"/>
            <a:chOff x="480" y="1680"/>
            <a:chExt cx="2016" cy="676"/>
          </a:xfrm>
        </p:grpSpPr>
        <p:pic>
          <p:nvPicPr>
            <p:cNvPr id="4" name="Picture 37" descr="MCj04039650000[1]"/>
            <p:cNvPicPr>
              <a:picLocks noChangeAspect="1" noChangeArrowheads="1"/>
            </p:cNvPicPr>
            <p:nvPr/>
          </p:nvPicPr>
          <p:blipFill>
            <a:blip r:embed="rId3" cstate="print"/>
            <a:srcRect/>
            <a:stretch>
              <a:fillRect/>
            </a:stretch>
          </p:blipFill>
          <p:spPr bwMode="auto">
            <a:xfrm>
              <a:off x="480" y="1680"/>
              <a:ext cx="674" cy="676"/>
            </a:xfrm>
            <a:prstGeom prst="rect">
              <a:avLst/>
            </a:prstGeom>
            <a:noFill/>
            <a:ln w="9525">
              <a:noFill/>
              <a:miter lim="800000"/>
              <a:headEnd/>
              <a:tailEnd/>
            </a:ln>
          </p:spPr>
        </p:pic>
        <p:sp>
          <p:nvSpPr>
            <p:cNvPr id="5" name="Text Box 38"/>
            <p:cNvSpPr txBox="1">
              <a:spLocks noChangeArrowheads="1"/>
            </p:cNvSpPr>
            <p:nvPr/>
          </p:nvSpPr>
          <p:spPr bwMode="auto">
            <a:xfrm>
              <a:off x="1359" y="1706"/>
              <a:ext cx="1137" cy="523"/>
            </a:xfrm>
            <a:prstGeom prst="rect">
              <a:avLst/>
            </a:prstGeom>
            <a:noFill/>
            <a:ln w="9525">
              <a:noFill/>
              <a:miter lim="800000"/>
              <a:headEnd/>
              <a:tailEnd/>
            </a:ln>
          </p:spPr>
          <p:txBody>
            <a:bodyPr wrap="square">
              <a:spAutoFit/>
            </a:bodyPr>
            <a:lstStyle/>
            <a:p>
              <a:pPr marL="457200" indent="-457200"/>
              <a:r>
                <a:rPr lang="en-US" sz="2400" dirty="0" smtClean="0"/>
                <a:t>What is the</a:t>
              </a:r>
            </a:p>
            <a:p>
              <a:pPr marL="457200" indent="-457200"/>
              <a:r>
                <a:rPr lang="en-US" dirty="0"/>
                <a:t>o</a:t>
              </a:r>
              <a:r>
                <a:rPr lang="en-US" dirty="0" smtClean="0"/>
                <a:t>utput?</a:t>
              </a:r>
              <a:endParaRPr lang="en-US" sz="2400" dirty="0"/>
            </a:p>
          </p:txBody>
        </p:sp>
      </p:grpSp>
      <p:sp>
        <p:nvSpPr>
          <p:cNvPr id="6" name="TextBox 5"/>
          <p:cNvSpPr txBox="1"/>
          <p:nvPr/>
        </p:nvSpPr>
        <p:spPr>
          <a:xfrm>
            <a:off x="5834967" y="2514600"/>
            <a:ext cx="3156633" cy="1938992"/>
          </a:xfrm>
          <a:prstGeom prst="rect">
            <a:avLst/>
          </a:prstGeom>
          <a:noFill/>
        </p:spPr>
        <p:txBody>
          <a:bodyPr wrap="none" rtlCol="0">
            <a:spAutoFit/>
          </a:bodyPr>
          <a:lstStyle/>
          <a:p>
            <a:r>
              <a:rPr lang="en-US" dirty="0" smtClean="0">
                <a:solidFill>
                  <a:srgbClr val="FF0000"/>
                </a:solidFill>
              </a:rPr>
              <a:t>I am starting in main.</a:t>
            </a:r>
          </a:p>
          <a:p>
            <a:r>
              <a:rPr lang="en-US" dirty="0" smtClean="0">
                <a:solidFill>
                  <a:srgbClr val="FF0000"/>
                </a:solidFill>
              </a:rPr>
              <a:t>I am now in deep.</a:t>
            </a:r>
          </a:p>
          <a:p>
            <a:r>
              <a:rPr lang="en-US" dirty="0" smtClean="0">
                <a:solidFill>
                  <a:srgbClr val="FF0000"/>
                </a:solidFill>
              </a:rPr>
              <a:t>I am now in deeper.</a:t>
            </a:r>
          </a:p>
          <a:p>
            <a:r>
              <a:rPr lang="en-US" dirty="0" smtClean="0">
                <a:solidFill>
                  <a:srgbClr val="FF0000"/>
                </a:solidFill>
              </a:rPr>
              <a:t>Now I am back in deep.</a:t>
            </a:r>
          </a:p>
          <a:p>
            <a:r>
              <a:rPr lang="en-US" dirty="0" smtClean="0">
                <a:solidFill>
                  <a:srgbClr val="FF0000"/>
                </a:solidFill>
              </a:rPr>
              <a:t>Now I am back in main.</a:t>
            </a:r>
            <a:endParaRPr lang="en-US" dirty="0">
              <a:solidFill>
                <a:srgbClr val="FF0000"/>
              </a:solidFill>
            </a:endParaRPr>
          </a:p>
        </p:txBody>
      </p:sp>
    </p:spTree>
    <p:extLst>
      <p:ext uri="{BB962C8B-B14F-4D97-AF65-F5344CB8AC3E}">
        <p14:creationId xmlns:p14="http://schemas.microsoft.com/office/powerpoint/2010/main" val="161070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p:txBody>
          <a:bodyPr/>
          <a:lstStyle/>
          <a:p>
            <a:pPr eaLnBrk="1" hangingPunct="1"/>
            <a:r>
              <a:rPr lang="en-US" altLang="en-US" smtClean="0"/>
              <a:t>Passing Arguments to a Method</a:t>
            </a:r>
          </a:p>
        </p:txBody>
      </p:sp>
      <p:sp>
        <p:nvSpPr>
          <p:cNvPr id="23556" name="Rectangle 3"/>
          <p:cNvSpPr>
            <a:spLocks noGrp="1" noChangeArrowheads="1"/>
          </p:cNvSpPr>
          <p:nvPr>
            <p:ph type="body" idx="4294967295"/>
          </p:nvPr>
        </p:nvSpPr>
        <p:spPr/>
        <p:txBody>
          <a:bodyPr/>
          <a:lstStyle/>
          <a:p>
            <a:pPr eaLnBrk="1" hangingPunct="1"/>
            <a:r>
              <a:rPr lang="en-US" altLang="en-US" sz="2800" smtClean="0"/>
              <a:t>Values that are sent into a method are called arguments.</a:t>
            </a:r>
          </a:p>
          <a:p>
            <a:pPr lvl="1" eaLnBrk="1" hangingPunct="1">
              <a:buFontTx/>
              <a:buNone/>
            </a:pPr>
            <a:r>
              <a:rPr lang="en-US" altLang="en-US" sz="2400" smtClean="0"/>
              <a:t>	</a:t>
            </a:r>
            <a:r>
              <a:rPr lang="en-US" altLang="en-US" sz="2000" smtClean="0">
                <a:latin typeface="Courier New" panose="02070309020205020404" pitchFamily="49" charset="0"/>
              </a:rPr>
              <a:t>System.out.println("Hello");</a:t>
            </a:r>
          </a:p>
          <a:p>
            <a:pPr lvl="1" eaLnBrk="1" hangingPunct="1">
              <a:buFontTx/>
              <a:buNone/>
            </a:pPr>
            <a:r>
              <a:rPr lang="en-US" altLang="en-US" sz="2000" smtClean="0">
                <a:latin typeface="Courier New" panose="02070309020205020404" pitchFamily="49" charset="0"/>
              </a:rPr>
              <a:t>	number = Integer.parseInt(str);</a:t>
            </a:r>
          </a:p>
          <a:p>
            <a:pPr eaLnBrk="1" hangingPunct="1"/>
            <a:r>
              <a:rPr lang="en-US" altLang="en-US" sz="2400" smtClean="0"/>
              <a:t>The data type of an argument in a method call must correspond to the variable declaration in the parentheses of the method declaration. The parameter is the variable that holds the value being passed into a method.</a:t>
            </a:r>
          </a:p>
          <a:p>
            <a:pPr eaLnBrk="1" hangingPunct="1"/>
            <a:r>
              <a:rPr lang="en-US" altLang="en-US" sz="2400" smtClean="0"/>
              <a:t>By using parameter variables in your method declarations, you can design your own methods that accept data this way.  See example: </a:t>
            </a:r>
            <a:r>
              <a:rPr lang="en-US" altLang="en-US" sz="2400" smtClean="0">
                <a:hlinkClick r:id="rId3" action="ppaction://hlinkfile"/>
              </a:rPr>
              <a:t>PassArg.java</a:t>
            </a:r>
            <a:endParaRPr lang="en-US" altLang="en-US" sz="2400" smtClean="0"/>
          </a:p>
        </p:txBody>
      </p:sp>
    </p:spTree>
    <p:extLst>
      <p:ext uri="{BB962C8B-B14F-4D97-AF65-F5344CB8AC3E}">
        <p14:creationId xmlns:p14="http://schemas.microsoft.com/office/powerpoint/2010/main" val="51595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304800" y="-228600"/>
            <a:ext cx="7772400" cy="1143000"/>
          </a:xfrm>
        </p:spPr>
        <p:txBody>
          <a:bodyPr/>
          <a:lstStyle/>
          <a:p>
            <a:r>
              <a:rPr lang="en-US" sz="3200" dirty="0"/>
              <a:t>Passing 5 to the </a:t>
            </a:r>
            <a:r>
              <a:rPr lang="en-US" sz="3200" b="1" dirty="0" err="1">
                <a:latin typeface="Courier New" pitchFamily="49" charset="0"/>
              </a:rPr>
              <a:t>displayValue</a:t>
            </a:r>
            <a:r>
              <a:rPr lang="en-US" sz="3200" dirty="0">
                <a:latin typeface="Courier New" pitchFamily="49" charset="0"/>
              </a:rPr>
              <a:t> </a:t>
            </a:r>
            <a:r>
              <a:rPr lang="en-US" sz="3200" dirty="0"/>
              <a:t>Method</a:t>
            </a:r>
          </a:p>
        </p:txBody>
      </p:sp>
      <p:sp>
        <p:nvSpPr>
          <p:cNvPr id="14340" name="Rectangle 3"/>
          <p:cNvSpPr>
            <a:spLocks noGrp="1" noChangeArrowheads="1"/>
          </p:cNvSpPr>
          <p:nvPr>
            <p:ph type="body" idx="4294967295"/>
          </p:nvPr>
        </p:nvSpPr>
        <p:spPr>
          <a:xfrm>
            <a:off x="304800" y="1049337"/>
            <a:ext cx="8294688" cy="4056063"/>
          </a:xfrm>
        </p:spPr>
        <p:txBody>
          <a:bodyPr/>
          <a:lstStyle/>
          <a:p>
            <a:pPr>
              <a:lnSpc>
                <a:spcPct val="90000"/>
              </a:lnSpc>
              <a:buFontTx/>
              <a:buNone/>
            </a:pPr>
            <a:r>
              <a:rPr lang="en-US" sz="2400" b="1" dirty="0">
                <a:latin typeface="Courier New" pitchFamily="49" charset="0"/>
              </a:rPr>
              <a:t>i</a:t>
            </a:r>
            <a:r>
              <a:rPr lang="en-US" sz="2400" b="1" dirty="0" smtClean="0">
                <a:latin typeface="Courier New" pitchFamily="49" charset="0"/>
              </a:rPr>
              <a:t>n main:</a:t>
            </a:r>
          </a:p>
          <a:p>
            <a:pPr>
              <a:lnSpc>
                <a:spcPct val="90000"/>
              </a:lnSpc>
              <a:buFontTx/>
              <a:buNone/>
            </a:pPr>
            <a:r>
              <a:rPr lang="en-US" sz="2400" b="1" dirty="0" smtClean="0">
                <a:latin typeface="Courier New" pitchFamily="49" charset="0"/>
              </a:rPr>
              <a:t>{</a:t>
            </a:r>
          </a:p>
          <a:p>
            <a:pPr>
              <a:lnSpc>
                <a:spcPct val="90000"/>
              </a:lnSpc>
              <a:buFontTx/>
              <a:buNone/>
            </a:pPr>
            <a:r>
              <a:rPr lang="en-US" sz="2400" b="1" dirty="0">
                <a:latin typeface="Courier New" pitchFamily="49" charset="0"/>
              </a:rPr>
              <a:t> </a:t>
            </a:r>
            <a:r>
              <a:rPr lang="en-US" sz="2400" b="1" dirty="0" smtClean="0">
                <a:latin typeface="Courier New" pitchFamily="49" charset="0"/>
              </a:rPr>
              <a:t>  . . .</a:t>
            </a:r>
          </a:p>
          <a:p>
            <a:pPr>
              <a:lnSpc>
                <a:spcPct val="90000"/>
              </a:lnSpc>
              <a:buFontTx/>
              <a:buNone/>
            </a:pPr>
            <a:r>
              <a:rPr lang="en-US" sz="2400" b="1" dirty="0" smtClean="0">
                <a:latin typeface="Courier New" pitchFamily="49" charset="0"/>
              </a:rPr>
              <a:t>   </a:t>
            </a:r>
            <a:r>
              <a:rPr lang="en-US" sz="2400" b="1" dirty="0" err="1" smtClean="0">
                <a:latin typeface="Courier New" pitchFamily="49" charset="0"/>
              </a:rPr>
              <a:t>displayValue</a:t>
            </a:r>
            <a:r>
              <a:rPr lang="en-US" sz="2400" b="1" dirty="0" smtClean="0">
                <a:latin typeface="Courier New" pitchFamily="49" charset="0"/>
              </a:rPr>
              <a:t>(5);</a:t>
            </a:r>
          </a:p>
          <a:p>
            <a:pPr>
              <a:lnSpc>
                <a:spcPct val="90000"/>
              </a:lnSpc>
              <a:buFontTx/>
              <a:buNone/>
            </a:pPr>
            <a:r>
              <a:rPr lang="en-US" sz="2400" b="1" dirty="0">
                <a:latin typeface="Courier New" pitchFamily="49" charset="0"/>
              </a:rPr>
              <a:t> </a:t>
            </a:r>
            <a:r>
              <a:rPr lang="en-US" sz="2400" b="1" dirty="0" smtClean="0">
                <a:latin typeface="Courier New" pitchFamily="49" charset="0"/>
              </a:rPr>
              <a:t>  . . .</a:t>
            </a:r>
          </a:p>
          <a:p>
            <a:pPr>
              <a:lnSpc>
                <a:spcPct val="90000"/>
              </a:lnSpc>
              <a:buFontTx/>
              <a:buNone/>
            </a:pPr>
            <a:r>
              <a:rPr lang="en-US" sz="2400" b="1" dirty="0">
                <a:latin typeface="Courier New" pitchFamily="49" charset="0"/>
              </a:rPr>
              <a:t>}</a:t>
            </a:r>
          </a:p>
          <a:p>
            <a:pPr>
              <a:lnSpc>
                <a:spcPct val="90000"/>
              </a:lnSpc>
              <a:buFontTx/>
              <a:buNone/>
            </a:pPr>
            <a:endParaRPr lang="en-US" dirty="0"/>
          </a:p>
          <a:p>
            <a:pPr>
              <a:lnSpc>
                <a:spcPct val="90000"/>
              </a:lnSpc>
              <a:buFontTx/>
              <a:buNone/>
            </a:pPr>
            <a:r>
              <a:rPr lang="en-US" sz="2400" b="1" dirty="0">
                <a:latin typeface="Courier New" pitchFamily="49" charset="0"/>
              </a:rPr>
              <a:t>public static void </a:t>
            </a:r>
            <a:r>
              <a:rPr lang="en-US" sz="2400" b="1" dirty="0" err="1">
                <a:latin typeface="Courier New" pitchFamily="49" charset="0"/>
              </a:rPr>
              <a:t>displayValue</a:t>
            </a:r>
            <a:r>
              <a:rPr lang="en-US" sz="2400" b="1" dirty="0">
                <a:latin typeface="Courier New" pitchFamily="49" charset="0"/>
              </a:rPr>
              <a:t>(</a:t>
            </a:r>
            <a:r>
              <a:rPr lang="en-US" sz="2400" b="1" dirty="0" err="1">
                <a:latin typeface="Courier New" pitchFamily="49" charset="0"/>
              </a:rPr>
              <a:t>int</a:t>
            </a:r>
            <a:r>
              <a:rPr lang="en-US" sz="2400" b="1" dirty="0">
                <a:latin typeface="Courier New" pitchFamily="49" charset="0"/>
              </a:rPr>
              <a:t> num)</a:t>
            </a:r>
          </a:p>
          <a:p>
            <a:pPr>
              <a:lnSpc>
                <a:spcPct val="90000"/>
              </a:lnSpc>
              <a:buFontTx/>
              <a:buNone/>
            </a:pPr>
            <a:r>
              <a:rPr lang="en-US" sz="2400" b="1" dirty="0">
                <a:latin typeface="Courier New" pitchFamily="49" charset="0"/>
              </a:rPr>
              <a:t>{</a:t>
            </a:r>
          </a:p>
          <a:p>
            <a:pPr>
              <a:lnSpc>
                <a:spcPct val="90000"/>
              </a:lnSpc>
              <a:buFontTx/>
              <a:buNone/>
            </a:pPr>
            <a:r>
              <a:rPr lang="en-US" sz="2400" b="1" dirty="0">
                <a:latin typeface="Courier New" pitchFamily="49" charset="0"/>
              </a:rPr>
              <a:t>	</a:t>
            </a:r>
            <a:r>
              <a:rPr lang="en-US" sz="2000" b="1" dirty="0" err="1">
                <a:latin typeface="Courier New" pitchFamily="49" charset="0"/>
              </a:rPr>
              <a:t>System.out.println</a:t>
            </a:r>
            <a:r>
              <a:rPr lang="en-US" sz="2000" b="1" dirty="0">
                <a:latin typeface="Courier New" pitchFamily="49" charset="0"/>
              </a:rPr>
              <a:t>("The value is " + num);</a:t>
            </a:r>
          </a:p>
          <a:p>
            <a:pPr>
              <a:lnSpc>
                <a:spcPct val="90000"/>
              </a:lnSpc>
              <a:buFontTx/>
              <a:buNone/>
            </a:pPr>
            <a:r>
              <a:rPr lang="en-US" sz="2400" b="1" dirty="0">
                <a:latin typeface="Courier New" pitchFamily="49" charset="0"/>
              </a:rPr>
              <a:t>}</a:t>
            </a:r>
          </a:p>
        </p:txBody>
      </p:sp>
      <p:grpSp>
        <p:nvGrpSpPr>
          <p:cNvPr id="10" name="Group 9"/>
          <p:cNvGrpSpPr/>
          <p:nvPr/>
        </p:nvGrpSpPr>
        <p:grpSpPr>
          <a:xfrm>
            <a:off x="3352800" y="2133600"/>
            <a:ext cx="4953000" cy="1752600"/>
            <a:chOff x="3352800" y="1981200"/>
            <a:chExt cx="4953000" cy="1752600"/>
          </a:xfrm>
        </p:grpSpPr>
        <p:sp>
          <p:nvSpPr>
            <p:cNvPr id="14341" name="Text Box 5"/>
            <p:cNvSpPr txBox="1">
              <a:spLocks noChangeArrowheads="1"/>
            </p:cNvSpPr>
            <p:nvPr/>
          </p:nvSpPr>
          <p:spPr bwMode="auto">
            <a:xfrm>
              <a:off x="3962400" y="1981200"/>
              <a:ext cx="4343400" cy="830997"/>
            </a:xfrm>
            <a:prstGeom prst="rect">
              <a:avLst/>
            </a:prstGeom>
            <a:noFill/>
            <a:ln w="9525">
              <a:noFill/>
              <a:miter lim="800000"/>
              <a:headEnd/>
              <a:tailEnd/>
            </a:ln>
          </p:spPr>
          <p:txBody>
            <a:bodyPr>
              <a:spAutoFit/>
            </a:bodyPr>
            <a:lstStyle/>
            <a:p>
              <a:pPr>
                <a:spcBef>
                  <a:spcPct val="50000"/>
                </a:spcBef>
              </a:pPr>
              <a:r>
                <a:rPr lang="en-US" dirty="0">
                  <a:solidFill>
                    <a:srgbClr val="FF3300"/>
                  </a:solidFill>
                </a:rPr>
                <a:t>The </a:t>
              </a:r>
              <a:r>
                <a:rPr lang="en-US" dirty="0">
                  <a:solidFill>
                    <a:srgbClr val="00B050"/>
                  </a:solidFill>
                </a:rPr>
                <a:t>argument</a:t>
              </a:r>
              <a:r>
                <a:rPr lang="en-US" dirty="0">
                  <a:solidFill>
                    <a:srgbClr val="FF3300"/>
                  </a:solidFill>
                </a:rPr>
                <a:t> 5 is copied into the </a:t>
              </a:r>
              <a:r>
                <a:rPr lang="en-US" dirty="0">
                  <a:solidFill>
                    <a:srgbClr val="00B050"/>
                  </a:solidFill>
                </a:rPr>
                <a:t>parameter</a:t>
              </a:r>
              <a:r>
                <a:rPr lang="en-US" dirty="0">
                  <a:solidFill>
                    <a:srgbClr val="FF3300"/>
                  </a:solidFill>
                </a:rPr>
                <a:t> variable </a:t>
              </a:r>
              <a:r>
                <a:rPr lang="en-US" b="1" dirty="0">
                  <a:solidFill>
                    <a:srgbClr val="FF3300"/>
                  </a:solidFill>
                  <a:latin typeface="Courier New" pitchFamily="49" charset="0"/>
                </a:rPr>
                <a:t>num</a:t>
              </a:r>
              <a:r>
                <a:rPr lang="en-US" dirty="0">
                  <a:solidFill>
                    <a:srgbClr val="FF3300"/>
                  </a:solidFill>
                </a:rPr>
                <a:t>.</a:t>
              </a:r>
            </a:p>
          </p:txBody>
        </p:sp>
        <p:sp>
          <p:nvSpPr>
            <p:cNvPr id="14342" name="Line 6"/>
            <p:cNvSpPr>
              <a:spLocks noChangeShapeType="1"/>
            </p:cNvSpPr>
            <p:nvPr/>
          </p:nvSpPr>
          <p:spPr bwMode="auto">
            <a:xfrm>
              <a:off x="3352800" y="2590800"/>
              <a:ext cx="0" cy="762000"/>
            </a:xfrm>
            <a:prstGeom prst="line">
              <a:avLst/>
            </a:prstGeom>
            <a:noFill/>
            <a:ln w="9525">
              <a:solidFill>
                <a:srgbClr val="FF3300"/>
              </a:solidFill>
              <a:round/>
              <a:headEnd/>
              <a:tailEnd/>
            </a:ln>
          </p:spPr>
          <p:txBody>
            <a:bodyPr wrap="none"/>
            <a:lstStyle/>
            <a:p>
              <a:endParaRPr lang="en-US"/>
            </a:p>
          </p:txBody>
        </p:sp>
        <p:sp>
          <p:nvSpPr>
            <p:cNvPr id="14343" name="Line 7"/>
            <p:cNvSpPr>
              <a:spLocks noChangeShapeType="1"/>
            </p:cNvSpPr>
            <p:nvPr/>
          </p:nvSpPr>
          <p:spPr bwMode="auto">
            <a:xfrm>
              <a:off x="3352800" y="3352800"/>
              <a:ext cx="3886200" cy="0"/>
            </a:xfrm>
            <a:prstGeom prst="line">
              <a:avLst/>
            </a:prstGeom>
            <a:noFill/>
            <a:ln w="9525">
              <a:solidFill>
                <a:srgbClr val="FF3300"/>
              </a:solidFill>
              <a:round/>
              <a:headEnd/>
              <a:tailEnd/>
            </a:ln>
          </p:spPr>
          <p:txBody>
            <a:bodyPr wrap="none"/>
            <a:lstStyle/>
            <a:p>
              <a:endParaRPr lang="en-US"/>
            </a:p>
          </p:txBody>
        </p:sp>
        <p:sp>
          <p:nvSpPr>
            <p:cNvPr id="14344" name="Line 8"/>
            <p:cNvSpPr>
              <a:spLocks noChangeShapeType="1"/>
            </p:cNvSpPr>
            <p:nvPr/>
          </p:nvSpPr>
          <p:spPr bwMode="auto">
            <a:xfrm>
              <a:off x="7239000" y="3352800"/>
              <a:ext cx="0" cy="381000"/>
            </a:xfrm>
            <a:prstGeom prst="line">
              <a:avLst/>
            </a:prstGeom>
            <a:noFill/>
            <a:ln w="9525">
              <a:solidFill>
                <a:srgbClr val="FF3300"/>
              </a:solidFill>
              <a:round/>
              <a:headEnd/>
              <a:tailEnd type="triangle" w="lg" len="lg"/>
            </a:ln>
          </p:spPr>
          <p:txBody>
            <a:bodyPr wrap="none"/>
            <a:lstStyle/>
            <a:p>
              <a:endParaRPr lang="en-US"/>
            </a:p>
          </p:txBody>
        </p:sp>
      </p:grpSp>
      <p:sp>
        <p:nvSpPr>
          <p:cNvPr id="14345" name="Text Box 9"/>
          <p:cNvSpPr txBox="1">
            <a:spLocks noChangeArrowheads="1"/>
          </p:cNvSpPr>
          <p:nvPr/>
        </p:nvSpPr>
        <p:spPr bwMode="auto">
          <a:xfrm>
            <a:off x="1143000" y="5562600"/>
            <a:ext cx="6705600" cy="457200"/>
          </a:xfrm>
          <a:prstGeom prst="rect">
            <a:avLst/>
          </a:prstGeom>
          <a:noFill/>
          <a:ln w="9525">
            <a:noFill/>
            <a:miter lim="800000"/>
            <a:headEnd/>
            <a:tailEnd/>
          </a:ln>
        </p:spPr>
        <p:txBody>
          <a:bodyPr>
            <a:spAutoFit/>
          </a:bodyPr>
          <a:lstStyle/>
          <a:p>
            <a:pPr>
              <a:spcBef>
                <a:spcPct val="50000"/>
              </a:spcBef>
            </a:pPr>
            <a:r>
              <a:rPr lang="en-US" dirty="0">
                <a:solidFill>
                  <a:srgbClr val="FF3300"/>
                </a:solidFill>
              </a:rPr>
              <a:t>The method will display	</a:t>
            </a:r>
            <a:r>
              <a:rPr lang="en-US" sz="2000" b="1" dirty="0">
                <a:solidFill>
                  <a:srgbClr val="FF3300"/>
                </a:solidFill>
                <a:latin typeface="Courier New" pitchFamily="49" charset="0"/>
              </a:rPr>
              <a:t>The value is 5</a:t>
            </a:r>
          </a:p>
        </p:txBody>
      </p:sp>
    </p:spTree>
    <p:extLst>
      <p:ext uri="{BB962C8B-B14F-4D97-AF65-F5344CB8AC3E}">
        <p14:creationId xmlns:p14="http://schemas.microsoft.com/office/powerpoint/2010/main" val="42136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04800" y="455613"/>
            <a:ext cx="8610600" cy="992187"/>
          </a:xfrm>
        </p:spPr>
        <p:txBody>
          <a:bodyPr/>
          <a:lstStyle/>
          <a:p>
            <a:pPr eaLnBrk="1" hangingPunct="1"/>
            <a:r>
              <a:rPr lang="en-US" altLang="en-US" smtClean="0"/>
              <a:t>Argument and Parameter Data Type Compatibility</a:t>
            </a:r>
          </a:p>
        </p:txBody>
      </p:sp>
      <p:sp>
        <p:nvSpPr>
          <p:cNvPr id="27652" name="Rectangle 3"/>
          <p:cNvSpPr>
            <a:spLocks noGrp="1" noChangeArrowheads="1"/>
          </p:cNvSpPr>
          <p:nvPr>
            <p:ph type="body" idx="4294967295"/>
          </p:nvPr>
        </p:nvSpPr>
        <p:spPr/>
        <p:txBody>
          <a:bodyPr/>
          <a:lstStyle/>
          <a:p>
            <a:pPr eaLnBrk="1" hangingPunct="1"/>
            <a:r>
              <a:rPr lang="en-US" altLang="en-US" smtClean="0"/>
              <a:t>When you pass an argument to a method, be sure that the argument’s data type is compatible with the parameter variable’s data type.</a:t>
            </a:r>
          </a:p>
          <a:p>
            <a:pPr eaLnBrk="1" hangingPunct="1"/>
            <a:r>
              <a:rPr lang="en-US" altLang="en-US" smtClean="0"/>
              <a:t>Java will automatically perform widening conversions, but narrowing conversions will cause a compiler error.</a:t>
            </a:r>
          </a:p>
          <a:p>
            <a:pPr eaLnBrk="1" hangingPunct="1">
              <a:buFontTx/>
              <a:buNone/>
            </a:pPr>
            <a:r>
              <a:rPr lang="en-US" altLang="en-US" smtClean="0"/>
              <a:t>	</a:t>
            </a:r>
            <a:r>
              <a:rPr lang="en-US" altLang="en-US" sz="2800" b="1" smtClean="0">
                <a:latin typeface="Courier New" panose="02070309020205020404" pitchFamily="49" charset="0"/>
              </a:rPr>
              <a:t>double d = 1.0;</a:t>
            </a:r>
          </a:p>
          <a:p>
            <a:pPr eaLnBrk="1" hangingPunct="1">
              <a:buFontTx/>
              <a:buNone/>
            </a:pPr>
            <a:r>
              <a:rPr lang="en-US" altLang="en-US" sz="2800" b="1" smtClean="0">
                <a:latin typeface="Courier New" panose="02070309020205020404" pitchFamily="49" charset="0"/>
              </a:rPr>
              <a:t>	displayValue(d);</a:t>
            </a:r>
            <a:r>
              <a:rPr lang="en-US" altLang="en-US" sz="2400" b="1" smtClean="0">
                <a:latin typeface="Courier New" panose="02070309020205020404" pitchFamily="49" charset="0"/>
              </a:rPr>
              <a:t> </a:t>
            </a:r>
          </a:p>
        </p:txBody>
      </p:sp>
      <p:sp>
        <p:nvSpPr>
          <p:cNvPr id="27653" name="Text Box 4"/>
          <p:cNvSpPr txBox="1">
            <a:spLocks noChangeArrowheads="1"/>
          </p:cNvSpPr>
          <p:nvPr/>
        </p:nvSpPr>
        <p:spPr bwMode="auto">
          <a:xfrm>
            <a:off x="5105400" y="5140325"/>
            <a:ext cx="3505200" cy="10414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Aft>
                <a:spcPct val="20000"/>
              </a:spcAft>
              <a:buClr>
                <a:schemeClr val="accent2"/>
              </a:buClr>
              <a:buSzPct val="110000"/>
              <a:buFontTx/>
              <a:buNone/>
            </a:pPr>
            <a:r>
              <a:rPr lang="en-US" altLang="en-US" sz="2800" b="1">
                <a:solidFill>
                  <a:srgbClr val="FF3300"/>
                </a:solidFill>
              </a:rPr>
              <a:t>Error! Can’t convert </a:t>
            </a:r>
            <a:r>
              <a:rPr lang="en-US" altLang="en-US" sz="2800" b="1">
                <a:solidFill>
                  <a:srgbClr val="FF3300"/>
                </a:solidFill>
                <a:latin typeface="Courier New" panose="02070309020205020404" pitchFamily="49" charset="0"/>
              </a:rPr>
              <a:t>double </a:t>
            </a:r>
            <a:r>
              <a:rPr lang="en-US" altLang="en-US" sz="2800" b="1">
                <a:solidFill>
                  <a:srgbClr val="FF3300"/>
                </a:solidFill>
              </a:rPr>
              <a:t>to </a:t>
            </a:r>
            <a:r>
              <a:rPr lang="en-US" altLang="en-US" sz="2800" b="1">
                <a:solidFill>
                  <a:srgbClr val="FF3300"/>
                </a:solidFill>
                <a:latin typeface="Courier New" panose="02070309020205020404" pitchFamily="49" charset="0"/>
              </a:rPr>
              <a:t>int</a:t>
            </a:r>
            <a:endParaRPr lang="en-US" altLang="en-US" sz="2800">
              <a:solidFill>
                <a:srgbClr val="FF3300"/>
              </a:solidFill>
              <a:latin typeface="Courier New" panose="02070309020205020404" pitchFamily="49" charset="0"/>
            </a:endParaRPr>
          </a:p>
        </p:txBody>
      </p:sp>
      <p:sp>
        <p:nvSpPr>
          <p:cNvPr id="27654" name="Line 5"/>
          <p:cNvSpPr>
            <a:spLocks noChangeShapeType="1"/>
          </p:cNvSpPr>
          <p:nvPr/>
        </p:nvSpPr>
        <p:spPr bwMode="auto">
          <a:xfrm flipH="1">
            <a:off x="4572000" y="5715000"/>
            <a:ext cx="533400" cy="0"/>
          </a:xfrm>
          <a:prstGeom prst="line">
            <a:avLst/>
          </a:prstGeom>
          <a:noFill/>
          <a:ln w="2857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662004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r>
              <a:rPr lang="en-US"/>
              <a:t>Passing Multiple Arguments</a:t>
            </a:r>
          </a:p>
        </p:txBody>
      </p:sp>
      <p:sp>
        <p:nvSpPr>
          <p:cNvPr id="16388" name="Rectangle 3"/>
          <p:cNvSpPr>
            <a:spLocks noGrp="1" noChangeArrowheads="1"/>
          </p:cNvSpPr>
          <p:nvPr>
            <p:ph type="body" idx="4294967295"/>
          </p:nvPr>
        </p:nvSpPr>
        <p:spPr>
          <a:xfrm>
            <a:off x="685800" y="1447800"/>
            <a:ext cx="8229600" cy="4724400"/>
          </a:xfrm>
        </p:spPr>
        <p:txBody>
          <a:bodyPr/>
          <a:lstStyle/>
          <a:p>
            <a:pPr>
              <a:buFontTx/>
              <a:buNone/>
            </a:pPr>
            <a:r>
              <a:rPr lang="en-US" sz="2400" b="1" dirty="0" smtClean="0">
                <a:latin typeface="Courier New" pitchFamily="49" charset="0"/>
              </a:rPr>
              <a:t>In main:</a:t>
            </a:r>
          </a:p>
          <a:p>
            <a:pPr>
              <a:buFontTx/>
              <a:buNone/>
            </a:pPr>
            <a:r>
              <a:rPr lang="en-US" sz="2400" b="1" dirty="0" smtClean="0">
                <a:latin typeface="Courier New" pitchFamily="49" charset="0"/>
              </a:rPr>
              <a:t>{</a:t>
            </a:r>
          </a:p>
          <a:p>
            <a:pPr>
              <a:buFontTx/>
              <a:buNone/>
            </a:pPr>
            <a:r>
              <a:rPr lang="en-US" sz="2400" b="1" dirty="0">
                <a:latin typeface="Courier New" pitchFamily="49" charset="0"/>
              </a:rPr>
              <a:t> </a:t>
            </a:r>
            <a:r>
              <a:rPr lang="en-US" sz="2400" b="1" dirty="0" smtClean="0">
                <a:latin typeface="Courier New" pitchFamily="49" charset="0"/>
              </a:rPr>
              <a:t>  . . .</a:t>
            </a:r>
            <a:endParaRPr lang="en-US" sz="2400" b="1" dirty="0">
              <a:latin typeface="Courier New" pitchFamily="49" charset="0"/>
            </a:endParaRPr>
          </a:p>
          <a:p>
            <a:pPr>
              <a:buFontTx/>
              <a:buNone/>
            </a:pPr>
            <a:r>
              <a:rPr lang="en-US" sz="2400" b="1" dirty="0" smtClean="0">
                <a:latin typeface="Courier New" pitchFamily="49" charset="0"/>
              </a:rPr>
              <a:t>   </a:t>
            </a:r>
            <a:r>
              <a:rPr lang="en-US" sz="2000" b="1" dirty="0" err="1" smtClean="0">
                <a:latin typeface="Courier New" pitchFamily="49" charset="0"/>
              </a:rPr>
              <a:t>showSum</a:t>
            </a:r>
            <a:r>
              <a:rPr lang="en-US" sz="2000" b="1" dirty="0" smtClean="0">
                <a:latin typeface="Courier New" pitchFamily="49" charset="0"/>
              </a:rPr>
              <a:t>(5</a:t>
            </a:r>
            <a:r>
              <a:rPr lang="en-US" sz="2000" b="1" dirty="0">
                <a:latin typeface="Courier New" pitchFamily="49" charset="0"/>
              </a:rPr>
              <a:t>, 10</a:t>
            </a:r>
            <a:r>
              <a:rPr lang="en-US" sz="2000" b="1" dirty="0" smtClean="0">
                <a:latin typeface="Courier New" pitchFamily="49" charset="0"/>
              </a:rPr>
              <a:t>);</a:t>
            </a:r>
          </a:p>
          <a:p>
            <a:pPr>
              <a:buFontTx/>
              <a:buNone/>
            </a:pPr>
            <a:r>
              <a:rPr lang="en-US" sz="2000" b="1" dirty="0">
                <a:latin typeface="Courier New" pitchFamily="49" charset="0"/>
              </a:rPr>
              <a:t> </a:t>
            </a:r>
            <a:r>
              <a:rPr lang="en-US" sz="2000" b="1" dirty="0" smtClean="0">
                <a:latin typeface="Courier New" pitchFamily="49" charset="0"/>
              </a:rPr>
              <a:t>  . . .</a:t>
            </a:r>
          </a:p>
          <a:p>
            <a:pPr>
              <a:buFontTx/>
              <a:buNone/>
            </a:pPr>
            <a:r>
              <a:rPr lang="en-US" sz="2000" b="1" dirty="0">
                <a:latin typeface="Courier New" pitchFamily="49" charset="0"/>
              </a:rPr>
              <a:t>}</a:t>
            </a:r>
            <a:r>
              <a:rPr lang="en-US" sz="2000" b="1" dirty="0" smtClean="0">
                <a:latin typeface="Courier New" pitchFamily="49" charset="0"/>
              </a:rPr>
              <a:t>  </a:t>
            </a:r>
            <a:endParaRPr lang="en-US" sz="2000" b="1" dirty="0">
              <a:latin typeface="Courier New" pitchFamily="49" charset="0"/>
            </a:endParaRPr>
          </a:p>
          <a:p>
            <a:pPr>
              <a:buFontTx/>
              <a:buNone/>
            </a:pPr>
            <a:r>
              <a:rPr lang="en-US" sz="2000" b="1" dirty="0">
                <a:latin typeface="Courier New" pitchFamily="49" charset="0"/>
              </a:rPr>
              <a:t>public static void </a:t>
            </a:r>
            <a:r>
              <a:rPr lang="en-US" sz="2000" b="1" dirty="0" err="1">
                <a:latin typeface="Courier New" pitchFamily="49" charset="0"/>
              </a:rPr>
              <a:t>showSum</a:t>
            </a:r>
            <a:r>
              <a:rPr lang="en-US" sz="2000" b="1" dirty="0">
                <a:latin typeface="Courier New" pitchFamily="49" charset="0"/>
              </a:rPr>
              <a:t>(double num1, double num2)</a:t>
            </a:r>
          </a:p>
          <a:p>
            <a:pPr>
              <a:buFontTx/>
              <a:buNone/>
            </a:pPr>
            <a:r>
              <a:rPr lang="en-US" sz="2000" b="1" dirty="0">
                <a:latin typeface="Courier New" pitchFamily="49" charset="0"/>
              </a:rPr>
              <a:t>{</a:t>
            </a:r>
          </a:p>
          <a:p>
            <a:pPr lvl="1">
              <a:buFontTx/>
              <a:buNone/>
            </a:pPr>
            <a:r>
              <a:rPr lang="en-US" sz="2000" b="1" dirty="0">
                <a:latin typeface="Courier New" pitchFamily="49" charset="0"/>
              </a:rPr>
              <a:t>double sum;	//to hold the sum</a:t>
            </a:r>
          </a:p>
          <a:p>
            <a:pPr lvl="1">
              <a:buFontTx/>
              <a:buNone/>
            </a:pPr>
            <a:r>
              <a:rPr lang="en-US" sz="2000" b="1" dirty="0">
                <a:latin typeface="Courier New" pitchFamily="49" charset="0"/>
              </a:rPr>
              <a:t>sum = num1 + num2;</a:t>
            </a:r>
          </a:p>
          <a:p>
            <a:pPr lvl="1">
              <a:buFontTx/>
              <a:buNone/>
            </a:pPr>
            <a:r>
              <a:rPr lang="en-US" sz="2000" b="1" dirty="0" err="1">
                <a:latin typeface="Courier New" pitchFamily="49" charset="0"/>
              </a:rPr>
              <a:t>System.out.println</a:t>
            </a:r>
            <a:r>
              <a:rPr lang="en-US" sz="2000" b="1" dirty="0">
                <a:latin typeface="Courier New" pitchFamily="49" charset="0"/>
              </a:rPr>
              <a:t>("The sum is " + sum);</a:t>
            </a:r>
          </a:p>
          <a:p>
            <a:pPr>
              <a:buFontTx/>
              <a:buNone/>
            </a:pPr>
            <a:r>
              <a:rPr lang="en-US" sz="2000" b="1" dirty="0">
                <a:latin typeface="Courier New" pitchFamily="49" charset="0"/>
              </a:rPr>
              <a:t>} </a:t>
            </a:r>
          </a:p>
        </p:txBody>
      </p:sp>
      <p:grpSp>
        <p:nvGrpSpPr>
          <p:cNvPr id="13" name="Group 12"/>
          <p:cNvGrpSpPr/>
          <p:nvPr/>
        </p:nvGrpSpPr>
        <p:grpSpPr>
          <a:xfrm>
            <a:off x="2590800" y="1828800"/>
            <a:ext cx="6705600" cy="2133600"/>
            <a:chOff x="2057400" y="1447800"/>
            <a:chExt cx="6705600" cy="2133600"/>
          </a:xfrm>
        </p:grpSpPr>
        <p:sp>
          <p:nvSpPr>
            <p:cNvPr id="16389" name="Text Box 5"/>
            <p:cNvSpPr txBox="1">
              <a:spLocks noChangeArrowheads="1"/>
            </p:cNvSpPr>
            <p:nvPr/>
          </p:nvSpPr>
          <p:spPr bwMode="auto">
            <a:xfrm>
              <a:off x="3124200" y="1447800"/>
              <a:ext cx="5638800" cy="854075"/>
            </a:xfrm>
            <a:prstGeom prst="rect">
              <a:avLst/>
            </a:prstGeom>
            <a:noFill/>
            <a:ln w="9525">
              <a:noFill/>
              <a:miter lim="800000"/>
              <a:headEnd/>
              <a:tailEnd/>
            </a:ln>
          </p:spPr>
          <p:txBody>
            <a:bodyPr>
              <a:spAutoFit/>
            </a:bodyPr>
            <a:lstStyle/>
            <a:p>
              <a:pPr>
                <a:spcBef>
                  <a:spcPct val="50000"/>
                </a:spcBef>
              </a:pPr>
              <a:r>
                <a:rPr lang="en-US" sz="2000" dirty="0">
                  <a:solidFill>
                    <a:srgbClr val="FF3300"/>
                  </a:solidFill>
                </a:rPr>
                <a:t>The </a:t>
              </a:r>
              <a:r>
                <a:rPr lang="en-US" sz="2000" dirty="0">
                  <a:solidFill>
                    <a:srgbClr val="00B050"/>
                  </a:solidFill>
                </a:rPr>
                <a:t>argument</a:t>
              </a:r>
              <a:r>
                <a:rPr lang="en-US" sz="2000" dirty="0">
                  <a:solidFill>
                    <a:srgbClr val="FF3300"/>
                  </a:solidFill>
                </a:rPr>
                <a:t> 5 is copied into the </a:t>
              </a:r>
              <a:r>
                <a:rPr lang="en-US" sz="2000" b="1" dirty="0">
                  <a:solidFill>
                    <a:srgbClr val="FF3300"/>
                  </a:solidFill>
                  <a:latin typeface="Courier New" pitchFamily="49" charset="0"/>
                </a:rPr>
                <a:t>num1</a:t>
              </a:r>
              <a:r>
                <a:rPr lang="en-US" sz="2000" dirty="0">
                  <a:solidFill>
                    <a:srgbClr val="FF3300"/>
                  </a:solidFill>
                </a:rPr>
                <a:t> </a:t>
              </a:r>
              <a:r>
                <a:rPr lang="en-US" sz="2000" dirty="0">
                  <a:solidFill>
                    <a:srgbClr val="00B050"/>
                  </a:solidFill>
                </a:rPr>
                <a:t>parameter</a:t>
              </a:r>
              <a:r>
                <a:rPr lang="en-US" sz="2000" dirty="0">
                  <a:solidFill>
                    <a:srgbClr val="FF3300"/>
                  </a:solidFill>
                </a:rPr>
                <a:t>.</a:t>
              </a:r>
            </a:p>
            <a:p>
              <a:pPr>
                <a:spcBef>
                  <a:spcPct val="50000"/>
                </a:spcBef>
              </a:pPr>
              <a:r>
                <a:rPr lang="en-US" sz="2000" dirty="0">
                  <a:solidFill>
                    <a:srgbClr val="FF3300"/>
                  </a:solidFill>
                </a:rPr>
                <a:t>The </a:t>
              </a:r>
              <a:r>
                <a:rPr lang="en-US" sz="2000" dirty="0">
                  <a:solidFill>
                    <a:srgbClr val="00B050"/>
                  </a:solidFill>
                </a:rPr>
                <a:t>argument</a:t>
              </a:r>
              <a:r>
                <a:rPr lang="en-US" sz="2000" dirty="0">
                  <a:solidFill>
                    <a:srgbClr val="FF3300"/>
                  </a:solidFill>
                </a:rPr>
                <a:t> 10 is copied into the </a:t>
              </a:r>
              <a:r>
                <a:rPr lang="en-US" sz="2000" b="1" dirty="0">
                  <a:solidFill>
                    <a:srgbClr val="FF3300"/>
                  </a:solidFill>
                  <a:latin typeface="Courier New" pitchFamily="49" charset="0"/>
                </a:rPr>
                <a:t>num2</a:t>
              </a:r>
              <a:r>
                <a:rPr lang="en-US" sz="2000" dirty="0">
                  <a:solidFill>
                    <a:srgbClr val="FF3300"/>
                  </a:solidFill>
                </a:rPr>
                <a:t> </a:t>
              </a:r>
              <a:r>
                <a:rPr lang="en-US" sz="2000" dirty="0">
                  <a:solidFill>
                    <a:srgbClr val="00B050"/>
                  </a:solidFill>
                </a:rPr>
                <a:t>parameter</a:t>
              </a:r>
              <a:r>
                <a:rPr lang="en-US" sz="2000" dirty="0">
                  <a:solidFill>
                    <a:srgbClr val="FF3300"/>
                  </a:solidFill>
                </a:rPr>
                <a:t>.</a:t>
              </a:r>
            </a:p>
          </p:txBody>
        </p:sp>
        <p:sp>
          <p:nvSpPr>
            <p:cNvPr id="16390" name="Line 6"/>
            <p:cNvSpPr>
              <a:spLocks noChangeShapeType="1"/>
            </p:cNvSpPr>
            <p:nvPr/>
          </p:nvSpPr>
          <p:spPr bwMode="auto">
            <a:xfrm>
              <a:off x="2057400" y="2971800"/>
              <a:ext cx="3657600" cy="0"/>
            </a:xfrm>
            <a:prstGeom prst="line">
              <a:avLst/>
            </a:prstGeom>
            <a:noFill/>
            <a:ln w="9525">
              <a:solidFill>
                <a:srgbClr val="FF3300"/>
              </a:solidFill>
              <a:round/>
              <a:headEnd/>
              <a:tailEnd/>
            </a:ln>
          </p:spPr>
          <p:txBody>
            <a:bodyPr wrap="none"/>
            <a:lstStyle/>
            <a:p>
              <a:endParaRPr lang="en-US"/>
            </a:p>
          </p:txBody>
        </p:sp>
        <p:sp>
          <p:nvSpPr>
            <p:cNvPr id="16391" name="Line 7"/>
            <p:cNvSpPr>
              <a:spLocks noChangeShapeType="1"/>
            </p:cNvSpPr>
            <p:nvPr/>
          </p:nvSpPr>
          <p:spPr bwMode="auto">
            <a:xfrm>
              <a:off x="2057400" y="2819400"/>
              <a:ext cx="0" cy="152400"/>
            </a:xfrm>
            <a:prstGeom prst="line">
              <a:avLst/>
            </a:prstGeom>
            <a:noFill/>
            <a:ln w="9525">
              <a:solidFill>
                <a:srgbClr val="FF3300"/>
              </a:solidFill>
              <a:round/>
              <a:headEnd/>
              <a:tailEnd/>
            </a:ln>
          </p:spPr>
          <p:txBody>
            <a:bodyPr wrap="none"/>
            <a:lstStyle/>
            <a:p>
              <a:endParaRPr lang="en-US"/>
            </a:p>
          </p:txBody>
        </p:sp>
        <p:sp>
          <p:nvSpPr>
            <p:cNvPr id="16392" name="Line 8"/>
            <p:cNvSpPr>
              <a:spLocks noChangeShapeType="1"/>
            </p:cNvSpPr>
            <p:nvPr/>
          </p:nvSpPr>
          <p:spPr bwMode="auto">
            <a:xfrm>
              <a:off x="2590800" y="2819400"/>
              <a:ext cx="0" cy="76200"/>
            </a:xfrm>
            <a:prstGeom prst="line">
              <a:avLst/>
            </a:prstGeom>
            <a:noFill/>
            <a:ln w="9525">
              <a:solidFill>
                <a:srgbClr val="FF3300"/>
              </a:solidFill>
              <a:round/>
              <a:headEnd/>
              <a:tailEnd/>
            </a:ln>
          </p:spPr>
          <p:txBody>
            <a:bodyPr wrap="none"/>
            <a:lstStyle/>
            <a:p>
              <a:endParaRPr lang="en-US"/>
            </a:p>
          </p:txBody>
        </p:sp>
        <p:sp>
          <p:nvSpPr>
            <p:cNvPr id="16393" name="Line 9"/>
            <p:cNvSpPr>
              <a:spLocks noChangeShapeType="1"/>
            </p:cNvSpPr>
            <p:nvPr/>
          </p:nvSpPr>
          <p:spPr bwMode="auto">
            <a:xfrm>
              <a:off x="2590800" y="2895600"/>
              <a:ext cx="5029200" cy="0"/>
            </a:xfrm>
            <a:prstGeom prst="line">
              <a:avLst/>
            </a:prstGeom>
            <a:noFill/>
            <a:ln w="9525">
              <a:solidFill>
                <a:srgbClr val="FF3300"/>
              </a:solidFill>
              <a:round/>
              <a:headEnd/>
              <a:tailEnd/>
            </a:ln>
          </p:spPr>
          <p:txBody>
            <a:bodyPr wrap="none"/>
            <a:lstStyle/>
            <a:p>
              <a:endParaRPr lang="en-US"/>
            </a:p>
          </p:txBody>
        </p:sp>
        <p:sp>
          <p:nvSpPr>
            <p:cNvPr id="16394" name="Line 10"/>
            <p:cNvSpPr>
              <a:spLocks noChangeShapeType="1"/>
            </p:cNvSpPr>
            <p:nvPr/>
          </p:nvSpPr>
          <p:spPr bwMode="auto">
            <a:xfrm>
              <a:off x="5715000" y="2971800"/>
              <a:ext cx="0" cy="609600"/>
            </a:xfrm>
            <a:prstGeom prst="line">
              <a:avLst/>
            </a:prstGeom>
            <a:noFill/>
            <a:ln w="9525">
              <a:solidFill>
                <a:srgbClr val="FF3300"/>
              </a:solidFill>
              <a:round/>
              <a:headEnd/>
              <a:tailEnd type="triangle" w="med" len="med"/>
            </a:ln>
          </p:spPr>
          <p:txBody>
            <a:bodyPr wrap="none"/>
            <a:lstStyle/>
            <a:p>
              <a:endParaRPr lang="en-US"/>
            </a:p>
          </p:txBody>
        </p:sp>
        <p:sp>
          <p:nvSpPr>
            <p:cNvPr id="16395" name="Line 11"/>
            <p:cNvSpPr>
              <a:spLocks noChangeShapeType="1"/>
            </p:cNvSpPr>
            <p:nvPr/>
          </p:nvSpPr>
          <p:spPr bwMode="auto">
            <a:xfrm>
              <a:off x="7620000" y="2895600"/>
              <a:ext cx="0" cy="685800"/>
            </a:xfrm>
            <a:prstGeom prst="line">
              <a:avLst/>
            </a:prstGeom>
            <a:noFill/>
            <a:ln w="9525">
              <a:solidFill>
                <a:srgbClr val="FF3300"/>
              </a:solidFill>
              <a:round/>
              <a:headEnd/>
              <a:tailEnd type="triangle" w="med" len="med"/>
            </a:ln>
          </p:spPr>
          <p:txBody>
            <a:bodyPr wrap="none"/>
            <a:lstStyle/>
            <a:p>
              <a:endParaRPr lang="en-US"/>
            </a:p>
          </p:txBody>
        </p:sp>
        <p:sp>
          <p:nvSpPr>
            <p:cNvPr id="16396" name="Text Box 12"/>
            <p:cNvSpPr txBox="1">
              <a:spLocks noChangeArrowheads="1"/>
            </p:cNvSpPr>
            <p:nvPr/>
          </p:nvSpPr>
          <p:spPr bwMode="auto">
            <a:xfrm>
              <a:off x="3429000" y="2362200"/>
              <a:ext cx="3962400" cy="457200"/>
            </a:xfrm>
            <a:prstGeom prst="rect">
              <a:avLst/>
            </a:prstGeom>
            <a:noFill/>
            <a:ln w="9525">
              <a:noFill/>
              <a:miter lim="800000"/>
              <a:headEnd/>
              <a:tailEnd/>
            </a:ln>
          </p:spPr>
          <p:txBody>
            <a:bodyPr>
              <a:spAutoFit/>
            </a:bodyPr>
            <a:lstStyle/>
            <a:p>
              <a:pPr>
                <a:spcBef>
                  <a:spcPct val="50000"/>
                </a:spcBef>
              </a:pPr>
              <a:r>
                <a:rPr lang="en-US">
                  <a:solidFill>
                    <a:srgbClr val="FF3300"/>
                  </a:solidFill>
                </a:rPr>
                <a:t>NOTE:  Order matters!</a:t>
              </a:r>
            </a:p>
          </p:txBody>
        </p:sp>
      </p:grpSp>
    </p:spTree>
    <p:extLst>
      <p:ext uri="{BB962C8B-B14F-4D97-AF65-F5344CB8AC3E}">
        <p14:creationId xmlns:p14="http://schemas.microsoft.com/office/powerpoint/2010/main" val="19006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lstStyle/>
          <a:p>
            <a:r>
              <a:rPr lang="en-US" dirty="0"/>
              <a:t>Arguments are Passed by Value</a:t>
            </a:r>
          </a:p>
        </p:txBody>
      </p:sp>
      <p:sp>
        <p:nvSpPr>
          <p:cNvPr id="17412" name="Rectangle 3"/>
          <p:cNvSpPr>
            <a:spLocks noGrp="1" noChangeArrowheads="1"/>
          </p:cNvSpPr>
          <p:nvPr>
            <p:ph type="body" idx="4294967295"/>
          </p:nvPr>
        </p:nvSpPr>
        <p:spPr/>
        <p:txBody>
          <a:bodyPr/>
          <a:lstStyle/>
          <a:p>
            <a:r>
              <a:rPr lang="en-US" sz="2800" dirty="0"/>
              <a:t>In Java, all arguments of the </a:t>
            </a:r>
            <a:r>
              <a:rPr lang="en-US" sz="2800" dirty="0">
                <a:solidFill>
                  <a:srgbClr val="FF0000"/>
                </a:solidFill>
              </a:rPr>
              <a:t>primitive</a:t>
            </a:r>
            <a:r>
              <a:rPr lang="en-US" sz="2800" dirty="0"/>
              <a:t> data types are </a:t>
            </a:r>
            <a:r>
              <a:rPr lang="en-US" sz="2800" i="1" dirty="0">
                <a:solidFill>
                  <a:srgbClr val="FF0000"/>
                </a:solidFill>
              </a:rPr>
              <a:t>passed by value</a:t>
            </a:r>
            <a:r>
              <a:rPr lang="en-US" sz="2800" dirty="0"/>
              <a:t>, which means that only a copy of an argument’s value is passed into a parameter variable.</a:t>
            </a:r>
          </a:p>
          <a:p>
            <a:r>
              <a:rPr lang="en-US" sz="2800" dirty="0"/>
              <a:t>A method’s parameter variables are separate and distinct from the arguments that are listed inside the parentheses of a method call.</a:t>
            </a:r>
          </a:p>
          <a:p>
            <a:r>
              <a:rPr lang="en-US" sz="2800" dirty="0" smtClean="0">
                <a:solidFill>
                  <a:srgbClr val="FF0000"/>
                </a:solidFill>
              </a:rPr>
              <a:t>If a parameter variable is changed inside a method, it has no affect on the original argument.</a:t>
            </a:r>
          </a:p>
          <a:p>
            <a:r>
              <a:rPr lang="en-US" sz="2800" dirty="0" smtClean="0"/>
              <a:t>See </a:t>
            </a:r>
            <a:r>
              <a:rPr lang="en-US" sz="2800" dirty="0"/>
              <a:t>example:  </a:t>
            </a:r>
            <a:r>
              <a:rPr lang="en-US" sz="2800" dirty="0">
                <a:hlinkClick r:id="rId3" action="ppaction://hlinkfile"/>
              </a:rPr>
              <a:t>PassByValue.java</a:t>
            </a:r>
            <a:endParaRPr lang="en-US" sz="2800" dirty="0"/>
          </a:p>
        </p:txBody>
      </p:sp>
    </p:spTree>
    <p:extLst>
      <p:ext uri="{BB962C8B-B14F-4D97-AF65-F5344CB8AC3E}">
        <p14:creationId xmlns:p14="http://schemas.microsoft.com/office/powerpoint/2010/main" val="885785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152400" y="0"/>
            <a:ext cx="5555989" cy="6857999"/>
          </a:xfrm>
          <a:prstGeom prst="rect">
            <a:avLst/>
          </a:prstGeom>
          <a:noFill/>
          <a:ln w="9525" cap="flat" cmpd="sng">
            <a:noFill/>
            <a:prstDash val="solid"/>
            <a:miter lim="800000"/>
            <a:headEnd/>
            <a:tailEnd/>
          </a:ln>
        </p:spPr>
      </p:pic>
      <p:grpSp>
        <p:nvGrpSpPr>
          <p:cNvPr id="3" name="Group 36"/>
          <p:cNvGrpSpPr>
            <a:grpSpLocks/>
          </p:cNvGrpSpPr>
          <p:nvPr/>
        </p:nvGrpSpPr>
        <p:grpSpPr bwMode="auto">
          <a:xfrm>
            <a:off x="5715000" y="609600"/>
            <a:ext cx="3200407" cy="1073150"/>
            <a:chOff x="480" y="1680"/>
            <a:chExt cx="2016" cy="676"/>
          </a:xfrm>
        </p:grpSpPr>
        <p:pic>
          <p:nvPicPr>
            <p:cNvPr id="4" name="Picture 37" descr="MCj04039650000[1]"/>
            <p:cNvPicPr>
              <a:picLocks noChangeAspect="1" noChangeArrowheads="1"/>
            </p:cNvPicPr>
            <p:nvPr/>
          </p:nvPicPr>
          <p:blipFill>
            <a:blip r:embed="rId3" cstate="print"/>
            <a:srcRect/>
            <a:stretch>
              <a:fillRect/>
            </a:stretch>
          </p:blipFill>
          <p:spPr bwMode="auto">
            <a:xfrm>
              <a:off x="480" y="1680"/>
              <a:ext cx="674" cy="676"/>
            </a:xfrm>
            <a:prstGeom prst="rect">
              <a:avLst/>
            </a:prstGeom>
            <a:noFill/>
            <a:ln w="9525">
              <a:noFill/>
              <a:miter lim="800000"/>
              <a:headEnd/>
              <a:tailEnd/>
            </a:ln>
          </p:spPr>
        </p:pic>
        <p:sp>
          <p:nvSpPr>
            <p:cNvPr id="5" name="Text Box 38"/>
            <p:cNvSpPr txBox="1">
              <a:spLocks noChangeArrowheads="1"/>
            </p:cNvSpPr>
            <p:nvPr/>
          </p:nvSpPr>
          <p:spPr bwMode="auto">
            <a:xfrm>
              <a:off x="1359" y="1706"/>
              <a:ext cx="1137" cy="523"/>
            </a:xfrm>
            <a:prstGeom prst="rect">
              <a:avLst/>
            </a:prstGeom>
            <a:noFill/>
            <a:ln w="9525">
              <a:noFill/>
              <a:miter lim="800000"/>
              <a:headEnd/>
              <a:tailEnd/>
            </a:ln>
          </p:spPr>
          <p:txBody>
            <a:bodyPr wrap="square">
              <a:spAutoFit/>
            </a:bodyPr>
            <a:lstStyle/>
            <a:p>
              <a:pPr marL="457200" indent="-457200"/>
              <a:r>
                <a:rPr lang="en-US" sz="2400" dirty="0" smtClean="0"/>
                <a:t>What is the</a:t>
              </a:r>
            </a:p>
            <a:p>
              <a:pPr marL="457200" indent="-457200"/>
              <a:r>
                <a:rPr lang="en-US" dirty="0"/>
                <a:t>o</a:t>
              </a:r>
              <a:r>
                <a:rPr lang="en-US" dirty="0" smtClean="0"/>
                <a:t>utput?</a:t>
              </a:r>
              <a:endParaRPr lang="en-US" sz="2400" dirty="0"/>
            </a:p>
          </p:txBody>
        </p:sp>
      </p:grpSp>
      <p:sp>
        <p:nvSpPr>
          <p:cNvPr id="6" name="TextBox 5"/>
          <p:cNvSpPr txBox="1"/>
          <p:nvPr/>
        </p:nvSpPr>
        <p:spPr>
          <a:xfrm>
            <a:off x="5867400" y="2514600"/>
            <a:ext cx="3214341" cy="1569660"/>
          </a:xfrm>
          <a:prstGeom prst="rect">
            <a:avLst/>
          </a:prstGeom>
          <a:noFill/>
        </p:spPr>
        <p:txBody>
          <a:bodyPr wrap="none" rtlCol="0">
            <a:spAutoFit/>
          </a:bodyPr>
          <a:lstStyle/>
          <a:p>
            <a:r>
              <a:rPr lang="en-US" dirty="0">
                <a:solidFill>
                  <a:srgbClr val="FF0000"/>
                </a:solidFill>
              </a:rPr>
              <a:t>n</a:t>
            </a:r>
            <a:r>
              <a:rPr lang="en-US" dirty="0" smtClean="0">
                <a:solidFill>
                  <a:srgbClr val="FF0000"/>
                </a:solidFill>
              </a:rPr>
              <a:t>umber is 99</a:t>
            </a:r>
          </a:p>
          <a:p>
            <a:r>
              <a:rPr lang="en-US" dirty="0" smtClean="0">
                <a:solidFill>
                  <a:srgbClr val="FF0000"/>
                </a:solidFill>
              </a:rPr>
              <a:t>I am changing the value.</a:t>
            </a:r>
          </a:p>
          <a:p>
            <a:r>
              <a:rPr lang="en-US" dirty="0" smtClean="0">
                <a:solidFill>
                  <a:srgbClr val="FF0000"/>
                </a:solidFill>
              </a:rPr>
              <a:t>Now the value is 0</a:t>
            </a:r>
          </a:p>
          <a:p>
            <a:r>
              <a:rPr lang="en-US" dirty="0">
                <a:solidFill>
                  <a:srgbClr val="FF0000"/>
                </a:solidFill>
              </a:rPr>
              <a:t>n</a:t>
            </a:r>
            <a:r>
              <a:rPr lang="en-US" dirty="0" smtClean="0">
                <a:solidFill>
                  <a:srgbClr val="FF0000"/>
                </a:solidFill>
              </a:rPr>
              <a:t>umber is 99</a:t>
            </a:r>
            <a:endParaRPr lang="en-US" dirty="0">
              <a:solidFill>
                <a:srgbClr val="FF0000"/>
              </a:solidFill>
            </a:endParaRPr>
          </a:p>
        </p:txBody>
      </p:sp>
    </p:spTree>
    <p:extLst>
      <p:ext uri="{BB962C8B-B14F-4D97-AF65-F5344CB8AC3E}">
        <p14:creationId xmlns:p14="http://schemas.microsoft.com/office/powerpoint/2010/main" val="4364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Examples’ Source Code </a:t>
            </a:r>
            <a:endParaRPr lang="en-US" dirty="0"/>
          </a:p>
        </p:txBody>
      </p:sp>
      <p:sp>
        <p:nvSpPr>
          <p:cNvPr id="3" name="Content Placeholder 2"/>
          <p:cNvSpPr>
            <a:spLocks noGrp="1"/>
          </p:cNvSpPr>
          <p:nvPr>
            <p:ph idx="1"/>
          </p:nvPr>
        </p:nvSpPr>
        <p:spPr>
          <a:xfrm>
            <a:off x="304800" y="1600200"/>
            <a:ext cx="8610600" cy="4572000"/>
          </a:xfrm>
        </p:spPr>
        <p:txBody>
          <a:bodyPr/>
          <a:lstStyle/>
          <a:p>
            <a:pPr>
              <a:spcBef>
                <a:spcPct val="0"/>
              </a:spcBef>
              <a:buFontTx/>
              <a:buNone/>
            </a:pPr>
            <a:r>
              <a:rPr lang="en-US" altLang="en-US" sz="2400" dirty="0">
                <a:cs typeface="Arial" panose="020B0604020202020204" pitchFamily="34" charset="0"/>
                <a:sym typeface="Arial" panose="020B0604020202020204" pitchFamily="34" charset="0"/>
              </a:rPr>
              <a:t>Source Code for examples presented in these slides can be found on:</a:t>
            </a:r>
          </a:p>
          <a:p>
            <a:pPr>
              <a:spcBef>
                <a:spcPct val="0"/>
              </a:spcBef>
              <a:buFontTx/>
              <a:buNone/>
            </a:pPr>
            <a:endParaRPr lang="en-US" altLang="en-US" sz="2000" b="1" dirty="0">
              <a:cs typeface="Arial" panose="020B0604020202020204" pitchFamily="34" charset="0"/>
              <a:sym typeface="Arial" panose="020B0604020202020204" pitchFamily="34" charset="0"/>
            </a:endParaRPr>
          </a:p>
          <a:p>
            <a:pPr>
              <a:spcBef>
                <a:spcPct val="0"/>
              </a:spcBef>
              <a:buFontTx/>
              <a:buNone/>
            </a:pPr>
            <a:r>
              <a:rPr lang="en-US" altLang="en-US" sz="2000" b="1" dirty="0">
                <a:cs typeface="Arial" panose="020B0604020202020204" pitchFamily="34" charset="0"/>
                <a:sym typeface="Arial" panose="020B0604020202020204" pitchFamily="34" charset="0"/>
              </a:rPr>
              <a:t>Blackboard-&gt;Course Content-&gt;Source Code Of The Book Examples</a:t>
            </a:r>
          </a:p>
          <a:p>
            <a:endParaRPr lang="en-US" dirty="0"/>
          </a:p>
        </p:txBody>
      </p:sp>
    </p:spTree>
    <p:extLst>
      <p:ext uri="{BB962C8B-B14F-4D97-AF65-F5344CB8AC3E}">
        <p14:creationId xmlns:p14="http://schemas.microsoft.com/office/powerpoint/2010/main" val="17380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en-US" altLang="en-US" smtClean="0"/>
              <a:t>Passing Object References to a Method</a:t>
            </a:r>
          </a:p>
        </p:txBody>
      </p:sp>
      <p:sp>
        <p:nvSpPr>
          <p:cNvPr id="33796" name="Rectangle 3"/>
          <p:cNvSpPr>
            <a:spLocks noGrp="1" noChangeArrowheads="1"/>
          </p:cNvSpPr>
          <p:nvPr>
            <p:ph type="body" idx="4294967295"/>
          </p:nvPr>
        </p:nvSpPr>
        <p:spPr/>
        <p:txBody>
          <a:bodyPr/>
          <a:lstStyle/>
          <a:p>
            <a:pPr eaLnBrk="1" hangingPunct="1"/>
            <a:r>
              <a:rPr lang="en-US" altLang="en-US" sz="2800" smtClean="0"/>
              <a:t>Recall that a class type variable does not hold the actual data item that is associated with it, but holds the memory address of the object.  A variable associated with an object is called a reference variable.</a:t>
            </a:r>
            <a:br>
              <a:rPr lang="en-US" altLang="en-US" sz="2800" smtClean="0"/>
            </a:br>
            <a:endParaRPr lang="en-US" altLang="en-US" sz="2800" smtClean="0"/>
          </a:p>
          <a:p>
            <a:pPr eaLnBrk="1" hangingPunct="1"/>
            <a:r>
              <a:rPr lang="en-US" altLang="en-US" sz="2800" smtClean="0"/>
              <a:t>When an object such as a </a:t>
            </a:r>
            <a:r>
              <a:rPr lang="en-US" altLang="en-US" sz="2800" smtClean="0">
                <a:latin typeface="Courier New" panose="02070309020205020404" pitchFamily="49" charset="0"/>
              </a:rPr>
              <a:t>String</a:t>
            </a:r>
            <a:r>
              <a:rPr lang="en-US" altLang="en-US" sz="2800" smtClean="0"/>
              <a:t> is passed as an argument, it is actually a reference to the object that is passed.</a:t>
            </a:r>
          </a:p>
        </p:txBody>
      </p:sp>
    </p:spTree>
    <p:extLst>
      <p:ext uri="{BB962C8B-B14F-4D97-AF65-F5344CB8AC3E}">
        <p14:creationId xmlns:p14="http://schemas.microsoft.com/office/powerpoint/2010/main" val="113511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04800" y="0"/>
            <a:ext cx="8610600" cy="992187"/>
          </a:xfrm>
        </p:spPr>
        <p:txBody>
          <a:bodyPr/>
          <a:lstStyle/>
          <a:p>
            <a:r>
              <a:rPr lang="en-US" sz="3200" dirty="0"/>
              <a:t>Passing a </a:t>
            </a:r>
            <a:r>
              <a:rPr lang="en-US" sz="3200" dirty="0" smtClean="0"/>
              <a:t>Object Reference </a:t>
            </a:r>
            <a:r>
              <a:rPr lang="en-US" sz="3200" dirty="0"/>
              <a:t>as an Argument</a:t>
            </a:r>
          </a:p>
        </p:txBody>
      </p:sp>
      <p:sp>
        <p:nvSpPr>
          <p:cNvPr id="19460" name="Rectangle 3"/>
          <p:cNvSpPr>
            <a:spLocks noGrp="1" noChangeArrowheads="1"/>
          </p:cNvSpPr>
          <p:nvPr>
            <p:ph type="body" idx="4294967295"/>
          </p:nvPr>
        </p:nvSpPr>
        <p:spPr>
          <a:xfrm>
            <a:off x="304800" y="1143000"/>
            <a:ext cx="8294688" cy="4572000"/>
          </a:xfrm>
        </p:spPr>
        <p:txBody>
          <a:bodyPr/>
          <a:lstStyle/>
          <a:p>
            <a:pPr>
              <a:lnSpc>
                <a:spcPct val="90000"/>
              </a:lnSpc>
              <a:buFontTx/>
              <a:buNone/>
            </a:pPr>
            <a:r>
              <a:rPr lang="en-US" sz="2400" b="1" dirty="0" smtClean="0">
                <a:latin typeface="Courier New" pitchFamily="49" charset="0"/>
              </a:rPr>
              <a:t>In main:</a:t>
            </a:r>
          </a:p>
          <a:p>
            <a:pPr>
              <a:lnSpc>
                <a:spcPct val="90000"/>
              </a:lnSpc>
              <a:buFontTx/>
              <a:buNone/>
            </a:pPr>
            <a:r>
              <a:rPr lang="en-US" sz="2400" b="1" dirty="0" smtClean="0">
                <a:latin typeface="Courier New" pitchFamily="49" charset="0"/>
              </a:rPr>
              <a:t>{</a:t>
            </a:r>
          </a:p>
          <a:p>
            <a:pPr>
              <a:lnSpc>
                <a:spcPct val="90000"/>
              </a:lnSpc>
              <a:buFontTx/>
              <a:buNone/>
            </a:pPr>
            <a:r>
              <a:rPr lang="en-US" sz="2400" b="1" dirty="0">
                <a:latin typeface="Courier New" pitchFamily="49" charset="0"/>
              </a:rPr>
              <a:t> </a:t>
            </a:r>
            <a:r>
              <a:rPr lang="en-US" sz="2400" b="1" dirty="0" smtClean="0">
                <a:latin typeface="Courier New" pitchFamily="49" charset="0"/>
              </a:rPr>
              <a:t>  . .</a:t>
            </a:r>
            <a:r>
              <a:rPr lang="en-US" sz="2400" b="1" dirty="0">
                <a:latin typeface="Courier New" pitchFamily="49" charset="0"/>
              </a:rPr>
              <a:t> </a:t>
            </a:r>
            <a:r>
              <a:rPr lang="en-US" sz="2400" b="1" dirty="0" smtClean="0">
                <a:latin typeface="Courier New" pitchFamily="49" charset="0"/>
              </a:rPr>
              <a:t>.</a:t>
            </a:r>
          </a:p>
          <a:p>
            <a:pPr>
              <a:lnSpc>
                <a:spcPct val="90000"/>
              </a:lnSpc>
              <a:buFontTx/>
              <a:buNone/>
            </a:pPr>
            <a:r>
              <a:rPr lang="en-US" sz="2400" b="1" dirty="0">
                <a:latin typeface="Courier New" pitchFamily="49" charset="0"/>
              </a:rPr>
              <a:t> </a:t>
            </a:r>
            <a:r>
              <a:rPr lang="en-US" sz="2400" b="1" dirty="0" smtClean="0">
                <a:latin typeface="Courier New" pitchFamily="49" charset="0"/>
              </a:rPr>
              <a:t>  </a:t>
            </a:r>
            <a:r>
              <a:rPr lang="en-US" sz="2400" b="1" dirty="0" err="1" smtClean="0">
                <a:latin typeface="Courier New" pitchFamily="49" charset="0"/>
              </a:rPr>
              <a:t>showLength</a:t>
            </a:r>
            <a:r>
              <a:rPr lang="en-US" sz="2400" b="1" dirty="0" smtClean="0">
                <a:latin typeface="Courier New" pitchFamily="49" charset="0"/>
              </a:rPr>
              <a:t>(name);</a:t>
            </a:r>
          </a:p>
          <a:p>
            <a:pPr>
              <a:lnSpc>
                <a:spcPct val="90000"/>
              </a:lnSpc>
              <a:buFontTx/>
              <a:buNone/>
            </a:pPr>
            <a:r>
              <a:rPr lang="en-US" sz="2400" b="1" dirty="0">
                <a:latin typeface="Courier New" pitchFamily="49" charset="0"/>
              </a:rPr>
              <a:t> </a:t>
            </a:r>
            <a:r>
              <a:rPr lang="en-US" sz="2400" b="1" dirty="0" smtClean="0">
                <a:latin typeface="Courier New" pitchFamily="49" charset="0"/>
              </a:rPr>
              <a:t>  . . .</a:t>
            </a:r>
          </a:p>
          <a:p>
            <a:pPr>
              <a:lnSpc>
                <a:spcPct val="90000"/>
              </a:lnSpc>
              <a:buFontTx/>
              <a:buNone/>
            </a:pPr>
            <a:r>
              <a:rPr lang="en-US" sz="2400" b="1" dirty="0">
                <a:latin typeface="Courier New" pitchFamily="49" charset="0"/>
              </a:rPr>
              <a:t>}</a:t>
            </a:r>
          </a:p>
          <a:p>
            <a:pPr>
              <a:lnSpc>
                <a:spcPct val="90000"/>
              </a:lnSpc>
              <a:buFontTx/>
              <a:buNone/>
            </a:pPr>
            <a:endParaRPr lang="en-US" sz="2400" b="1" dirty="0">
              <a:latin typeface="Courier New" pitchFamily="49" charset="0"/>
            </a:endParaRPr>
          </a:p>
          <a:p>
            <a:pPr>
              <a:lnSpc>
                <a:spcPct val="90000"/>
              </a:lnSpc>
              <a:buFontTx/>
              <a:buNone/>
            </a:pPr>
            <a:r>
              <a:rPr lang="en-US" sz="2400" b="1" dirty="0">
                <a:latin typeface="Courier New" pitchFamily="49" charset="0"/>
              </a:rPr>
              <a:t>public static void </a:t>
            </a:r>
            <a:r>
              <a:rPr lang="en-US" sz="2400" b="1" dirty="0" err="1">
                <a:latin typeface="Courier New" pitchFamily="49" charset="0"/>
              </a:rPr>
              <a:t>showLength</a:t>
            </a:r>
            <a:r>
              <a:rPr lang="en-US" sz="2400" b="1" dirty="0">
                <a:latin typeface="Courier New" pitchFamily="49" charset="0"/>
              </a:rPr>
              <a:t>(String </a:t>
            </a:r>
            <a:r>
              <a:rPr lang="en-US" sz="2400" b="1" dirty="0" err="1">
                <a:latin typeface="Courier New" pitchFamily="49" charset="0"/>
              </a:rPr>
              <a:t>str</a:t>
            </a:r>
            <a:r>
              <a:rPr lang="en-US" sz="2400" b="1" dirty="0">
                <a:latin typeface="Courier New" pitchFamily="49" charset="0"/>
              </a:rPr>
              <a:t>)</a:t>
            </a:r>
          </a:p>
          <a:p>
            <a:pPr>
              <a:lnSpc>
                <a:spcPct val="90000"/>
              </a:lnSpc>
              <a:buFontTx/>
              <a:buNone/>
            </a:pPr>
            <a:r>
              <a:rPr lang="en-US" sz="2400" b="1" dirty="0">
                <a:latin typeface="Courier New" pitchFamily="49" charset="0"/>
              </a:rPr>
              <a:t>{</a:t>
            </a:r>
          </a:p>
          <a:p>
            <a:pPr>
              <a:lnSpc>
                <a:spcPct val="90000"/>
              </a:lnSpc>
              <a:buFontTx/>
              <a:buNone/>
            </a:pPr>
            <a:r>
              <a:rPr lang="en-US" sz="2400" b="1" dirty="0">
                <a:latin typeface="Courier New" pitchFamily="49" charset="0"/>
              </a:rPr>
              <a:t>	</a:t>
            </a:r>
            <a:r>
              <a:rPr lang="en-US" sz="2400" b="1" dirty="0" err="1">
                <a:latin typeface="Courier New" pitchFamily="49" charset="0"/>
              </a:rPr>
              <a:t>System.out.println</a:t>
            </a:r>
            <a:r>
              <a:rPr lang="en-US" sz="2400" b="1" dirty="0">
                <a:latin typeface="Courier New" pitchFamily="49" charset="0"/>
              </a:rPr>
              <a:t>(</a:t>
            </a:r>
            <a:r>
              <a:rPr lang="en-US" sz="2400" b="1" dirty="0" err="1">
                <a:latin typeface="Courier New" pitchFamily="49" charset="0"/>
              </a:rPr>
              <a:t>str</a:t>
            </a:r>
            <a:r>
              <a:rPr lang="en-US" sz="2400" b="1" dirty="0">
                <a:latin typeface="Courier New" pitchFamily="49" charset="0"/>
              </a:rPr>
              <a:t> + " is " + </a:t>
            </a:r>
            <a:r>
              <a:rPr lang="en-US" sz="2400" b="1" dirty="0" err="1">
                <a:latin typeface="Courier New" pitchFamily="49" charset="0"/>
              </a:rPr>
              <a:t>str.length</a:t>
            </a:r>
            <a:r>
              <a:rPr lang="en-US" sz="2400" b="1" dirty="0">
                <a:latin typeface="Courier New" pitchFamily="49" charset="0"/>
              </a:rPr>
              <a:t>() 		+ " characters long.");</a:t>
            </a:r>
          </a:p>
          <a:p>
            <a:pPr>
              <a:lnSpc>
                <a:spcPct val="90000"/>
              </a:lnSpc>
              <a:buFontTx/>
              <a:buNone/>
            </a:pPr>
            <a:r>
              <a:rPr lang="en-US" sz="2400" b="1" dirty="0">
                <a:latin typeface="Courier New" pitchFamily="49" charset="0"/>
              </a:rPr>
              <a:t>	</a:t>
            </a:r>
            <a:r>
              <a:rPr lang="en-US" sz="2400" b="1" dirty="0" err="1">
                <a:latin typeface="Courier New" pitchFamily="49" charset="0"/>
              </a:rPr>
              <a:t>str</a:t>
            </a:r>
            <a:r>
              <a:rPr lang="en-US" sz="2400" b="1" dirty="0">
                <a:latin typeface="Courier New" pitchFamily="49" charset="0"/>
              </a:rPr>
              <a:t> = "Joe" // see next slide</a:t>
            </a:r>
          </a:p>
          <a:p>
            <a:pPr>
              <a:lnSpc>
                <a:spcPct val="90000"/>
              </a:lnSpc>
              <a:buFontTx/>
              <a:buNone/>
            </a:pPr>
            <a:r>
              <a:rPr lang="en-US" sz="2400" b="1" dirty="0">
                <a:latin typeface="Courier New" pitchFamily="49" charset="0"/>
              </a:rPr>
              <a:t>}</a:t>
            </a:r>
          </a:p>
        </p:txBody>
      </p:sp>
      <p:sp>
        <p:nvSpPr>
          <p:cNvPr id="19461" name="Text Box 5"/>
          <p:cNvSpPr txBox="1">
            <a:spLocks noChangeArrowheads="1"/>
          </p:cNvSpPr>
          <p:nvPr/>
        </p:nvSpPr>
        <p:spPr bwMode="auto">
          <a:xfrm>
            <a:off x="2362200" y="2895600"/>
            <a:ext cx="1447800" cy="830997"/>
          </a:xfrm>
          <a:prstGeom prst="rect">
            <a:avLst/>
          </a:prstGeom>
          <a:noFill/>
          <a:ln w="9525">
            <a:solidFill>
              <a:srgbClr val="FF3300"/>
            </a:solidFill>
            <a:miter lim="800000"/>
            <a:headEnd/>
            <a:tailEnd/>
          </a:ln>
        </p:spPr>
        <p:txBody>
          <a:bodyPr wrap="square">
            <a:spAutoFit/>
          </a:bodyPr>
          <a:lstStyle/>
          <a:p>
            <a:pPr algn="ctr">
              <a:spcBef>
                <a:spcPct val="50000"/>
              </a:spcBef>
            </a:pPr>
            <a:r>
              <a:rPr lang="en-US" dirty="0">
                <a:solidFill>
                  <a:srgbClr val="FF3300"/>
                </a:solidFill>
              </a:rPr>
              <a:t>r</a:t>
            </a:r>
            <a:r>
              <a:rPr lang="en-US" dirty="0" smtClean="0">
                <a:solidFill>
                  <a:srgbClr val="FF3300"/>
                </a:solidFill>
              </a:rPr>
              <a:t>eference/address</a:t>
            </a:r>
            <a:endParaRPr lang="en-US" dirty="0">
              <a:solidFill>
                <a:srgbClr val="FF3300"/>
              </a:solidFill>
            </a:endParaRPr>
          </a:p>
        </p:txBody>
      </p:sp>
      <p:sp>
        <p:nvSpPr>
          <p:cNvPr id="19462" name="Text Box 6"/>
          <p:cNvSpPr txBox="1">
            <a:spLocks noChangeArrowheads="1"/>
          </p:cNvSpPr>
          <p:nvPr/>
        </p:nvSpPr>
        <p:spPr bwMode="auto">
          <a:xfrm>
            <a:off x="7391400" y="2743200"/>
            <a:ext cx="1524000" cy="830997"/>
          </a:xfrm>
          <a:prstGeom prst="rect">
            <a:avLst/>
          </a:prstGeom>
          <a:noFill/>
          <a:ln w="9525">
            <a:solidFill>
              <a:srgbClr val="FF3300"/>
            </a:solidFill>
            <a:miter lim="800000"/>
            <a:headEnd/>
            <a:tailEnd/>
          </a:ln>
        </p:spPr>
        <p:txBody>
          <a:bodyPr wrap="square">
            <a:spAutoFit/>
          </a:bodyPr>
          <a:lstStyle/>
          <a:p>
            <a:pPr>
              <a:spcBef>
                <a:spcPct val="50000"/>
              </a:spcBef>
            </a:pPr>
            <a:r>
              <a:rPr lang="en-US" dirty="0">
                <a:solidFill>
                  <a:srgbClr val="FF3300"/>
                </a:solidFill>
              </a:rPr>
              <a:t>r</a:t>
            </a:r>
            <a:r>
              <a:rPr lang="en-US" dirty="0" smtClean="0">
                <a:solidFill>
                  <a:srgbClr val="FF3300"/>
                </a:solidFill>
              </a:rPr>
              <a:t>eference/address</a:t>
            </a:r>
            <a:endParaRPr lang="en-US" dirty="0">
              <a:solidFill>
                <a:srgbClr val="FF3300"/>
              </a:solidFill>
            </a:endParaRPr>
          </a:p>
        </p:txBody>
      </p:sp>
      <p:sp>
        <p:nvSpPr>
          <p:cNvPr id="19465" name="Line 9"/>
          <p:cNvSpPr>
            <a:spLocks noChangeShapeType="1"/>
          </p:cNvSpPr>
          <p:nvPr/>
        </p:nvSpPr>
        <p:spPr bwMode="auto">
          <a:xfrm>
            <a:off x="3200400" y="2667000"/>
            <a:ext cx="0" cy="228600"/>
          </a:xfrm>
          <a:prstGeom prst="line">
            <a:avLst/>
          </a:prstGeom>
          <a:noFill/>
          <a:ln w="19050">
            <a:solidFill>
              <a:srgbClr val="FF3300"/>
            </a:solidFill>
            <a:round/>
            <a:headEnd/>
            <a:tailEnd/>
          </a:ln>
        </p:spPr>
        <p:txBody>
          <a:bodyPr wrap="none"/>
          <a:lstStyle/>
          <a:p>
            <a:endParaRPr lang="en-US"/>
          </a:p>
        </p:txBody>
      </p:sp>
      <p:sp>
        <p:nvSpPr>
          <p:cNvPr id="19466" name="Line 10"/>
          <p:cNvSpPr>
            <a:spLocks noChangeShapeType="1"/>
          </p:cNvSpPr>
          <p:nvPr/>
        </p:nvSpPr>
        <p:spPr bwMode="auto">
          <a:xfrm>
            <a:off x="3200400" y="3733800"/>
            <a:ext cx="0" cy="152400"/>
          </a:xfrm>
          <a:prstGeom prst="line">
            <a:avLst/>
          </a:prstGeom>
          <a:noFill/>
          <a:ln w="19050">
            <a:solidFill>
              <a:srgbClr val="FF3300"/>
            </a:solidFill>
            <a:round/>
            <a:headEnd/>
            <a:tailEnd/>
          </a:ln>
        </p:spPr>
        <p:txBody>
          <a:bodyPr wrap="none"/>
          <a:lstStyle/>
          <a:p>
            <a:endParaRPr lang="en-US"/>
          </a:p>
        </p:txBody>
      </p:sp>
      <p:sp>
        <p:nvSpPr>
          <p:cNvPr id="19467" name="Line 11"/>
          <p:cNvSpPr>
            <a:spLocks noChangeShapeType="1"/>
          </p:cNvSpPr>
          <p:nvPr/>
        </p:nvSpPr>
        <p:spPr bwMode="auto">
          <a:xfrm>
            <a:off x="3200400" y="3886200"/>
            <a:ext cx="4114800" cy="0"/>
          </a:xfrm>
          <a:prstGeom prst="line">
            <a:avLst/>
          </a:prstGeom>
          <a:noFill/>
          <a:ln w="19050">
            <a:solidFill>
              <a:srgbClr val="FF3300"/>
            </a:solidFill>
            <a:round/>
            <a:headEnd type="none" w="med" len="med"/>
            <a:tailEnd type="none" w="med" len="med"/>
          </a:ln>
        </p:spPr>
        <p:txBody>
          <a:bodyPr wrap="none"/>
          <a:lstStyle/>
          <a:p>
            <a:endParaRPr lang="en-US"/>
          </a:p>
        </p:txBody>
      </p:sp>
      <p:grpSp>
        <p:nvGrpSpPr>
          <p:cNvPr id="21" name="Group 20"/>
          <p:cNvGrpSpPr/>
          <p:nvPr/>
        </p:nvGrpSpPr>
        <p:grpSpPr>
          <a:xfrm>
            <a:off x="3810000" y="1295400"/>
            <a:ext cx="4995863" cy="1981200"/>
            <a:chOff x="3810000" y="1295400"/>
            <a:chExt cx="4995863" cy="1981200"/>
          </a:xfrm>
        </p:grpSpPr>
        <p:sp>
          <p:nvSpPr>
            <p:cNvPr id="19463" name="Text Box 7"/>
            <p:cNvSpPr txBox="1">
              <a:spLocks noChangeArrowheads="1"/>
            </p:cNvSpPr>
            <p:nvPr/>
          </p:nvSpPr>
          <p:spPr bwMode="auto">
            <a:xfrm>
              <a:off x="5410200" y="2057400"/>
              <a:ext cx="1447800" cy="466725"/>
            </a:xfrm>
            <a:prstGeom prst="rect">
              <a:avLst/>
            </a:prstGeom>
            <a:noFill/>
            <a:ln w="9525">
              <a:solidFill>
                <a:srgbClr val="FF3300"/>
              </a:solidFill>
              <a:miter lim="800000"/>
              <a:headEnd/>
              <a:tailEnd/>
            </a:ln>
          </p:spPr>
          <p:txBody>
            <a:bodyPr>
              <a:spAutoFit/>
            </a:bodyPr>
            <a:lstStyle/>
            <a:p>
              <a:pPr>
                <a:spcBef>
                  <a:spcPct val="50000"/>
                </a:spcBef>
              </a:pPr>
              <a:r>
                <a:rPr lang="en-US">
                  <a:solidFill>
                    <a:srgbClr val="FF3300"/>
                  </a:solidFill>
                </a:rPr>
                <a:t>“Warren”</a:t>
              </a:r>
            </a:p>
          </p:txBody>
        </p:sp>
        <p:sp>
          <p:nvSpPr>
            <p:cNvPr id="19464" name="Text Box 8"/>
            <p:cNvSpPr txBox="1">
              <a:spLocks noChangeArrowheads="1"/>
            </p:cNvSpPr>
            <p:nvPr/>
          </p:nvSpPr>
          <p:spPr bwMode="auto">
            <a:xfrm>
              <a:off x="4495800" y="1295400"/>
              <a:ext cx="4310063" cy="396875"/>
            </a:xfrm>
            <a:prstGeom prst="rect">
              <a:avLst/>
            </a:prstGeom>
            <a:noFill/>
            <a:ln w="9525">
              <a:noFill/>
              <a:miter lim="800000"/>
              <a:headEnd/>
              <a:tailEnd/>
            </a:ln>
          </p:spPr>
          <p:txBody>
            <a:bodyPr wrap="none">
              <a:spAutoFit/>
            </a:bodyPr>
            <a:lstStyle/>
            <a:p>
              <a:r>
                <a:rPr lang="en-US" sz="2000">
                  <a:solidFill>
                    <a:srgbClr val="FF3300"/>
                  </a:solidFill>
                </a:rPr>
                <a:t>Both variables reference the same object</a:t>
              </a:r>
            </a:p>
          </p:txBody>
        </p:sp>
        <p:sp>
          <p:nvSpPr>
            <p:cNvPr id="19468" name="Line 12"/>
            <p:cNvSpPr>
              <a:spLocks noChangeShapeType="1"/>
            </p:cNvSpPr>
            <p:nvPr/>
          </p:nvSpPr>
          <p:spPr bwMode="auto">
            <a:xfrm flipV="1">
              <a:off x="3810000" y="2286000"/>
              <a:ext cx="1600200" cy="990600"/>
            </a:xfrm>
            <a:prstGeom prst="line">
              <a:avLst/>
            </a:prstGeom>
            <a:noFill/>
            <a:ln w="28575">
              <a:solidFill>
                <a:srgbClr val="FF3300"/>
              </a:solidFill>
              <a:round/>
              <a:headEnd/>
              <a:tailEnd type="triangle" w="med" len="med"/>
            </a:ln>
          </p:spPr>
          <p:txBody>
            <a:bodyPr wrap="none"/>
            <a:lstStyle/>
            <a:p>
              <a:endParaRPr lang="en-US"/>
            </a:p>
          </p:txBody>
        </p:sp>
        <p:sp>
          <p:nvSpPr>
            <p:cNvPr id="19470" name="Line 14"/>
            <p:cNvSpPr>
              <a:spLocks noChangeShapeType="1"/>
            </p:cNvSpPr>
            <p:nvPr/>
          </p:nvSpPr>
          <p:spPr bwMode="auto">
            <a:xfrm flipH="1" flipV="1">
              <a:off x="6858000" y="2286000"/>
              <a:ext cx="1143000" cy="457200"/>
            </a:xfrm>
            <a:prstGeom prst="line">
              <a:avLst/>
            </a:prstGeom>
            <a:noFill/>
            <a:ln w="28575">
              <a:solidFill>
                <a:srgbClr val="FF3300"/>
              </a:solidFill>
              <a:round/>
              <a:headEnd/>
              <a:tailEnd type="triangle" w="med" len="med"/>
            </a:ln>
          </p:spPr>
          <p:txBody>
            <a:bodyPr wrap="none"/>
            <a:lstStyle/>
            <a:p>
              <a:endParaRPr lang="en-US"/>
            </a:p>
          </p:txBody>
        </p:sp>
      </p:grpSp>
      <p:sp>
        <p:nvSpPr>
          <p:cNvPr id="19471" name="Text Box 16"/>
          <p:cNvSpPr txBox="1">
            <a:spLocks noChangeArrowheads="1"/>
          </p:cNvSpPr>
          <p:nvPr/>
        </p:nvSpPr>
        <p:spPr bwMode="auto">
          <a:xfrm>
            <a:off x="1066800" y="1508125"/>
            <a:ext cx="3657600" cy="701675"/>
          </a:xfrm>
          <a:prstGeom prst="rect">
            <a:avLst/>
          </a:prstGeom>
          <a:noFill/>
          <a:ln w="9525">
            <a:noFill/>
            <a:miter lim="800000"/>
            <a:headEnd/>
            <a:tailEnd/>
          </a:ln>
        </p:spPr>
        <p:txBody>
          <a:bodyPr>
            <a:spAutoFit/>
          </a:bodyPr>
          <a:lstStyle/>
          <a:p>
            <a:pPr>
              <a:spcBef>
                <a:spcPct val="50000"/>
              </a:spcBef>
            </a:pPr>
            <a:r>
              <a:rPr lang="en-US" sz="2000" dirty="0">
                <a:solidFill>
                  <a:srgbClr val="FF3300"/>
                </a:solidFill>
              </a:rPr>
              <a:t>The address of the object is copied into the </a:t>
            </a:r>
            <a:r>
              <a:rPr lang="en-US" sz="2000" b="1" dirty="0" err="1">
                <a:solidFill>
                  <a:srgbClr val="FF3300"/>
                </a:solidFill>
                <a:latin typeface="Courier New" pitchFamily="49" charset="0"/>
              </a:rPr>
              <a:t>str</a:t>
            </a:r>
            <a:r>
              <a:rPr lang="en-US" sz="2000" dirty="0">
                <a:solidFill>
                  <a:srgbClr val="FF3300"/>
                </a:solidFill>
              </a:rPr>
              <a:t> parameter.</a:t>
            </a:r>
          </a:p>
        </p:txBody>
      </p:sp>
      <p:cxnSp>
        <p:nvCxnSpPr>
          <p:cNvPr id="17" name="Straight Arrow Connector 16"/>
          <p:cNvCxnSpPr/>
          <p:nvPr/>
        </p:nvCxnSpPr>
        <p:spPr bwMode="auto">
          <a:xfrm>
            <a:off x="7315200" y="3886200"/>
            <a:ext cx="0" cy="1524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9" name="Straight Connector 18"/>
          <p:cNvCxnSpPr/>
          <p:nvPr/>
        </p:nvCxnSpPr>
        <p:spPr bwMode="auto">
          <a:xfrm flipV="1">
            <a:off x="7543800" y="3581400"/>
            <a:ext cx="2286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5033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P spid="19465" grpId="0" animBg="1"/>
      <p:bldP spid="19466" grpId="0" animBg="1"/>
      <p:bldP spid="19467" grpId="0" animBg="1"/>
      <p:bldP spid="194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304800" y="1143000"/>
            <a:ext cx="8294688" cy="4572000"/>
          </a:xfrm>
        </p:spPr>
        <p:txBody>
          <a:bodyPr/>
          <a:lstStyle/>
          <a:p>
            <a:pPr>
              <a:lnSpc>
                <a:spcPct val="90000"/>
              </a:lnSpc>
              <a:buFontTx/>
              <a:buNone/>
            </a:pPr>
            <a:r>
              <a:rPr lang="en-US" sz="2400" b="1" dirty="0" smtClean="0">
                <a:latin typeface="Courier New" pitchFamily="49" charset="0"/>
              </a:rPr>
              <a:t>In main:</a:t>
            </a:r>
          </a:p>
          <a:p>
            <a:pPr>
              <a:lnSpc>
                <a:spcPct val="90000"/>
              </a:lnSpc>
              <a:buFontTx/>
              <a:buNone/>
            </a:pPr>
            <a:r>
              <a:rPr lang="en-US" sz="2400" b="1" dirty="0" smtClean="0">
                <a:latin typeface="Courier New" pitchFamily="49" charset="0"/>
              </a:rPr>
              <a:t>{</a:t>
            </a:r>
          </a:p>
          <a:p>
            <a:pPr>
              <a:lnSpc>
                <a:spcPct val="90000"/>
              </a:lnSpc>
              <a:buFontTx/>
              <a:buNone/>
            </a:pPr>
            <a:r>
              <a:rPr lang="en-US" sz="2400" b="1" dirty="0">
                <a:latin typeface="Courier New" pitchFamily="49" charset="0"/>
              </a:rPr>
              <a:t> </a:t>
            </a:r>
            <a:r>
              <a:rPr lang="en-US" sz="2400" b="1" dirty="0" smtClean="0">
                <a:latin typeface="Courier New" pitchFamily="49" charset="0"/>
              </a:rPr>
              <a:t>  . .</a:t>
            </a:r>
            <a:r>
              <a:rPr lang="en-US" sz="2400" b="1" dirty="0">
                <a:latin typeface="Courier New" pitchFamily="49" charset="0"/>
              </a:rPr>
              <a:t> </a:t>
            </a:r>
            <a:r>
              <a:rPr lang="en-US" sz="2400" b="1" dirty="0" smtClean="0">
                <a:latin typeface="Courier New" pitchFamily="49" charset="0"/>
              </a:rPr>
              <a:t>.</a:t>
            </a:r>
          </a:p>
          <a:p>
            <a:pPr>
              <a:lnSpc>
                <a:spcPct val="90000"/>
              </a:lnSpc>
              <a:buFontTx/>
              <a:buNone/>
            </a:pPr>
            <a:r>
              <a:rPr lang="en-US" sz="2400" b="1" dirty="0">
                <a:latin typeface="Courier New" pitchFamily="49" charset="0"/>
              </a:rPr>
              <a:t> </a:t>
            </a:r>
            <a:r>
              <a:rPr lang="en-US" sz="2400" b="1" dirty="0" smtClean="0">
                <a:latin typeface="Courier New" pitchFamily="49" charset="0"/>
              </a:rPr>
              <a:t>  </a:t>
            </a:r>
            <a:r>
              <a:rPr lang="en-US" sz="2400" b="1" dirty="0" err="1" smtClean="0">
                <a:latin typeface="Courier New" pitchFamily="49" charset="0"/>
              </a:rPr>
              <a:t>showLength</a:t>
            </a:r>
            <a:r>
              <a:rPr lang="en-US" sz="2400" b="1" dirty="0" smtClean="0">
                <a:latin typeface="Courier New" pitchFamily="49" charset="0"/>
              </a:rPr>
              <a:t>(name);</a:t>
            </a:r>
          </a:p>
          <a:p>
            <a:pPr>
              <a:lnSpc>
                <a:spcPct val="90000"/>
              </a:lnSpc>
              <a:buFontTx/>
              <a:buNone/>
            </a:pPr>
            <a:r>
              <a:rPr lang="en-US" sz="2400" b="1" dirty="0">
                <a:latin typeface="Courier New" pitchFamily="49" charset="0"/>
              </a:rPr>
              <a:t> </a:t>
            </a:r>
            <a:r>
              <a:rPr lang="en-US" sz="2400" b="1" dirty="0" smtClean="0">
                <a:latin typeface="Courier New" pitchFamily="49" charset="0"/>
              </a:rPr>
              <a:t>  . . .</a:t>
            </a:r>
          </a:p>
          <a:p>
            <a:pPr>
              <a:lnSpc>
                <a:spcPct val="90000"/>
              </a:lnSpc>
              <a:buFontTx/>
              <a:buNone/>
            </a:pPr>
            <a:r>
              <a:rPr lang="en-US" sz="2400" b="1" dirty="0">
                <a:latin typeface="Courier New" pitchFamily="49" charset="0"/>
              </a:rPr>
              <a:t>}</a:t>
            </a:r>
          </a:p>
          <a:p>
            <a:pPr>
              <a:lnSpc>
                <a:spcPct val="90000"/>
              </a:lnSpc>
              <a:buFontTx/>
              <a:buNone/>
            </a:pPr>
            <a:endParaRPr lang="en-US" sz="2400" b="1" dirty="0">
              <a:latin typeface="Courier New" pitchFamily="49" charset="0"/>
            </a:endParaRPr>
          </a:p>
          <a:p>
            <a:pPr>
              <a:lnSpc>
                <a:spcPct val="90000"/>
              </a:lnSpc>
              <a:buFontTx/>
              <a:buNone/>
            </a:pPr>
            <a:r>
              <a:rPr lang="en-US" sz="2400" b="1" dirty="0">
                <a:latin typeface="Courier New" pitchFamily="49" charset="0"/>
              </a:rPr>
              <a:t>public static void </a:t>
            </a:r>
            <a:r>
              <a:rPr lang="en-US" sz="2400" b="1" dirty="0" err="1">
                <a:latin typeface="Courier New" pitchFamily="49" charset="0"/>
              </a:rPr>
              <a:t>showLength</a:t>
            </a:r>
            <a:r>
              <a:rPr lang="en-US" sz="2400" b="1" dirty="0">
                <a:latin typeface="Courier New" pitchFamily="49" charset="0"/>
              </a:rPr>
              <a:t>(String </a:t>
            </a:r>
            <a:r>
              <a:rPr lang="en-US" sz="2400" b="1" dirty="0" err="1">
                <a:latin typeface="Courier New" pitchFamily="49" charset="0"/>
              </a:rPr>
              <a:t>str</a:t>
            </a:r>
            <a:r>
              <a:rPr lang="en-US" sz="2400" b="1" dirty="0">
                <a:latin typeface="Courier New" pitchFamily="49" charset="0"/>
              </a:rPr>
              <a:t>)</a:t>
            </a:r>
          </a:p>
          <a:p>
            <a:pPr>
              <a:lnSpc>
                <a:spcPct val="90000"/>
              </a:lnSpc>
              <a:buFontTx/>
              <a:buNone/>
            </a:pPr>
            <a:r>
              <a:rPr lang="en-US" sz="2400" b="1" dirty="0">
                <a:latin typeface="Courier New" pitchFamily="49" charset="0"/>
              </a:rPr>
              <a:t>{</a:t>
            </a:r>
          </a:p>
          <a:p>
            <a:pPr>
              <a:lnSpc>
                <a:spcPct val="90000"/>
              </a:lnSpc>
              <a:buFontTx/>
              <a:buNone/>
            </a:pPr>
            <a:r>
              <a:rPr lang="en-US" sz="2400" b="1" dirty="0">
                <a:latin typeface="Courier New" pitchFamily="49" charset="0"/>
              </a:rPr>
              <a:t>	</a:t>
            </a:r>
            <a:r>
              <a:rPr lang="en-US" sz="2400" b="1" dirty="0" err="1">
                <a:latin typeface="Courier New" pitchFamily="49" charset="0"/>
              </a:rPr>
              <a:t>System.out.println</a:t>
            </a:r>
            <a:r>
              <a:rPr lang="en-US" sz="2400" b="1" dirty="0">
                <a:latin typeface="Courier New" pitchFamily="49" charset="0"/>
              </a:rPr>
              <a:t>(</a:t>
            </a:r>
            <a:r>
              <a:rPr lang="en-US" sz="2400" b="1" dirty="0" err="1">
                <a:latin typeface="Courier New" pitchFamily="49" charset="0"/>
              </a:rPr>
              <a:t>str</a:t>
            </a:r>
            <a:r>
              <a:rPr lang="en-US" sz="2400" b="1" dirty="0">
                <a:latin typeface="Courier New" pitchFamily="49" charset="0"/>
              </a:rPr>
              <a:t> + " is " + </a:t>
            </a:r>
            <a:r>
              <a:rPr lang="en-US" sz="2400" b="1" dirty="0" err="1">
                <a:latin typeface="Courier New" pitchFamily="49" charset="0"/>
              </a:rPr>
              <a:t>str.length</a:t>
            </a:r>
            <a:r>
              <a:rPr lang="en-US" sz="2400" b="1" dirty="0">
                <a:latin typeface="Courier New" pitchFamily="49" charset="0"/>
              </a:rPr>
              <a:t>() 		+ " characters long.");</a:t>
            </a:r>
          </a:p>
          <a:p>
            <a:pPr>
              <a:lnSpc>
                <a:spcPct val="90000"/>
              </a:lnSpc>
              <a:buFontTx/>
              <a:buNone/>
            </a:pPr>
            <a:r>
              <a:rPr lang="en-US" sz="2400" b="1" dirty="0">
                <a:latin typeface="Courier New" pitchFamily="49" charset="0"/>
              </a:rPr>
              <a:t>	</a:t>
            </a:r>
            <a:r>
              <a:rPr lang="en-US" sz="2400" b="1" dirty="0" err="1">
                <a:latin typeface="Courier New" pitchFamily="49" charset="0"/>
              </a:rPr>
              <a:t>str</a:t>
            </a:r>
            <a:r>
              <a:rPr lang="en-US" sz="2400" b="1" dirty="0">
                <a:latin typeface="Courier New" pitchFamily="49" charset="0"/>
              </a:rPr>
              <a:t> = "</a:t>
            </a:r>
            <a:r>
              <a:rPr lang="en-US" sz="2400" b="1" dirty="0" smtClean="0">
                <a:latin typeface="Courier New" pitchFamily="49" charset="0"/>
              </a:rPr>
              <a:t>Joe“  // a new string is created</a:t>
            </a:r>
            <a:endParaRPr lang="en-US" sz="2400" b="1" dirty="0">
              <a:latin typeface="Courier New" pitchFamily="49" charset="0"/>
            </a:endParaRPr>
          </a:p>
          <a:p>
            <a:pPr>
              <a:lnSpc>
                <a:spcPct val="90000"/>
              </a:lnSpc>
              <a:buFontTx/>
              <a:buNone/>
            </a:pPr>
            <a:r>
              <a:rPr lang="en-US" sz="2400" b="1" dirty="0">
                <a:latin typeface="Courier New" pitchFamily="49" charset="0"/>
              </a:rPr>
              <a:t>}</a:t>
            </a:r>
          </a:p>
        </p:txBody>
      </p:sp>
      <p:sp>
        <p:nvSpPr>
          <p:cNvPr id="19461" name="Text Box 5"/>
          <p:cNvSpPr txBox="1">
            <a:spLocks noChangeArrowheads="1"/>
          </p:cNvSpPr>
          <p:nvPr/>
        </p:nvSpPr>
        <p:spPr bwMode="auto">
          <a:xfrm>
            <a:off x="2362200" y="2895600"/>
            <a:ext cx="1447800" cy="707886"/>
          </a:xfrm>
          <a:prstGeom prst="rect">
            <a:avLst/>
          </a:prstGeom>
          <a:noFill/>
          <a:ln w="9525">
            <a:solidFill>
              <a:srgbClr val="FF3300"/>
            </a:solidFill>
            <a:miter lim="800000"/>
            <a:headEnd/>
            <a:tailEnd/>
          </a:ln>
        </p:spPr>
        <p:txBody>
          <a:bodyPr wrap="square">
            <a:spAutoFit/>
          </a:bodyPr>
          <a:lstStyle/>
          <a:p>
            <a:pPr algn="ctr">
              <a:spcBef>
                <a:spcPct val="50000"/>
              </a:spcBef>
            </a:pPr>
            <a:r>
              <a:rPr lang="en-US" sz="2000" dirty="0" smtClean="0">
                <a:solidFill>
                  <a:srgbClr val="FF3300"/>
                </a:solidFill>
              </a:rPr>
              <a:t>reference/</a:t>
            </a:r>
          </a:p>
          <a:p>
            <a:pPr algn="ctr">
              <a:spcBef>
                <a:spcPts val="0"/>
              </a:spcBef>
            </a:pPr>
            <a:r>
              <a:rPr lang="en-US" sz="2000" dirty="0" smtClean="0">
                <a:solidFill>
                  <a:srgbClr val="FF3300"/>
                </a:solidFill>
              </a:rPr>
              <a:t>address</a:t>
            </a:r>
            <a:endParaRPr lang="en-US" sz="2000" dirty="0">
              <a:solidFill>
                <a:srgbClr val="FF3300"/>
              </a:solidFill>
            </a:endParaRPr>
          </a:p>
        </p:txBody>
      </p:sp>
      <p:sp>
        <p:nvSpPr>
          <p:cNvPr id="19462" name="Text Box 6"/>
          <p:cNvSpPr txBox="1">
            <a:spLocks noChangeArrowheads="1"/>
          </p:cNvSpPr>
          <p:nvPr/>
        </p:nvSpPr>
        <p:spPr bwMode="auto">
          <a:xfrm>
            <a:off x="7391400" y="2743200"/>
            <a:ext cx="1524000" cy="707886"/>
          </a:xfrm>
          <a:prstGeom prst="rect">
            <a:avLst/>
          </a:prstGeom>
          <a:noFill/>
          <a:ln w="9525">
            <a:solidFill>
              <a:srgbClr val="FF3300"/>
            </a:solidFill>
            <a:miter lim="800000"/>
            <a:headEnd/>
            <a:tailEnd/>
          </a:ln>
        </p:spPr>
        <p:txBody>
          <a:bodyPr wrap="square">
            <a:spAutoFit/>
          </a:bodyPr>
          <a:lstStyle/>
          <a:p>
            <a:pPr>
              <a:spcBef>
                <a:spcPct val="50000"/>
              </a:spcBef>
            </a:pPr>
            <a:r>
              <a:rPr lang="en-US" sz="2000" dirty="0">
                <a:solidFill>
                  <a:srgbClr val="FF3300"/>
                </a:solidFill>
              </a:rPr>
              <a:t>r</a:t>
            </a:r>
            <a:r>
              <a:rPr lang="en-US" sz="2000" dirty="0" smtClean="0">
                <a:solidFill>
                  <a:srgbClr val="FF3300"/>
                </a:solidFill>
              </a:rPr>
              <a:t>eference/</a:t>
            </a:r>
          </a:p>
          <a:p>
            <a:pPr algn="ctr">
              <a:spcBef>
                <a:spcPts val="0"/>
              </a:spcBef>
            </a:pPr>
            <a:r>
              <a:rPr lang="en-US" sz="2000" dirty="0" smtClean="0">
                <a:solidFill>
                  <a:srgbClr val="FF3300"/>
                </a:solidFill>
              </a:rPr>
              <a:t>address</a:t>
            </a:r>
            <a:endParaRPr lang="en-US" sz="2000" dirty="0">
              <a:solidFill>
                <a:srgbClr val="FF3300"/>
              </a:solidFill>
            </a:endParaRPr>
          </a:p>
        </p:txBody>
      </p:sp>
      <p:sp>
        <p:nvSpPr>
          <p:cNvPr id="19465" name="Line 9"/>
          <p:cNvSpPr>
            <a:spLocks noChangeShapeType="1"/>
          </p:cNvSpPr>
          <p:nvPr/>
        </p:nvSpPr>
        <p:spPr bwMode="auto">
          <a:xfrm>
            <a:off x="3200400" y="2667000"/>
            <a:ext cx="0" cy="228600"/>
          </a:xfrm>
          <a:prstGeom prst="line">
            <a:avLst/>
          </a:prstGeom>
          <a:noFill/>
          <a:ln w="19050">
            <a:solidFill>
              <a:srgbClr val="FF3300"/>
            </a:solidFill>
            <a:round/>
            <a:headEnd/>
            <a:tailEnd/>
          </a:ln>
        </p:spPr>
        <p:txBody>
          <a:bodyPr wrap="none"/>
          <a:lstStyle/>
          <a:p>
            <a:endParaRPr lang="en-US"/>
          </a:p>
        </p:txBody>
      </p:sp>
      <p:sp>
        <p:nvSpPr>
          <p:cNvPr id="19466" name="Line 10"/>
          <p:cNvSpPr>
            <a:spLocks noChangeShapeType="1"/>
          </p:cNvSpPr>
          <p:nvPr/>
        </p:nvSpPr>
        <p:spPr bwMode="auto">
          <a:xfrm>
            <a:off x="3200400" y="3733800"/>
            <a:ext cx="0" cy="152400"/>
          </a:xfrm>
          <a:prstGeom prst="line">
            <a:avLst/>
          </a:prstGeom>
          <a:noFill/>
          <a:ln w="19050">
            <a:solidFill>
              <a:srgbClr val="FF3300"/>
            </a:solidFill>
            <a:round/>
            <a:headEnd/>
            <a:tailEnd/>
          </a:ln>
        </p:spPr>
        <p:txBody>
          <a:bodyPr wrap="none"/>
          <a:lstStyle/>
          <a:p>
            <a:endParaRPr lang="en-US"/>
          </a:p>
        </p:txBody>
      </p:sp>
      <p:sp>
        <p:nvSpPr>
          <p:cNvPr id="19467" name="Line 11"/>
          <p:cNvSpPr>
            <a:spLocks noChangeShapeType="1"/>
          </p:cNvSpPr>
          <p:nvPr/>
        </p:nvSpPr>
        <p:spPr bwMode="auto">
          <a:xfrm>
            <a:off x="3200400" y="3886200"/>
            <a:ext cx="4114800" cy="0"/>
          </a:xfrm>
          <a:prstGeom prst="line">
            <a:avLst/>
          </a:prstGeom>
          <a:noFill/>
          <a:ln w="19050">
            <a:solidFill>
              <a:srgbClr val="FF3300"/>
            </a:solidFill>
            <a:round/>
            <a:headEnd type="none" w="med" len="med"/>
            <a:tailEnd type="none" w="med" len="med"/>
          </a:ln>
        </p:spPr>
        <p:txBody>
          <a:bodyPr wrap="none"/>
          <a:lstStyle/>
          <a:p>
            <a:endParaRPr lang="en-US"/>
          </a:p>
        </p:txBody>
      </p:sp>
      <p:sp>
        <p:nvSpPr>
          <p:cNvPr id="19463" name="Text Box 7"/>
          <p:cNvSpPr txBox="1">
            <a:spLocks noChangeArrowheads="1"/>
          </p:cNvSpPr>
          <p:nvPr/>
        </p:nvSpPr>
        <p:spPr bwMode="auto">
          <a:xfrm>
            <a:off x="5410200" y="2057400"/>
            <a:ext cx="1447800" cy="466725"/>
          </a:xfrm>
          <a:prstGeom prst="rect">
            <a:avLst/>
          </a:prstGeom>
          <a:noFill/>
          <a:ln w="9525">
            <a:solidFill>
              <a:srgbClr val="FF3300"/>
            </a:solidFill>
            <a:miter lim="800000"/>
            <a:headEnd/>
            <a:tailEnd/>
          </a:ln>
        </p:spPr>
        <p:txBody>
          <a:bodyPr>
            <a:spAutoFit/>
          </a:bodyPr>
          <a:lstStyle/>
          <a:p>
            <a:pPr>
              <a:spcBef>
                <a:spcPct val="50000"/>
              </a:spcBef>
            </a:pPr>
            <a:r>
              <a:rPr lang="en-US">
                <a:solidFill>
                  <a:srgbClr val="FF3300"/>
                </a:solidFill>
              </a:rPr>
              <a:t>“Warren”</a:t>
            </a:r>
          </a:p>
        </p:txBody>
      </p:sp>
      <p:sp>
        <p:nvSpPr>
          <p:cNvPr id="19468" name="Line 12"/>
          <p:cNvSpPr>
            <a:spLocks noChangeShapeType="1"/>
          </p:cNvSpPr>
          <p:nvPr/>
        </p:nvSpPr>
        <p:spPr bwMode="auto">
          <a:xfrm flipV="1">
            <a:off x="3810000" y="2286000"/>
            <a:ext cx="1600200" cy="990600"/>
          </a:xfrm>
          <a:prstGeom prst="line">
            <a:avLst/>
          </a:prstGeom>
          <a:noFill/>
          <a:ln w="28575">
            <a:solidFill>
              <a:srgbClr val="FF3300"/>
            </a:solidFill>
            <a:round/>
            <a:headEnd/>
            <a:tailEnd type="triangle" w="med" len="med"/>
          </a:ln>
        </p:spPr>
        <p:txBody>
          <a:bodyPr wrap="none"/>
          <a:lstStyle/>
          <a:p>
            <a:endParaRPr lang="en-US"/>
          </a:p>
        </p:txBody>
      </p:sp>
      <p:sp>
        <p:nvSpPr>
          <p:cNvPr id="19470" name="Line 14"/>
          <p:cNvSpPr>
            <a:spLocks noChangeShapeType="1"/>
          </p:cNvSpPr>
          <p:nvPr/>
        </p:nvSpPr>
        <p:spPr bwMode="auto">
          <a:xfrm flipH="1" flipV="1">
            <a:off x="6858000" y="2286000"/>
            <a:ext cx="1143000" cy="457200"/>
          </a:xfrm>
          <a:prstGeom prst="line">
            <a:avLst/>
          </a:prstGeom>
          <a:noFill/>
          <a:ln w="28575">
            <a:solidFill>
              <a:srgbClr val="FF3300"/>
            </a:solidFill>
            <a:round/>
            <a:headEnd/>
            <a:tailEnd type="triangle" w="med" len="med"/>
          </a:ln>
        </p:spPr>
        <p:txBody>
          <a:bodyPr wrap="none"/>
          <a:lstStyle/>
          <a:p>
            <a:endParaRPr lang="en-US"/>
          </a:p>
        </p:txBody>
      </p:sp>
      <p:cxnSp>
        <p:nvCxnSpPr>
          <p:cNvPr id="17" name="Straight Arrow Connector 16"/>
          <p:cNvCxnSpPr/>
          <p:nvPr/>
        </p:nvCxnSpPr>
        <p:spPr bwMode="auto">
          <a:xfrm>
            <a:off x="7315200" y="3886200"/>
            <a:ext cx="0" cy="1524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9" name="Straight Connector 18"/>
          <p:cNvCxnSpPr/>
          <p:nvPr/>
        </p:nvCxnSpPr>
        <p:spPr bwMode="auto">
          <a:xfrm flipV="1">
            <a:off x="7543800" y="3581400"/>
            <a:ext cx="228600" cy="38100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18" name="Rectangle 2"/>
          <p:cNvSpPr txBox="1">
            <a:spLocks noChangeArrowheads="1"/>
          </p:cNvSpPr>
          <p:nvPr/>
        </p:nvSpPr>
        <p:spPr bwMode="auto">
          <a:xfrm>
            <a:off x="76200" y="0"/>
            <a:ext cx="8610600"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Courier New" pitchFamily="49" charset="0"/>
                <a:ea typeface="+mj-ea"/>
                <a:cs typeface="+mj-cs"/>
              </a:rPr>
              <a:t>String</a:t>
            </a:r>
            <a:r>
              <a:rPr kumimoji="0" lang="en-US" sz="3600" b="0" i="0" u="none" strike="noStrike" kern="0" cap="none" spc="0" normalizeH="0" baseline="0" noProof="0" dirty="0" smtClean="0">
                <a:ln>
                  <a:noFill/>
                </a:ln>
                <a:solidFill>
                  <a:schemeClr val="tx1"/>
                </a:solidFill>
                <a:effectLst/>
                <a:uLnTx/>
                <a:uFillTx/>
                <a:latin typeface="+mj-lt"/>
                <a:ea typeface="+mj-ea"/>
                <a:cs typeface="+mj-cs"/>
              </a:rPr>
              <a:t>s are Immutable Objects</a:t>
            </a:r>
          </a:p>
        </p:txBody>
      </p:sp>
      <p:grpSp>
        <p:nvGrpSpPr>
          <p:cNvPr id="24" name="Group 23"/>
          <p:cNvGrpSpPr/>
          <p:nvPr/>
        </p:nvGrpSpPr>
        <p:grpSpPr>
          <a:xfrm>
            <a:off x="626865" y="1600200"/>
            <a:ext cx="8288535" cy="4271665"/>
            <a:chOff x="626865" y="1600200"/>
            <a:chExt cx="8288535" cy="4271665"/>
          </a:xfrm>
        </p:grpSpPr>
        <p:sp>
          <p:nvSpPr>
            <p:cNvPr id="20" name="TextBox 19"/>
            <p:cNvSpPr txBox="1"/>
            <p:nvPr/>
          </p:nvSpPr>
          <p:spPr>
            <a:xfrm>
              <a:off x="626865" y="5410200"/>
              <a:ext cx="7374135" cy="461665"/>
            </a:xfrm>
            <a:prstGeom prst="rect">
              <a:avLst/>
            </a:prstGeom>
            <a:solidFill>
              <a:schemeClr val="bg1"/>
            </a:solidFill>
          </p:spPr>
          <p:txBody>
            <a:bodyPr wrap="none" rtlCol="0">
              <a:spAutoFit/>
            </a:bodyPr>
            <a:lstStyle/>
            <a:p>
              <a:r>
                <a:rPr lang="en-US" b="1" dirty="0" err="1">
                  <a:solidFill>
                    <a:srgbClr val="FF0000"/>
                  </a:solidFill>
                  <a:latin typeface="Courier New" pitchFamily="49" charset="0"/>
                </a:rPr>
                <a:t>str</a:t>
              </a:r>
              <a:r>
                <a:rPr lang="en-US" b="1" dirty="0">
                  <a:solidFill>
                    <a:srgbClr val="FF0000"/>
                  </a:solidFill>
                  <a:latin typeface="Courier New" pitchFamily="49" charset="0"/>
                </a:rPr>
                <a:t> = "Joe“  // a new string is created</a:t>
              </a:r>
              <a:endParaRPr lang="en-US" dirty="0"/>
            </a:p>
          </p:txBody>
        </p:sp>
        <p:sp>
          <p:nvSpPr>
            <p:cNvPr id="21" name="Text Box 7"/>
            <p:cNvSpPr txBox="1">
              <a:spLocks noChangeArrowheads="1"/>
            </p:cNvSpPr>
            <p:nvPr/>
          </p:nvSpPr>
          <p:spPr bwMode="auto">
            <a:xfrm>
              <a:off x="7467600" y="1600200"/>
              <a:ext cx="1447800" cy="466725"/>
            </a:xfrm>
            <a:prstGeom prst="rect">
              <a:avLst/>
            </a:prstGeom>
            <a:noFill/>
            <a:ln w="9525">
              <a:solidFill>
                <a:srgbClr val="FF3300"/>
              </a:solidFill>
              <a:miter lim="800000"/>
              <a:headEnd/>
              <a:tailEnd/>
            </a:ln>
          </p:spPr>
          <p:txBody>
            <a:bodyPr>
              <a:spAutoFit/>
            </a:bodyPr>
            <a:lstStyle/>
            <a:p>
              <a:pPr>
                <a:spcBef>
                  <a:spcPct val="50000"/>
                </a:spcBef>
              </a:pPr>
              <a:r>
                <a:rPr lang="en-US" dirty="0" smtClean="0">
                  <a:solidFill>
                    <a:srgbClr val="FF3300"/>
                  </a:solidFill>
                </a:rPr>
                <a:t>“Joe”</a:t>
              </a:r>
              <a:endParaRPr lang="en-US" dirty="0">
                <a:solidFill>
                  <a:srgbClr val="FF3300"/>
                </a:solidFill>
              </a:endParaRPr>
            </a:p>
          </p:txBody>
        </p:sp>
        <p:cxnSp>
          <p:nvCxnSpPr>
            <p:cNvPr id="23" name="Straight Arrow Connector 22"/>
            <p:cNvCxnSpPr>
              <a:stCxn id="19470" idx="0"/>
              <a:endCxn id="21" idx="2"/>
            </p:cNvCxnSpPr>
            <p:nvPr/>
          </p:nvCxnSpPr>
          <p:spPr bwMode="auto">
            <a:xfrm flipV="1">
              <a:off x="8001000" y="2066925"/>
              <a:ext cx="190500" cy="67627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8567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childTnLst>
                                  <p:subTnLst>
                                    <p:set>
                                      <p:cBhvr override="childStyle">
                                        <p:cTn dur="1" fill="hold" display="0" masterRel="nextClick" afterEffect="1"/>
                                        <p:tgtEl>
                                          <p:spTgt spid="1947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p:cNvPicPr>
            <a:picLocks noChangeAspect="1" noChangeArrowheads="1"/>
          </p:cNvPicPr>
          <p:nvPr/>
        </p:nvPicPr>
        <p:blipFill>
          <a:blip r:embed="rId2" cstate="print"/>
          <a:srcRect/>
          <a:stretch>
            <a:fillRect/>
          </a:stretch>
        </p:blipFill>
        <p:spPr bwMode="auto">
          <a:xfrm>
            <a:off x="76200" y="266292"/>
            <a:ext cx="5250848" cy="6591708"/>
          </a:xfrm>
          <a:prstGeom prst="rect">
            <a:avLst/>
          </a:prstGeom>
          <a:noFill/>
          <a:ln w="9525" cap="flat" cmpd="sng">
            <a:noFill/>
            <a:prstDash val="solid"/>
            <a:miter lim="800000"/>
            <a:headEnd/>
            <a:tailEnd/>
          </a:ln>
        </p:spPr>
      </p:pic>
      <p:grpSp>
        <p:nvGrpSpPr>
          <p:cNvPr id="4" name="Group 36"/>
          <p:cNvGrpSpPr>
            <a:grpSpLocks/>
          </p:cNvGrpSpPr>
          <p:nvPr/>
        </p:nvGrpSpPr>
        <p:grpSpPr bwMode="auto">
          <a:xfrm>
            <a:off x="5715000" y="609600"/>
            <a:ext cx="3200407" cy="1073150"/>
            <a:chOff x="480" y="1680"/>
            <a:chExt cx="2016" cy="676"/>
          </a:xfrm>
        </p:grpSpPr>
        <p:pic>
          <p:nvPicPr>
            <p:cNvPr id="5" name="Picture 37" descr="MCj04039650000[1]"/>
            <p:cNvPicPr>
              <a:picLocks noChangeAspect="1" noChangeArrowheads="1"/>
            </p:cNvPicPr>
            <p:nvPr/>
          </p:nvPicPr>
          <p:blipFill>
            <a:blip r:embed="rId3" cstate="print"/>
            <a:srcRect/>
            <a:stretch>
              <a:fillRect/>
            </a:stretch>
          </p:blipFill>
          <p:spPr bwMode="auto">
            <a:xfrm>
              <a:off x="480" y="1680"/>
              <a:ext cx="674" cy="676"/>
            </a:xfrm>
            <a:prstGeom prst="rect">
              <a:avLst/>
            </a:prstGeom>
            <a:noFill/>
            <a:ln w="9525">
              <a:noFill/>
              <a:miter lim="800000"/>
              <a:headEnd/>
              <a:tailEnd/>
            </a:ln>
          </p:spPr>
        </p:pic>
        <p:sp>
          <p:nvSpPr>
            <p:cNvPr id="6" name="Text Box 38"/>
            <p:cNvSpPr txBox="1">
              <a:spLocks noChangeArrowheads="1"/>
            </p:cNvSpPr>
            <p:nvPr/>
          </p:nvSpPr>
          <p:spPr bwMode="auto">
            <a:xfrm>
              <a:off x="1359" y="1706"/>
              <a:ext cx="1137" cy="523"/>
            </a:xfrm>
            <a:prstGeom prst="rect">
              <a:avLst/>
            </a:prstGeom>
            <a:noFill/>
            <a:ln w="9525">
              <a:noFill/>
              <a:miter lim="800000"/>
              <a:headEnd/>
              <a:tailEnd/>
            </a:ln>
          </p:spPr>
          <p:txBody>
            <a:bodyPr wrap="square">
              <a:spAutoFit/>
            </a:bodyPr>
            <a:lstStyle/>
            <a:p>
              <a:pPr marL="457200" indent="-457200"/>
              <a:r>
                <a:rPr lang="en-US" sz="2400" dirty="0" smtClean="0"/>
                <a:t>What is the</a:t>
              </a:r>
            </a:p>
            <a:p>
              <a:pPr marL="457200" indent="-457200"/>
              <a:r>
                <a:rPr lang="en-US" dirty="0"/>
                <a:t>o</a:t>
              </a:r>
              <a:r>
                <a:rPr lang="en-US" dirty="0" smtClean="0"/>
                <a:t>utput?</a:t>
              </a:r>
              <a:endParaRPr lang="en-US" sz="2400" dirty="0"/>
            </a:p>
          </p:txBody>
        </p:sp>
      </p:grpSp>
      <p:sp>
        <p:nvSpPr>
          <p:cNvPr id="7" name="TextBox 6"/>
          <p:cNvSpPr txBox="1"/>
          <p:nvPr/>
        </p:nvSpPr>
        <p:spPr>
          <a:xfrm>
            <a:off x="4991043" y="2514600"/>
            <a:ext cx="4076757" cy="923330"/>
          </a:xfrm>
          <a:prstGeom prst="rect">
            <a:avLst/>
          </a:prstGeom>
          <a:noFill/>
        </p:spPr>
        <p:txBody>
          <a:bodyPr wrap="none" rtlCol="0">
            <a:spAutoFit/>
          </a:bodyPr>
          <a:lstStyle/>
          <a:p>
            <a:r>
              <a:rPr lang="en-US" sz="1800" dirty="0" smtClean="0">
                <a:solidFill>
                  <a:srgbClr val="FF0000"/>
                </a:solidFill>
              </a:rPr>
              <a:t>In main, the name is Shakespeare</a:t>
            </a:r>
          </a:p>
          <a:p>
            <a:r>
              <a:rPr lang="en-US" sz="1800" dirty="0" smtClean="0">
                <a:solidFill>
                  <a:srgbClr val="FF0000"/>
                </a:solidFill>
              </a:rPr>
              <a:t>In </a:t>
            </a:r>
            <a:r>
              <a:rPr lang="en-US" sz="1800" dirty="0" err="1" smtClean="0">
                <a:solidFill>
                  <a:srgbClr val="FF0000"/>
                </a:solidFill>
              </a:rPr>
              <a:t>changeName</a:t>
            </a:r>
            <a:r>
              <a:rPr lang="en-US" sz="1800" dirty="0" smtClean="0">
                <a:solidFill>
                  <a:srgbClr val="FF0000"/>
                </a:solidFill>
              </a:rPr>
              <a:t>, the name is now Dickens</a:t>
            </a:r>
          </a:p>
          <a:p>
            <a:r>
              <a:rPr lang="en-US" sz="1800" dirty="0" smtClean="0">
                <a:solidFill>
                  <a:srgbClr val="FF0000"/>
                </a:solidFill>
              </a:rPr>
              <a:t>Back in main, the name is Shakespeare</a:t>
            </a:r>
            <a:endParaRPr lang="en-US" sz="1800" dirty="0">
              <a:solidFill>
                <a:srgbClr val="FF0000"/>
              </a:solidFill>
            </a:endParaRPr>
          </a:p>
        </p:txBody>
      </p:sp>
    </p:spTree>
    <p:extLst>
      <p:ext uri="{BB962C8B-B14F-4D97-AF65-F5344CB8AC3E}">
        <p14:creationId xmlns:p14="http://schemas.microsoft.com/office/powerpoint/2010/main" val="329591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srcRect/>
          <a:stretch>
            <a:fillRect/>
          </a:stretch>
        </p:blipFill>
        <p:spPr bwMode="auto">
          <a:xfrm>
            <a:off x="533400" y="1155946"/>
            <a:ext cx="7924799" cy="4559054"/>
          </a:xfrm>
          <a:prstGeom prst="rect">
            <a:avLst/>
          </a:prstGeom>
          <a:noFill/>
          <a:ln w="9525" cap="flat" cmpd="sng">
            <a:noFill/>
            <a:prstDash val="solid"/>
            <a:miter lim="800000"/>
            <a:headEnd/>
            <a:tailEnd/>
          </a:ln>
        </p:spPr>
      </p:pic>
      <p:sp>
        <p:nvSpPr>
          <p:cNvPr id="3" name="Rectangle 2"/>
          <p:cNvSpPr txBox="1">
            <a:spLocks noChangeArrowheads="1"/>
          </p:cNvSpPr>
          <p:nvPr/>
        </p:nvSpPr>
        <p:spPr bwMode="auto">
          <a:xfrm>
            <a:off x="76200" y="0"/>
            <a:ext cx="8610600"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kern="0" dirty="0" smtClean="0">
                <a:latin typeface="+mn-lt"/>
                <a:ea typeface="+mj-ea"/>
                <a:cs typeface="+mj-cs"/>
              </a:rPr>
              <a:t>MyProgrammingLab3 5.2</a:t>
            </a:r>
            <a:endParaRPr kumimoji="0" lang="en-US" sz="3600" b="0" i="0" u="none" strike="noStrike" kern="0" cap="none" spc="0" normalizeH="0" baseline="0" noProof="0" dirty="0" smtClean="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877748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altLang="en-US" smtClean="0">
                <a:latin typeface="Courier New" panose="02070309020205020404" pitchFamily="49" charset="0"/>
              </a:rPr>
              <a:t>@param</a:t>
            </a:r>
            <a:r>
              <a:rPr lang="en-US" altLang="en-US" smtClean="0"/>
              <a:t> Tag in Documentation Comments</a:t>
            </a:r>
          </a:p>
        </p:txBody>
      </p:sp>
      <p:sp>
        <p:nvSpPr>
          <p:cNvPr id="39940" name="Rectangle 3"/>
          <p:cNvSpPr>
            <a:spLocks noGrp="1" noChangeArrowheads="1"/>
          </p:cNvSpPr>
          <p:nvPr>
            <p:ph type="body" idx="4294967295"/>
          </p:nvPr>
        </p:nvSpPr>
        <p:spPr/>
        <p:txBody>
          <a:bodyPr/>
          <a:lstStyle/>
          <a:p>
            <a:pPr eaLnBrk="1" hangingPunct="1"/>
            <a:r>
              <a:rPr lang="en-US" altLang="en-US" sz="2800" smtClean="0"/>
              <a:t>You can provide a description of each parameter in your documentation comments by using the </a:t>
            </a:r>
            <a:r>
              <a:rPr lang="en-US" altLang="en-US" sz="2800" smtClean="0">
                <a:latin typeface="Courier New" panose="02070309020205020404" pitchFamily="49" charset="0"/>
              </a:rPr>
              <a:t>@param</a:t>
            </a:r>
            <a:r>
              <a:rPr lang="en-US" altLang="en-US" sz="2800" smtClean="0"/>
              <a:t> tag.</a:t>
            </a:r>
          </a:p>
          <a:p>
            <a:pPr eaLnBrk="1" hangingPunct="1"/>
            <a:r>
              <a:rPr lang="en-US" altLang="en-US" sz="2800" smtClean="0"/>
              <a:t>General format</a:t>
            </a:r>
          </a:p>
          <a:p>
            <a:pPr lvl="1" eaLnBrk="1" hangingPunct="1">
              <a:buFontTx/>
              <a:buNone/>
            </a:pPr>
            <a:r>
              <a:rPr lang="en-US" altLang="en-US" sz="2400" smtClean="0"/>
              <a:t>		</a:t>
            </a:r>
            <a:r>
              <a:rPr lang="en-US" altLang="en-US" sz="2000" b="1" smtClean="0">
                <a:latin typeface="Courier New" panose="02070309020205020404" pitchFamily="49" charset="0"/>
              </a:rPr>
              <a:t>@param parameterName Description</a:t>
            </a:r>
          </a:p>
          <a:p>
            <a:pPr eaLnBrk="1" hangingPunct="1"/>
            <a:r>
              <a:rPr lang="en-US" altLang="en-US" sz="2800" smtClean="0"/>
              <a:t>See example:  </a:t>
            </a:r>
            <a:r>
              <a:rPr lang="en-US" altLang="en-US" sz="2800" smtClean="0">
                <a:hlinkClick r:id="rId3" action="ppaction://hlinkfile"/>
              </a:rPr>
              <a:t>TwoArgs2.java</a:t>
            </a:r>
            <a:endParaRPr lang="en-US" altLang="en-US" sz="2000" b="1" smtClean="0">
              <a:latin typeface="Courier New" panose="02070309020205020404" pitchFamily="49" charset="0"/>
            </a:endParaRPr>
          </a:p>
          <a:p>
            <a:pPr eaLnBrk="1" hangingPunct="1"/>
            <a:r>
              <a:rPr lang="en-US" altLang="en-US" sz="2800" smtClean="0"/>
              <a:t>All </a:t>
            </a:r>
            <a:r>
              <a:rPr lang="en-US" altLang="en-US" sz="2800" smtClean="0">
                <a:latin typeface="Courier New" panose="02070309020205020404" pitchFamily="49" charset="0"/>
              </a:rPr>
              <a:t>@param</a:t>
            </a:r>
            <a:r>
              <a:rPr lang="en-US" altLang="en-US" sz="2800" smtClean="0"/>
              <a:t> tags in a method’s documentation comment must appear after the general description.The description can span several lines.</a:t>
            </a:r>
          </a:p>
        </p:txBody>
      </p:sp>
    </p:spTree>
    <p:extLst>
      <p:ext uri="{BB962C8B-B14F-4D97-AF65-F5344CB8AC3E}">
        <p14:creationId xmlns:p14="http://schemas.microsoft.com/office/powerpoint/2010/main" val="305808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pPr eaLnBrk="1" hangingPunct="1"/>
            <a:r>
              <a:rPr lang="en-US" altLang="en-US" smtClean="0"/>
              <a:t>More About Local Variables</a:t>
            </a:r>
          </a:p>
        </p:txBody>
      </p:sp>
      <p:sp>
        <p:nvSpPr>
          <p:cNvPr id="41988" name="Rectangle 3"/>
          <p:cNvSpPr>
            <a:spLocks noGrp="1" noChangeArrowheads="1"/>
          </p:cNvSpPr>
          <p:nvPr>
            <p:ph type="body" idx="4294967295"/>
          </p:nvPr>
        </p:nvSpPr>
        <p:spPr>
          <a:xfrm>
            <a:off x="381000" y="1524000"/>
            <a:ext cx="7772400" cy="4724400"/>
          </a:xfrm>
        </p:spPr>
        <p:txBody>
          <a:bodyPr/>
          <a:lstStyle/>
          <a:p>
            <a:pPr eaLnBrk="1" hangingPunct="1">
              <a:lnSpc>
                <a:spcPct val="90000"/>
              </a:lnSpc>
            </a:pPr>
            <a:r>
              <a:rPr lang="en-US" altLang="en-US" sz="2400" smtClean="0"/>
              <a:t>A local variable is declared inside a method and is not accessible to statements outside the method.  </a:t>
            </a:r>
          </a:p>
          <a:p>
            <a:pPr eaLnBrk="1" hangingPunct="1">
              <a:lnSpc>
                <a:spcPct val="90000"/>
              </a:lnSpc>
            </a:pPr>
            <a:r>
              <a:rPr lang="en-US" altLang="en-US" sz="2400" smtClean="0"/>
              <a:t>Different methods can have local variables with the same names because the methods cannot see each other’s local variables.</a:t>
            </a:r>
          </a:p>
          <a:p>
            <a:pPr eaLnBrk="1" hangingPunct="1">
              <a:lnSpc>
                <a:spcPct val="90000"/>
              </a:lnSpc>
            </a:pPr>
            <a:r>
              <a:rPr lang="en-US" altLang="en-US" sz="2400" smtClean="0"/>
              <a:t>A method’s local variables exist only while the method is executing.  When the method ends, the local variables and parameter variables are destroyed and any values stored are lost.</a:t>
            </a:r>
          </a:p>
          <a:p>
            <a:pPr eaLnBrk="1" hangingPunct="1">
              <a:lnSpc>
                <a:spcPct val="90000"/>
              </a:lnSpc>
            </a:pPr>
            <a:r>
              <a:rPr lang="en-US" altLang="en-US" sz="2400" smtClean="0"/>
              <a:t>Local variables are not automatically initialized with a default value and must be given a value before they can be used.</a:t>
            </a:r>
          </a:p>
          <a:p>
            <a:pPr eaLnBrk="1" hangingPunct="1">
              <a:lnSpc>
                <a:spcPct val="90000"/>
              </a:lnSpc>
            </a:pPr>
            <a:r>
              <a:rPr lang="en-US" altLang="en-US" sz="2400" smtClean="0"/>
              <a:t>See example:  </a:t>
            </a:r>
            <a:r>
              <a:rPr lang="en-US" altLang="en-US" sz="2400" smtClean="0">
                <a:hlinkClick r:id="rId3" action="ppaction://hlinkfile"/>
              </a:rPr>
              <a:t>LocalVars.java</a:t>
            </a:r>
            <a:endParaRPr lang="en-US" altLang="en-US" sz="2400" smtClean="0"/>
          </a:p>
        </p:txBody>
      </p:sp>
    </p:spTree>
    <p:extLst>
      <p:ext uri="{BB962C8B-B14F-4D97-AF65-F5344CB8AC3E}">
        <p14:creationId xmlns:p14="http://schemas.microsoft.com/office/powerpoint/2010/main" val="325214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1430"/>
            <a:ext cx="5486400" cy="6614445"/>
          </a:xfrm>
          <a:prstGeom prst="rect">
            <a:avLst/>
          </a:prstGeom>
        </p:spPr>
      </p:pic>
    </p:spTree>
    <p:extLst>
      <p:ext uri="{BB962C8B-B14F-4D97-AF65-F5344CB8AC3E}">
        <p14:creationId xmlns:p14="http://schemas.microsoft.com/office/powerpoint/2010/main" val="1120463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p:txBody>
          <a:bodyPr/>
          <a:lstStyle/>
          <a:p>
            <a:pPr eaLnBrk="1" hangingPunct="1"/>
            <a:r>
              <a:rPr lang="en-US" altLang="en-US" smtClean="0"/>
              <a:t>Returning a Value from a Method</a:t>
            </a:r>
          </a:p>
        </p:txBody>
      </p:sp>
      <p:sp>
        <p:nvSpPr>
          <p:cNvPr id="44036" name="Rectangle 3"/>
          <p:cNvSpPr>
            <a:spLocks noGrp="1" noChangeArrowheads="1"/>
          </p:cNvSpPr>
          <p:nvPr>
            <p:ph type="body" idx="4294967295"/>
          </p:nvPr>
        </p:nvSpPr>
        <p:spPr>
          <a:xfrm>
            <a:off x="381000" y="1447800"/>
            <a:ext cx="7772400" cy="4724400"/>
          </a:xfrm>
        </p:spPr>
        <p:txBody>
          <a:bodyPr/>
          <a:lstStyle/>
          <a:p>
            <a:pPr eaLnBrk="1" hangingPunct="1">
              <a:lnSpc>
                <a:spcPct val="90000"/>
              </a:lnSpc>
            </a:pPr>
            <a:r>
              <a:rPr lang="en-US" altLang="en-US" smtClean="0"/>
              <a:t>Data can be passed into a method by way of the parameter variables.  Data may also be returned from a method, back to the statement that called it.</a:t>
            </a:r>
          </a:p>
          <a:p>
            <a:pPr eaLnBrk="1" hangingPunct="1">
              <a:lnSpc>
                <a:spcPct val="90000"/>
              </a:lnSpc>
              <a:buFontTx/>
              <a:buNone/>
            </a:pPr>
            <a:r>
              <a:rPr lang="en-US" altLang="en-US" smtClean="0"/>
              <a:t>		</a:t>
            </a:r>
            <a:r>
              <a:rPr lang="en-US" altLang="en-US" sz="2400" b="1" smtClean="0">
                <a:latin typeface="Courier New" panose="02070309020205020404" pitchFamily="49" charset="0"/>
              </a:rPr>
              <a:t>int num = Integer.parseInt("700");</a:t>
            </a:r>
          </a:p>
          <a:p>
            <a:pPr eaLnBrk="1" hangingPunct="1">
              <a:lnSpc>
                <a:spcPct val="90000"/>
              </a:lnSpc>
              <a:spcBef>
                <a:spcPct val="0"/>
              </a:spcBef>
            </a:pPr>
            <a:r>
              <a:rPr lang="en-US" altLang="en-US" smtClean="0"/>
              <a:t>The string “700” is passed into the </a:t>
            </a:r>
            <a:r>
              <a:rPr lang="en-US" altLang="en-US" smtClean="0">
                <a:latin typeface="Courier New" panose="02070309020205020404" pitchFamily="49" charset="0"/>
              </a:rPr>
              <a:t>parseInt</a:t>
            </a:r>
            <a:r>
              <a:rPr lang="en-US" altLang="en-US" smtClean="0"/>
              <a:t> method.</a:t>
            </a:r>
          </a:p>
          <a:p>
            <a:pPr eaLnBrk="1" hangingPunct="1">
              <a:lnSpc>
                <a:spcPct val="90000"/>
              </a:lnSpc>
              <a:spcBef>
                <a:spcPct val="50000"/>
              </a:spcBef>
            </a:pPr>
            <a:r>
              <a:rPr lang="en-US" altLang="en-US" smtClean="0"/>
              <a:t>The </a:t>
            </a:r>
            <a:r>
              <a:rPr lang="en-US" altLang="en-US" smtClean="0">
                <a:latin typeface="Courier New" panose="02070309020205020404" pitchFamily="49" charset="0"/>
              </a:rPr>
              <a:t>int</a:t>
            </a:r>
            <a:r>
              <a:rPr lang="en-US" altLang="en-US" smtClean="0"/>
              <a:t> value 700 is returned from the method and assigned to the </a:t>
            </a:r>
            <a:r>
              <a:rPr lang="en-US" altLang="en-US" smtClean="0">
                <a:latin typeface="Courier New" panose="02070309020205020404" pitchFamily="49" charset="0"/>
              </a:rPr>
              <a:t>num</a:t>
            </a:r>
            <a:r>
              <a:rPr lang="en-US" altLang="en-US" smtClean="0"/>
              <a:t> variable.</a:t>
            </a:r>
          </a:p>
        </p:txBody>
      </p:sp>
    </p:spTree>
    <p:extLst>
      <p:ext uri="{BB962C8B-B14F-4D97-AF65-F5344CB8AC3E}">
        <p14:creationId xmlns:p14="http://schemas.microsoft.com/office/powerpoint/2010/main" val="3322009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81000" y="228600"/>
            <a:ext cx="7772400" cy="1143000"/>
          </a:xfrm>
        </p:spPr>
        <p:txBody>
          <a:bodyPr/>
          <a:lstStyle/>
          <a:p>
            <a:r>
              <a:rPr lang="en-US"/>
              <a:t>Defining a Value-Returning Method</a:t>
            </a:r>
          </a:p>
        </p:txBody>
      </p:sp>
      <p:sp>
        <p:nvSpPr>
          <p:cNvPr id="24580" name="Rectangle 3"/>
          <p:cNvSpPr>
            <a:spLocks noGrp="1" noChangeArrowheads="1"/>
          </p:cNvSpPr>
          <p:nvPr>
            <p:ph type="body" idx="4294967295"/>
          </p:nvPr>
        </p:nvSpPr>
        <p:spPr/>
        <p:txBody>
          <a:bodyPr/>
          <a:lstStyle/>
          <a:p>
            <a:pPr>
              <a:buFontTx/>
              <a:buNone/>
            </a:pPr>
            <a:r>
              <a:rPr lang="en-US" sz="2400">
                <a:latin typeface="Courier New" pitchFamily="49" charset="0"/>
              </a:rPr>
              <a:t>public static int sum(int num1, int num2)</a:t>
            </a:r>
          </a:p>
          <a:p>
            <a:pPr>
              <a:buFontTx/>
              <a:buNone/>
            </a:pPr>
            <a:r>
              <a:rPr lang="en-US" sz="2400">
                <a:latin typeface="Courier New" pitchFamily="49" charset="0"/>
              </a:rPr>
              <a:t>{</a:t>
            </a:r>
          </a:p>
          <a:p>
            <a:pPr>
              <a:buFontTx/>
              <a:buNone/>
            </a:pPr>
            <a:r>
              <a:rPr lang="en-US" sz="2400">
                <a:latin typeface="Courier New" pitchFamily="49" charset="0"/>
              </a:rPr>
              <a:t>	int result;</a:t>
            </a:r>
          </a:p>
          <a:p>
            <a:pPr>
              <a:buFontTx/>
              <a:buNone/>
            </a:pPr>
            <a:r>
              <a:rPr lang="en-US" sz="2400">
                <a:latin typeface="Courier New" pitchFamily="49" charset="0"/>
              </a:rPr>
              <a:t>	result = num1 + num2;</a:t>
            </a:r>
          </a:p>
          <a:p>
            <a:pPr>
              <a:buFontTx/>
              <a:buNone/>
            </a:pPr>
            <a:r>
              <a:rPr lang="en-US" sz="2400">
                <a:latin typeface="Courier New" pitchFamily="49" charset="0"/>
              </a:rPr>
              <a:t>	return result;</a:t>
            </a:r>
          </a:p>
          <a:p>
            <a:pPr>
              <a:buFontTx/>
              <a:buNone/>
            </a:pPr>
            <a:r>
              <a:rPr lang="en-US" sz="2400">
                <a:latin typeface="Courier New" pitchFamily="49" charset="0"/>
              </a:rPr>
              <a:t>}</a:t>
            </a:r>
          </a:p>
        </p:txBody>
      </p:sp>
      <p:grpSp>
        <p:nvGrpSpPr>
          <p:cNvPr id="17" name="Group 16"/>
          <p:cNvGrpSpPr/>
          <p:nvPr/>
        </p:nvGrpSpPr>
        <p:grpSpPr>
          <a:xfrm>
            <a:off x="533400" y="3810000"/>
            <a:ext cx="4191000" cy="1593850"/>
            <a:chOff x="533400" y="3810000"/>
            <a:chExt cx="4191000" cy="1593850"/>
          </a:xfrm>
        </p:grpSpPr>
        <p:sp>
          <p:nvSpPr>
            <p:cNvPr id="24582" name="Line 6"/>
            <p:cNvSpPr>
              <a:spLocks noChangeShapeType="1"/>
            </p:cNvSpPr>
            <p:nvPr/>
          </p:nvSpPr>
          <p:spPr bwMode="auto">
            <a:xfrm>
              <a:off x="2057400" y="3810000"/>
              <a:ext cx="1143000" cy="0"/>
            </a:xfrm>
            <a:prstGeom prst="line">
              <a:avLst/>
            </a:prstGeom>
            <a:noFill/>
            <a:ln w="9525">
              <a:solidFill>
                <a:srgbClr val="FF3300"/>
              </a:solidFill>
              <a:round/>
              <a:headEnd/>
              <a:tailEnd/>
            </a:ln>
          </p:spPr>
          <p:txBody>
            <a:bodyPr wrap="none"/>
            <a:lstStyle/>
            <a:p>
              <a:endParaRPr lang="en-US"/>
            </a:p>
          </p:txBody>
        </p:sp>
        <p:sp>
          <p:nvSpPr>
            <p:cNvPr id="24583" name="Text Box 7"/>
            <p:cNvSpPr txBox="1">
              <a:spLocks noChangeArrowheads="1"/>
            </p:cNvSpPr>
            <p:nvPr/>
          </p:nvSpPr>
          <p:spPr bwMode="auto">
            <a:xfrm>
              <a:off x="533400" y="4572000"/>
              <a:ext cx="4191000" cy="831850"/>
            </a:xfrm>
            <a:prstGeom prst="rect">
              <a:avLst/>
            </a:prstGeom>
            <a:noFill/>
            <a:ln w="9525">
              <a:solidFill>
                <a:srgbClr val="FF3300"/>
              </a:solidFill>
              <a:miter lim="800000"/>
              <a:headEnd/>
              <a:tailEnd/>
            </a:ln>
          </p:spPr>
          <p:txBody>
            <a:bodyPr>
              <a:spAutoFit/>
            </a:bodyPr>
            <a:lstStyle/>
            <a:p>
              <a:pPr>
                <a:spcBef>
                  <a:spcPct val="50000"/>
                </a:spcBef>
              </a:pPr>
              <a:r>
                <a:rPr lang="en-US">
                  <a:solidFill>
                    <a:srgbClr val="FF3300"/>
                  </a:solidFill>
                </a:rPr>
                <a:t>This expression must be of the same data type as the return type </a:t>
              </a:r>
            </a:p>
          </p:txBody>
        </p:sp>
        <p:sp>
          <p:nvSpPr>
            <p:cNvPr id="24584" name="Line 8"/>
            <p:cNvSpPr>
              <a:spLocks noChangeShapeType="1"/>
            </p:cNvSpPr>
            <p:nvPr/>
          </p:nvSpPr>
          <p:spPr bwMode="auto">
            <a:xfrm flipH="1" flipV="1">
              <a:off x="2636838" y="3889375"/>
              <a:ext cx="0" cy="609600"/>
            </a:xfrm>
            <a:prstGeom prst="line">
              <a:avLst/>
            </a:prstGeom>
            <a:noFill/>
            <a:ln w="9525">
              <a:solidFill>
                <a:srgbClr val="FF3300"/>
              </a:solidFill>
              <a:round/>
              <a:headEnd/>
              <a:tailEnd type="triangle" w="lg" len="lg"/>
            </a:ln>
          </p:spPr>
          <p:txBody>
            <a:bodyPr wrap="none"/>
            <a:lstStyle/>
            <a:p>
              <a:endParaRPr lang="en-US"/>
            </a:p>
          </p:txBody>
        </p:sp>
      </p:grpSp>
      <p:sp>
        <p:nvSpPr>
          <p:cNvPr id="24585" name="Text Box 10"/>
          <p:cNvSpPr txBox="1">
            <a:spLocks noChangeArrowheads="1"/>
          </p:cNvSpPr>
          <p:nvPr/>
        </p:nvSpPr>
        <p:spPr bwMode="auto">
          <a:xfrm>
            <a:off x="5334000" y="2971800"/>
            <a:ext cx="3429000" cy="2292350"/>
          </a:xfrm>
          <a:prstGeom prst="rect">
            <a:avLst/>
          </a:prstGeom>
          <a:noFill/>
          <a:ln w="9525">
            <a:solidFill>
              <a:srgbClr val="FF3300"/>
            </a:solidFill>
            <a:miter lim="800000"/>
            <a:headEnd/>
            <a:tailEnd/>
          </a:ln>
        </p:spPr>
        <p:txBody>
          <a:bodyPr>
            <a:spAutoFit/>
          </a:bodyPr>
          <a:lstStyle/>
          <a:p>
            <a:pPr>
              <a:spcBef>
                <a:spcPct val="50000"/>
              </a:spcBef>
            </a:pPr>
            <a:r>
              <a:rPr lang="en-US">
                <a:solidFill>
                  <a:srgbClr val="FF3300"/>
                </a:solidFill>
              </a:rPr>
              <a:t>The </a:t>
            </a:r>
            <a:r>
              <a:rPr lang="en-US">
                <a:solidFill>
                  <a:srgbClr val="FF3300"/>
                </a:solidFill>
                <a:latin typeface="Courier New" pitchFamily="49" charset="0"/>
              </a:rPr>
              <a:t>return</a:t>
            </a:r>
            <a:r>
              <a:rPr lang="en-US">
                <a:solidFill>
                  <a:srgbClr val="FF3300"/>
                </a:solidFill>
              </a:rPr>
              <a:t> statement causes the method to end execution and it returns a value back to the statement that called the method.</a:t>
            </a:r>
          </a:p>
        </p:txBody>
      </p:sp>
      <p:grpSp>
        <p:nvGrpSpPr>
          <p:cNvPr id="16" name="Group 15"/>
          <p:cNvGrpSpPr/>
          <p:nvPr/>
        </p:nvGrpSpPr>
        <p:grpSpPr>
          <a:xfrm>
            <a:off x="2895600" y="1971675"/>
            <a:ext cx="3054350" cy="847725"/>
            <a:chOff x="2895600" y="1971675"/>
            <a:chExt cx="3054350" cy="847725"/>
          </a:xfrm>
        </p:grpSpPr>
        <p:sp>
          <p:nvSpPr>
            <p:cNvPr id="24581" name="Text Box 4"/>
            <p:cNvSpPr txBox="1">
              <a:spLocks noChangeArrowheads="1"/>
            </p:cNvSpPr>
            <p:nvPr/>
          </p:nvSpPr>
          <p:spPr bwMode="auto">
            <a:xfrm>
              <a:off x="4325938" y="2352675"/>
              <a:ext cx="1624012" cy="466725"/>
            </a:xfrm>
            <a:prstGeom prst="rect">
              <a:avLst/>
            </a:prstGeom>
            <a:noFill/>
            <a:ln w="9525">
              <a:solidFill>
                <a:srgbClr val="FF3300"/>
              </a:solidFill>
              <a:miter lim="800000"/>
              <a:headEnd/>
              <a:tailEnd/>
            </a:ln>
          </p:spPr>
          <p:txBody>
            <a:bodyPr wrap="none">
              <a:spAutoFit/>
            </a:bodyPr>
            <a:lstStyle/>
            <a:p>
              <a:pPr algn="ctr"/>
              <a:r>
                <a:rPr lang="en-US" dirty="0">
                  <a:solidFill>
                    <a:srgbClr val="FF3300"/>
                  </a:solidFill>
                </a:rPr>
                <a:t>Return type</a:t>
              </a:r>
            </a:p>
          </p:txBody>
        </p:sp>
        <p:grpSp>
          <p:nvGrpSpPr>
            <p:cNvPr id="24586" name="Group 16"/>
            <p:cNvGrpSpPr>
              <a:grpSpLocks/>
            </p:cNvGrpSpPr>
            <p:nvPr/>
          </p:nvGrpSpPr>
          <p:grpSpPr bwMode="auto">
            <a:xfrm>
              <a:off x="2895600" y="1971675"/>
              <a:ext cx="1447800" cy="609600"/>
              <a:chOff x="2064" y="1104"/>
              <a:chExt cx="912" cy="384"/>
            </a:xfrm>
          </p:grpSpPr>
          <p:sp>
            <p:nvSpPr>
              <p:cNvPr id="24587" name="Line 11"/>
              <p:cNvSpPr>
                <a:spLocks noChangeShapeType="1"/>
              </p:cNvSpPr>
              <p:nvPr/>
            </p:nvSpPr>
            <p:spPr bwMode="auto">
              <a:xfrm>
                <a:off x="2064" y="1104"/>
                <a:ext cx="0" cy="144"/>
              </a:xfrm>
              <a:prstGeom prst="line">
                <a:avLst/>
              </a:prstGeom>
              <a:noFill/>
              <a:ln w="9525">
                <a:solidFill>
                  <a:srgbClr val="FF3300"/>
                </a:solidFill>
                <a:round/>
                <a:headEnd/>
                <a:tailEnd/>
              </a:ln>
            </p:spPr>
            <p:txBody>
              <a:bodyPr wrap="none"/>
              <a:lstStyle/>
              <a:p>
                <a:endParaRPr lang="en-US"/>
              </a:p>
            </p:txBody>
          </p:sp>
          <p:sp>
            <p:nvSpPr>
              <p:cNvPr id="24588" name="Line 12"/>
              <p:cNvSpPr>
                <a:spLocks noChangeShapeType="1"/>
              </p:cNvSpPr>
              <p:nvPr/>
            </p:nvSpPr>
            <p:spPr bwMode="auto">
              <a:xfrm>
                <a:off x="2064" y="1248"/>
                <a:ext cx="432" cy="0"/>
              </a:xfrm>
              <a:prstGeom prst="line">
                <a:avLst/>
              </a:prstGeom>
              <a:noFill/>
              <a:ln w="9525">
                <a:solidFill>
                  <a:srgbClr val="FF3300"/>
                </a:solidFill>
                <a:round/>
                <a:headEnd/>
                <a:tailEnd/>
              </a:ln>
            </p:spPr>
            <p:txBody>
              <a:bodyPr wrap="none"/>
              <a:lstStyle/>
              <a:p>
                <a:endParaRPr lang="en-US"/>
              </a:p>
            </p:txBody>
          </p:sp>
          <p:sp>
            <p:nvSpPr>
              <p:cNvPr id="24589" name="Line 13"/>
              <p:cNvSpPr>
                <a:spLocks noChangeShapeType="1"/>
              </p:cNvSpPr>
              <p:nvPr/>
            </p:nvSpPr>
            <p:spPr bwMode="auto">
              <a:xfrm flipV="1">
                <a:off x="2496" y="1104"/>
                <a:ext cx="0" cy="144"/>
              </a:xfrm>
              <a:prstGeom prst="line">
                <a:avLst/>
              </a:prstGeom>
              <a:noFill/>
              <a:ln w="9525">
                <a:solidFill>
                  <a:srgbClr val="FF3300"/>
                </a:solidFill>
                <a:round/>
                <a:headEnd/>
                <a:tailEnd/>
              </a:ln>
            </p:spPr>
            <p:txBody>
              <a:bodyPr wrap="none"/>
              <a:lstStyle/>
              <a:p>
                <a:endParaRPr lang="en-US"/>
              </a:p>
            </p:txBody>
          </p:sp>
          <p:sp>
            <p:nvSpPr>
              <p:cNvPr id="24590" name="Line 14"/>
              <p:cNvSpPr>
                <a:spLocks noChangeShapeType="1"/>
              </p:cNvSpPr>
              <p:nvPr/>
            </p:nvSpPr>
            <p:spPr bwMode="auto">
              <a:xfrm>
                <a:off x="2304" y="1248"/>
                <a:ext cx="0" cy="240"/>
              </a:xfrm>
              <a:prstGeom prst="line">
                <a:avLst/>
              </a:prstGeom>
              <a:noFill/>
              <a:ln w="9525">
                <a:solidFill>
                  <a:srgbClr val="FF3300"/>
                </a:solidFill>
                <a:round/>
                <a:headEnd/>
                <a:tailEnd/>
              </a:ln>
            </p:spPr>
            <p:txBody>
              <a:bodyPr wrap="none"/>
              <a:lstStyle/>
              <a:p>
                <a:endParaRPr lang="en-US"/>
              </a:p>
            </p:txBody>
          </p:sp>
          <p:sp>
            <p:nvSpPr>
              <p:cNvPr id="24591" name="Line 15"/>
              <p:cNvSpPr>
                <a:spLocks noChangeShapeType="1"/>
              </p:cNvSpPr>
              <p:nvPr/>
            </p:nvSpPr>
            <p:spPr bwMode="auto">
              <a:xfrm>
                <a:off x="2304" y="1488"/>
                <a:ext cx="672" cy="0"/>
              </a:xfrm>
              <a:prstGeom prst="line">
                <a:avLst/>
              </a:prstGeom>
              <a:noFill/>
              <a:ln w="9525">
                <a:solidFill>
                  <a:srgbClr val="FF3300"/>
                </a:solidFill>
                <a:round/>
                <a:headEnd/>
                <a:tailEnd/>
              </a:ln>
            </p:spPr>
            <p:txBody>
              <a:bodyPr wrap="none"/>
              <a:lstStyle/>
              <a:p>
                <a:endParaRPr lang="en-US"/>
              </a:p>
            </p:txBody>
          </p:sp>
        </p:grpSp>
      </p:grpSp>
    </p:spTree>
    <p:extLst>
      <p:ext uri="{BB962C8B-B14F-4D97-AF65-F5344CB8AC3E}">
        <p14:creationId xmlns:p14="http://schemas.microsoft.com/office/powerpoint/2010/main" val="42000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304800" y="0"/>
            <a:ext cx="8610600" cy="992187"/>
          </a:xfrm>
        </p:spPr>
        <p:txBody>
          <a:bodyPr/>
          <a:lstStyle/>
          <a:p>
            <a:r>
              <a:rPr lang="en-US" dirty="0" smtClean="0"/>
              <a:t>Module </a:t>
            </a:r>
            <a:r>
              <a:rPr lang="en-US" dirty="0"/>
              <a:t>Topics</a:t>
            </a:r>
          </a:p>
        </p:txBody>
      </p:sp>
      <p:sp>
        <p:nvSpPr>
          <p:cNvPr id="4100" name="Rectangle 3"/>
          <p:cNvSpPr>
            <a:spLocks noGrp="1" noChangeArrowheads="1"/>
          </p:cNvSpPr>
          <p:nvPr>
            <p:ph type="body" idx="4294967295"/>
          </p:nvPr>
        </p:nvSpPr>
        <p:spPr>
          <a:xfrm>
            <a:off x="381000" y="990600"/>
            <a:ext cx="8153400" cy="4724400"/>
          </a:xfrm>
        </p:spPr>
        <p:txBody>
          <a:bodyPr/>
          <a:lstStyle/>
          <a:p>
            <a:pPr>
              <a:buFontTx/>
              <a:buNone/>
            </a:pPr>
            <a:r>
              <a:rPr lang="en-US" sz="2800" dirty="0" smtClean="0"/>
              <a:t>Module 6 discusses </a:t>
            </a:r>
            <a:r>
              <a:rPr lang="en-US" sz="2800" dirty="0"/>
              <a:t>the following main topics:</a:t>
            </a:r>
          </a:p>
          <a:p>
            <a:pPr lvl="1">
              <a:buNone/>
            </a:pPr>
            <a:r>
              <a:rPr lang="en-US" sz="2400" dirty="0" smtClean="0"/>
              <a:t>5.1	  Introduction </a:t>
            </a:r>
            <a:r>
              <a:rPr lang="en-US" sz="2400" dirty="0"/>
              <a:t>to Methods</a:t>
            </a:r>
          </a:p>
          <a:p>
            <a:pPr lvl="1">
              <a:buNone/>
            </a:pPr>
            <a:r>
              <a:rPr lang="en-US" sz="2400" dirty="0" smtClean="0"/>
              <a:t>5.2	  Passing </a:t>
            </a:r>
            <a:r>
              <a:rPr lang="en-US" sz="2400" dirty="0"/>
              <a:t>Arguments to a Method</a:t>
            </a:r>
          </a:p>
          <a:p>
            <a:pPr lvl="1">
              <a:buNone/>
            </a:pPr>
            <a:r>
              <a:rPr lang="en-US" sz="2400" dirty="0" smtClean="0"/>
              <a:t>5.3  More </a:t>
            </a:r>
            <a:r>
              <a:rPr lang="en-US" sz="2400" dirty="0"/>
              <a:t>About Local Variables</a:t>
            </a:r>
          </a:p>
          <a:p>
            <a:pPr lvl="1">
              <a:buNone/>
            </a:pPr>
            <a:r>
              <a:rPr lang="en-US" sz="2400" dirty="0" smtClean="0"/>
              <a:t>5.4  Returning </a:t>
            </a:r>
            <a:r>
              <a:rPr lang="en-US" sz="2400" dirty="0"/>
              <a:t>a Value from a Method</a:t>
            </a:r>
          </a:p>
          <a:p>
            <a:pPr lvl="1">
              <a:buNone/>
            </a:pPr>
            <a:r>
              <a:rPr lang="en-US" sz="2400" dirty="0" smtClean="0"/>
              <a:t>5.5  Problem </a:t>
            </a:r>
            <a:r>
              <a:rPr lang="en-US" sz="2400" dirty="0"/>
              <a:t>Solving with </a:t>
            </a:r>
            <a:r>
              <a:rPr lang="en-US" sz="2400" dirty="0" smtClean="0"/>
              <a:t>Methods</a:t>
            </a:r>
          </a:p>
        </p:txBody>
      </p:sp>
    </p:spTree>
    <p:extLst>
      <p:ext uri="{BB962C8B-B14F-4D97-AF65-F5344CB8AC3E}">
        <p14:creationId xmlns:p14="http://schemas.microsoft.com/office/powerpoint/2010/main" val="2653885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81000" y="76200"/>
            <a:ext cx="7772400" cy="1143000"/>
          </a:xfrm>
        </p:spPr>
        <p:txBody>
          <a:bodyPr/>
          <a:lstStyle/>
          <a:p>
            <a:r>
              <a:rPr lang="en-US" dirty="0"/>
              <a:t>Calling a Value-Returning Method</a:t>
            </a:r>
          </a:p>
        </p:txBody>
      </p:sp>
      <p:sp>
        <p:nvSpPr>
          <p:cNvPr id="25604" name="Rectangle 3"/>
          <p:cNvSpPr>
            <a:spLocks noGrp="1" noChangeArrowheads="1"/>
          </p:cNvSpPr>
          <p:nvPr>
            <p:ph type="body" idx="4294967295"/>
          </p:nvPr>
        </p:nvSpPr>
        <p:spPr>
          <a:xfrm>
            <a:off x="685800" y="1524000"/>
            <a:ext cx="8337550" cy="4724400"/>
          </a:xfrm>
        </p:spPr>
        <p:txBody>
          <a:bodyPr/>
          <a:lstStyle/>
          <a:p>
            <a:pPr>
              <a:spcBef>
                <a:spcPts val="0"/>
              </a:spcBef>
              <a:buFontTx/>
              <a:buNone/>
            </a:pPr>
            <a:r>
              <a:rPr lang="en-US" sz="2400" dirty="0" smtClean="0">
                <a:latin typeface="Courier New" pitchFamily="49" charset="0"/>
              </a:rPr>
              <a:t>In main:</a:t>
            </a:r>
          </a:p>
          <a:p>
            <a:pPr>
              <a:spcBef>
                <a:spcPts val="0"/>
              </a:spcBef>
              <a:buFontTx/>
              <a:buNone/>
            </a:pPr>
            <a:r>
              <a:rPr lang="en-US" sz="2400" dirty="0" smtClean="0">
                <a:latin typeface="Courier New" pitchFamily="49" charset="0"/>
              </a:rPr>
              <a:t>{</a:t>
            </a:r>
          </a:p>
          <a:p>
            <a:pPr>
              <a:spcBef>
                <a:spcPts val="0"/>
              </a:spcBef>
              <a:buFontTx/>
              <a:buNone/>
            </a:pPr>
            <a:r>
              <a:rPr lang="en-US" sz="2400" dirty="0">
                <a:latin typeface="Courier New" pitchFamily="49" charset="0"/>
              </a:rPr>
              <a:t> </a:t>
            </a:r>
            <a:r>
              <a:rPr lang="en-US" sz="2400" dirty="0" smtClean="0">
                <a:latin typeface="Courier New" pitchFamily="49" charset="0"/>
              </a:rPr>
              <a:t>  . . .</a:t>
            </a:r>
          </a:p>
          <a:p>
            <a:pPr>
              <a:spcBef>
                <a:spcPts val="0"/>
              </a:spcBef>
              <a:buFontTx/>
              <a:buNone/>
            </a:pPr>
            <a:r>
              <a:rPr lang="en-US" sz="2400" dirty="0">
                <a:latin typeface="Courier New" pitchFamily="49" charset="0"/>
              </a:rPr>
              <a:t> </a:t>
            </a:r>
            <a:r>
              <a:rPr lang="en-US" sz="2400" dirty="0" smtClean="0">
                <a:latin typeface="Courier New" pitchFamily="49" charset="0"/>
              </a:rPr>
              <a:t>  </a:t>
            </a:r>
            <a:r>
              <a:rPr lang="en-US" sz="2000" dirty="0" smtClean="0">
                <a:latin typeface="Courier New" pitchFamily="49" charset="0"/>
              </a:rPr>
              <a:t>total </a:t>
            </a:r>
            <a:r>
              <a:rPr lang="en-US" sz="2000" dirty="0">
                <a:latin typeface="Courier New" pitchFamily="49" charset="0"/>
              </a:rPr>
              <a:t>= sum(value1, value2</a:t>
            </a:r>
            <a:r>
              <a:rPr lang="en-US" sz="2000" dirty="0" smtClean="0">
                <a:latin typeface="Courier New" pitchFamily="49" charset="0"/>
              </a:rPr>
              <a:t>);</a:t>
            </a:r>
            <a:endParaRPr lang="en-US" sz="2400" dirty="0" smtClean="0">
              <a:latin typeface="Courier New" pitchFamily="49" charset="0"/>
            </a:endParaRPr>
          </a:p>
          <a:p>
            <a:pPr>
              <a:spcBef>
                <a:spcPts val="0"/>
              </a:spcBef>
              <a:buFontTx/>
              <a:buNone/>
            </a:pPr>
            <a:r>
              <a:rPr lang="en-US" sz="2400" dirty="0">
                <a:latin typeface="Courier New" pitchFamily="49" charset="0"/>
              </a:rPr>
              <a:t> </a:t>
            </a:r>
            <a:r>
              <a:rPr lang="en-US" sz="2400" dirty="0" smtClean="0">
                <a:latin typeface="Courier New" pitchFamily="49" charset="0"/>
              </a:rPr>
              <a:t>  . . .</a:t>
            </a:r>
          </a:p>
          <a:p>
            <a:pPr>
              <a:spcBef>
                <a:spcPts val="0"/>
              </a:spcBef>
              <a:buFontTx/>
              <a:buNone/>
            </a:pPr>
            <a:r>
              <a:rPr lang="en-US" sz="2400" dirty="0" smtClean="0">
                <a:latin typeface="Courier New" pitchFamily="49" charset="0"/>
              </a:rPr>
              <a:t>}</a:t>
            </a:r>
            <a:endParaRPr lang="en-US" sz="2800" dirty="0" smtClean="0"/>
          </a:p>
          <a:p>
            <a:pPr>
              <a:buFontTx/>
              <a:buNone/>
            </a:pPr>
            <a:r>
              <a:rPr lang="en-US" sz="2000" dirty="0" smtClean="0">
                <a:latin typeface="Courier New" pitchFamily="49" charset="0"/>
              </a:rPr>
              <a:t>public </a:t>
            </a:r>
            <a:r>
              <a:rPr lang="en-US" sz="2000" dirty="0">
                <a:latin typeface="Courier New" pitchFamily="49" charset="0"/>
              </a:rPr>
              <a:t>static </a:t>
            </a:r>
            <a:r>
              <a:rPr lang="en-US" sz="2000" dirty="0" err="1">
                <a:latin typeface="Courier New" pitchFamily="49" charset="0"/>
              </a:rPr>
              <a:t>int</a:t>
            </a:r>
            <a:r>
              <a:rPr lang="en-US" sz="2000" dirty="0">
                <a:latin typeface="Courier New" pitchFamily="49" charset="0"/>
              </a:rPr>
              <a:t> sum(</a:t>
            </a:r>
            <a:r>
              <a:rPr lang="en-US" sz="2000" dirty="0" err="1">
                <a:latin typeface="Courier New" pitchFamily="49" charset="0"/>
              </a:rPr>
              <a:t>int</a:t>
            </a:r>
            <a:r>
              <a:rPr lang="en-US" sz="2000" dirty="0">
                <a:latin typeface="Courier New" pitchFamily="49" charset="0"/>
              </a:rPr>
              <a:t> num1, </a:t>
            </a:r>
            <a:r>
              <a:rPr lang="en-US" sz="2000" dirty="0" err="1">
                <a:latin typeface="Courier New" pitchFamily="49" charset="0"/>
              </a:rPr>
              <a:t>int</a:t>
            </a:r>
            <a:r>
              <a:rPr lang="en-US" sz="2000" dirty="0">
                <a:latin typeface="Courier New" pitchFamily="49" charset="0"/>
              </a:rPr>
              <a:t> </a:t>
            </a:r>
            <a:r>
              <a:rPr lang="en-US" sz="2000" dirty="0" smtClean="0">
                <a:latin typeface="Courier New" pitchFamily="49" charset="0"/>
              </a:rPr>
              <a:t>num2</a:t>
            </a:r>
            <a:endParaRPr lang="en-US" sz="2000" dirty="0">
              <a:latin typeface="Courier New" pitchFamily="49" charset="0"/>
            </a:endParaRPr>
          </a:p>
          <a:p>
            <a:pPr>
              <a:buFontTx/>
              <a:buNone/>
            </a:pPr>
            <a:r>
              <a:rPr lang="en-US" sz="2000" dirty="0" smtClean="0">
                <a:latin typeface="Courier New" pitchFamily="49" charset="0"/>
              </a:rPr>
              <a:t>{</a:t>
            </a:r>
            <a:endParaRPr lang="en-US" sz="2000" dirty="0">
              <a:latin typeface="Courier New" pitchFamily="49" charset="0"/>
            </a:endParaRPr>
          </a:p>
          <a:p>
            <a:pPr lvl="1">
              <a:buFontTx/>
              <a:buNone/>
            </a:pP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a:latin typeface="Courier New" pitchFamily="49" charset="0"/>
              </a:rPr>
              <a:t>result;</a:t>
            </a:r>
          </a:p>
          <a:p>
            <a:pPr lvl="1">
              <a:buFontTx/>
              <a:buNone/>
            </a:pPr>
            <a:r>
              <a:rPr lang="en-US" sz="2000" dirty="0" smtClean="0">
                <a:latin typeface="Courier New" pitchFamily="49" charset="0"/>
              </a:rPr>
              <a:t> result </a:t>
            </a:r>
            <a:r>
              <a:rPr lang="en-US" sz="2000" dirty="0">
                <a:latin typeface="Courier New" pitchFamily="49" charset="0"/>
              </a:rPr>
              <a:t>= num1 + num2;</a:t>
            </a:r>
          </a:p>
          <a:p>
            <a:pPr lvl="1">
              <a:buFontTx/>
              <a:buNone/>
            </a:pPr>
            <a:r>
              <a:rPr lang="en-US" sz="2000" dirty="0" smtClean="0">
                <a:latin typeface="Courier New" pitchFamily="49" charset="0"/>
              </a:rPr>
              <a:t> return </a:t>
            </a:r>
            <a:r>
              <a:rPr lang="en-US" sz="2000" dirty="0">
                <a:latin typeface="Courier New" pitchFamily="49" charset="0"/>
              </a:rPr>
              <a:t>result</a:t>
            </a:r>
            <a:r>
              <a:rPr lang="en-US" sz="2000" dirty="0" smtClean="0">
                <a:latin typeface="Courier New" pitchFamily="49" charset="0"/>
              </a:rPr>
              <a:t>;</a:t>
            </a:r>
          </a:p>
          <a:p>
            <a:pPr marL="457200" lvl="1" indent="0">
              <a:buFontTx/>
              <a:buNone/>
            </a:pPr>
            <a:r>
              <a:rPr lang="en-US" sz="2000" dirty="0" smtClean="0">
                <a:latin typeface="Courier New" pitchFamily="49" charset="0"/>
              </a:rPr>
              <a:t>}</a:t>
            </a:r>
            <a:endParaRPr lang="en-US" sz="2000" dirty="0">
              <a:latin typeface="Courier New" pitchFamily="49" charset="0"/>
            </a:endParaRPr>
          </a:p>
          <a:p>
            <a:pPr>
              <a:buFontTx/>
              <a:buNone/>
            </a:pPr>
            <a:endParaRPr lang="en-US" sz="2000" dirty="0">
              <a:latin typeface="Courier New" pitchFamily="49" charset="0"/>
            </a:endParaRPr>
          </a:p>
        </p:txBody>
      </p:sp>
      <p:grpSp>
        <p:nvGrpSpPr>
          <p:cNvPr id="21" name="Group 20"/>
          <p:cNvGrpSpPr/>
          <p:nvPr/>
        </p:nvGrpSpPr>
        <p:grpSpPr>
          <a:xfrm>
            <a:off x="3429000" y="3048000"/>
            <a:ext cx="3124367" cy="685800"/>
            <a:chOff x="4038600" y="1981200"/>
            <a:chExt cx="3124367" cy="685800"/>
          </a:xfrm>
        </p:grpSpPr>
        <p:sp>
          <p:nvSpPr>
            <p:cNvPr id="25605" name="Text Box 4"/>
            <p:cNvSpPr txBox="1">
              <a:spLocks noChangeArrowheads="1"/>
            </p:cNvSpPr>
            <p:nvPr/>
          </p:nvSpPr>
          <p:spPr bwMode="auto">
            <a:xfrm>
              <a:off x="4495800" y="2133600"/>
              <a:ext cx="533400" cy="466725"/>
            </a:xfrm>
            <a:prstGeom prst="rect">
              <a:avLst/>
            </a:prstGeom>
            <a:noFill/>
            <a:ln w="9525">
              <a:solidFill>
                <a:schemeClr val="hlink"/>
              </a:solidFill>
              <a:miter lim="800000"/>
              <a:headEnd/>
              <a:tailEnd/>
            </a:ln>
          </p:spPr>
          <p:txBody>
            <a:bodyPr>
              <a:spAutoFit/>
            </a:bodyPr>
            <a:lstStyle/>
            <a:p>
              <a:pPr>
                <a:spcBef>
                  <a:spcPct val="50000"/>
                </a:spcBef>
              </a:pPr>
              <a:r>
                <a:rPr lang="en-US" dirty="0">
                  <a:solidFill>
                    <a:schemeClr val="hlink"/>
                  </a:solidFill>
                </a:rPr>
                <a:t>20</a:t>
              </a:r>
            </a:p>
          </p:txBody>
        </p:sp>
        <p:sp>
          <p:nvSpPr>
            <p:cNvPr id="25606" name="Text Box 5"/>
            <p:cNvSpPr txBox="1">
              <a:spLocks noChangeArrowheads="1"/>
            </p:cNvSpPr>
            <p:nvPr/>
          </p:nvSpPr>
          <p:spPr bwMode="auto">
            <a:xfrm>
              <a:off x="6324600" y="2057400"/>
              <a:ext cx="533400" cy="466725"/>
            </a:xfrm>
            <a:prstGeom prst="rect">
              <a:avLst/>
            </a:prstGeom>
            <a:noFill/>
            <a:ln w="9525">
              <a:solidFill>
                <a:schemeClr val="hlink"/>
              </a:solidFill>
              <a:miter lim="800000"/>
              <a:headEnd/>
              <a:tailEnd/>
            </a:ln>
          </p:spPr>
          <p:txBody>
            <a:bodyPr>
              <a:spAutoFit/>
            </a:bodyPr>
            <a:lstStyle/>
            <a:p>
              <a:pPr>
                <a:spcBef>
                  <a:spcPct val="50000"/>
                </a:spcBef>
              </a:pPr>
              <a:r>
                <a:rPr lang="en-US">
                  <a:solidFill>
                    <a:schemeClr val="hlink"/>
                  </a:solidFill>
                </a:rPr>
                <a:t>40</a:t>
              </a:r>
            </a:p>
          </p:txBody>
        </p:sp>
        <p:sp>
          <p:nvSpPr>
            <p:cNvPr id="25607" name="Line 6"/>
            <p:cNvSpPr>
              <a:spLocks noChangeShapeType="1"/>
            </p:cNvSpPr>
            <p:nvPr/>
          </p:nvSpPr>
          <p:spPr bwMode="auto">
            <a:xfrm>
              <a:off x="4038600" y="1981200"/>
              <a:ext cx="0" cy="457200"/>
            </a:xfrm>
            <a:prstGeom prst="line">
              <a:avLst/>
            </a:prstGeom>
            <a:noFill/>
            <a:ln w="9525">
              <a:solidFill>
                <a:schemeClr val="hlink"/>
              </a:solidFill>
              <a:round/>
              <a:headEnd/>
              <a:tailEnd/>
            </a:ln>
          </p:spPr>
          <p:txBody>
            <a:bodyPr wrap="none"/>
            <a:lstStyle/>
            <a:p>
              <a:endParaRPr lang="en-US"/>
            </a:p>
          </p:txBody>
        </p:sp>
        <p:sp>
          <p:nvSpPr>
            <p:cNvPr id="25608" name="Line 8"/>
            <p:cNvSpPr>
              <a:spLocks noChangeShapeType="1"/>
            </p:cNvSpPr>
            <p:nvPr/>
          </p:nvSpPr>
          <p:spPr bwMode="auto">
            <a:xfrm>
              <a:off x="4038600" y="2438400"/>
              <a:ext cx="457200" cy="0"/>
            </a:xfrm>
            <a:prstGeom prst="line">
              <a:avLst/>
            </a:prstGeom>
            <a:noFill/>
            <a:ln w="9525">
              <a:solidFill>
                <a:schemeClr val="hlink"/>
              </a:solidFill>
              <a:round/>
              <a:headEnd/>
              <a:tailEnd/>
            </a:ln>
          </p:spPr>
          <p:txBody>
            <a:bodyPr wrap="none"/>
            <a:lstStyle/>
            <a:p>
              <a:endParaRPr lang="en-US"/>
            </a:p>
          </p:txBody>
        </p:sp>
        <p:sp>
          <p:nvSpPr>
            <p:cNvPr id="25609" name="Line 9"/>
            <p:cNvSpPr>
              <a:spLocks noChangeShapeType="1"/>
            </p:cNvSpPr>
            <p:nvPr/>
          </p:nvSpPr>
          <p:spPr bwMode="auto">
            <a:xfrm>
              <a:off x="5029200" y="2438400"/>
              <a:ext cx="609600" cy="0"/>
            </a:xfrm>
            <a:prstGeom prst="line">
              <a:avLst/>
            </a:prstGeom>
            <a:noFill/>
            <a:ln w="9525">
              <a:solidFill>
                <a:schemeClr val="hlink"/>
              </a:solidFill>
              <a:round/>
              <a:headEnd/>
              <a:tailEnd/>
            </a:ln>
          </p:spPr>
          <p:txBody>
            <a:bodyPr wrap="none"/>
            <a:lstStyle/>
            <a:p>
              <a:endParaRPr lang="en-US"/>
            </a:p>
          </p:txBody>
        </p:sp>
        <p:sp>
          <p:nvSpPr>
            <p:cNvPr id="25610" name="Line 10"/>
            <p:cNvSpPr>
              <a:spLocks noChangeShapeType="1"/>
            </p:cNvSpPr>
            <p:nvPr/>
          </p:nvSpPr>
          <p:spPr bwMode="auto">
            <a:xfrm>
              <a:off x="5638800" y="2438400"/>
              <a:ext cx="0" cy="228600"/>
            </a:xfrm>
            <a:prstGeom prst="line">
              <a:avLst/>
            </a:prstGeom>
            <a:noFill/>
            <a:ln w="9525">
              <a:solidFill>
                <a:schemeClr val="hlink"/>
              </a:solidFill>
              <a:round/>
              <a:headEnd/>
              <a:tailEnd type="triangle" w="med" len="med"/>
            </a:ln>
          </p:spPr>
          <p:txBody>
            <a:bodyPr wrap="none"/>
            <a:lstStyle/>
            <a:p>
              <a:endParaRPr lang="en-US"/>
            </a:p>
          </p:txBody>
        </p:sp>
        <p:grpSp>
          <p:nvGrpSpPr>
            <p:cNvPr id="25611" name="Group 20"/>
            <p:cNvGrpSpPr>
              <a:grpSpLocks/>
            </p:cNvGrpSpPr>
            <p:nvPr/>
          </p:nvGrpSpPr>
          <p:grpSpPr bwMode="auto">
            <a:xfrm>
              <a:off x="5715000" y="1981200"/>
              <a:ext cx="609600" cy="228600"/>
              <a:chOff x="2880" y="1200"/>
              <a:chExt cx="384" cy="240"/>
            </a:xfrm>
          </p:grpSpPr>
          <p:sp>
            <p:nvSpPr>
              <p:cNvPr id="25619" name="Line 11"/>
              <p:cNvSpPr>
                <a:spLocks noChangeShapeType="1"/>
              </p:cNvSpPr>
              <p:nvPr/>
            </p:nvSpPr>
            <p:spPr bwMode="auto">
              <a:xfrm>
                <a:off x="2880" y="1200"/>
                <a:ext cx="0" cy="240"/>
              </a:xfrm>
              <a:prstGeom prst="line">
                <a:avLst/>
              </a:prstGeom>
              <a:noFill/>
              <a:ln w="9525">
                <a:solidFill>
                  <a:schemeClr val="hlink"/>
                </a:solidFill>
                <a:round/>
                <a:headEnd/>
                <a:tailEnd/>
              </a:ln>
            </p:spPr>
            <p:txBody>
              <a:bodyPr wrap="none"/>
              <a:lstStyle/>
              <a:p>
                <a:endParaRPr lang="en-US"/>
              </a:p>
            </p:txBody>
          </p:sp>
          <p:sp>
            <p:nvSpPr>
              <p:cNvPr id="25620" name="Line 12"/>
              <p:cNvSpPr>
                <a:spLocks noChangeShapeType="1"/>
              </p:cNvSpPr>
              <p:nvPr/>
            </p:nvSpPr>
            <p:spPr bwMode="auto">
              <a:xfrm>
                <a:off x="2880" y="1440"/>
                <a:ext cx="384" cy="0"/>
              </a:xfrm>
              <a:prstGeom prst="line">
                <a:avLst/>
              </a:prstGeom>
              <a:noFill/>
              <a:ln w="9525">
                <a:solidFill>
                  <a:schemeClr val="hlink"/>
                </a:solidFill>
                <a:round/>
                <a:headEnd/>
                <a:tailEnd/>
              </a:ln>
            </p:spPr>
            <p:txBody>
              <a:bodyPr wrap="none"/>
              <a:lstStyle/>
              <a:p>
                <a:endParaRPr lang="en-US"/>
              </a:p>
            </p:txBody>
          </p:sp>
        </p:grpSp>
        <p:grpSp>
          <p:nvGrpSpPr>
            <p:cNvPr id="25612" name="Group 19"/>
            <p:cNvGrpSpPr>
              <a:grpSpLocks/>
            </p:cNvGrpSpPr>
            <p:nvPr/>
          </p:nvGrpSpPr>
          <p:grpSpPr bwMode="auto">
            <a:xfrm>
              <a:off x="6858008" y="2209800"/>
              <a:ext cx="304959" cy="457200"/>
              <a:chOff x="3600" y="1440"/>
              <a:chExt cx="113" cy="336"/>
            </a:xfrm>
          </p:grpSpPr>
          <p:sp>
            <p:nvSpPr>
              <p:cNvPr id="25617" name="Line 13"/>
              <p:cNvSpPr>
                <a:spLocks noChangeShapeType="1"/>
              </p:cNvSpPr>
              <p:nvPr/>
            </p:nvSpPr>
            <p:spPr bwMode="auto">
              <a:xfrm>
                <a:off x="3600" y="1440"/>
                <a:ext cx="113" cy="0"/>
              </a:xfrm>
              <a:prstGeom prst="line">
                <a:avLst/>
              </a:prstGeom>
              <a:noFill/>
              <a:ln w="9525">
                <a:solidFill>
                  <a:schemeClr val="hlink"/>
                </a:solidFill>
                <a:round/>
                <a:headEnd/>
                <a:tailEnd/>
              </a:ln>
            </p:spPr>
            <p:txBody>
              <a:bodyPr wrap="none"/>
              <a:lstStyle/>
              <a:p>
                <a:endParaRPr lang="en-US"/>
              </a:p>
            </p:txBody>
          </p:sp>
          <p:sp>
            <p:nvSpPr>
              <p:cNvPr id="25618" name="Line 14"/>
              <p:cNvSpPr>
                <a:spLocks noChangeShapeType="1"/>
              </p:cNvSpPr>
              <p:nvPr/>
            </p:nvSpPr>
            <p:spPr bwMode="auto">
              <a:xfrm>
                <a:off x="3713" y="1440"/>
                <a:ext cx="0" cy="336"/>
              </a:xfrm>
              <a:prstGeom prst="line">
                <a:avLst/>
              </a:prstGeom>
              <a:noFill/>
              <a:ln w="9525">
                <a:solidFill>
                  <a:schemeClr val="hlink"/>
                </a:solidFill>
                <a:round/>
                <a:headEnd/>
                <a:tailEnd type="triangle" w="med" len="med"/>
              </a:ln>
            </p:spPr>
            <p:txBody>
              <a:bodyPr wrap="none"/>
              <a:lstStyle/>
              <a:p>
                <a:endParaRPr lang="en-US"/>
              </a:p>
            </p:txBody>
          </p:sp>
        </p:grpSp>
      </p:grpSp>
      <p:grpSp>
        <p:nvGrpSpPr>
          <p:cNvPr id="27" name="Group 26"/>
          <p:cNvGrpSpPr/>
          <p:nvPr/>
        </p:nvGrpSpPr>
        <p:grpSpPr>
          <a:xfrm>
            <a:off x="228600" y="2819400"/>
            <a:ext cx="914400" cy="2590800"/>
            <a:chOff x="228600" y="2819400"/>
            <a:chExt cx="914400" cy="2590800"/>
          </a:xfrm>
        </p:grpSpPr>
        <p:sp>
          <p:nvSpPr>
            <p:cNvPr id="25613" name="Text Box 15"/>
            <p:cNvSpPr txBox="1">
              <a:spLocks noChangeArrowheads="1"/>
            </p:cNvSpPr>
            <p:nvPr/>
          </p:nvSpPr>
          <p:spPr bwMode="auto">
            <a:xfrm>
              <a:off x="228600" y="4027488"/>
              <a:ext cx="533400" cy="466725"/>
            </a:xfrm>
            <a:prstGeom prst="rect">
              <a:avLst/>
            </a:prstGeom>
            <a:noFill/>
            <a:ln w="9525">
              <a:solidFill>
                <a:schemeClr val="hlink"/>
              </a:solidFill>
              <a:miter lim="800000"/>
              <a:headEnd/>
              <a:tailEnd/>
            </a:ln>
          </p:spPr>
          <p:txBody>
            <a:bodyPr>
              <a:spAutoFit/>
            </a:bodyPr>
            <a:lstStyle/>
            <a:p>
              <a:pPr algn="ctr">
                <a:spcBef>
                  <a:spcPct val="50000"/>
                </a:spcBef>
              </a:pPr>
              <a:r>
                <a:rPr lang="en-US" dirty="0">
                  <a:solidFill>
                    <a:schemeClr val="hlink"/>
                  </a:solidFill>
                </a:rPr>
                <a:t>60</a:t>
              </a:r>
            </a:p>
          </p:txBody>
        </p:sp>
        <p:sp>
          <p:nvSpPr>
            <p:cNvPr id="25614" name="Line 16"/>
            <p:cNvSpPr>
              <a:spLocks noChangeShapeType="1"/>
            </p:cNvSpPr>
            <p:nvPr/>
          </p:nvSpPr>
          <p:spPr bwMode="auto">
            <a:xfrm flipH="1">
              <a:off x="490537" y="5410200"/>
              <a:ext cx="609600" cy="0"/>
            </a:xfrm>
            <a:prstGeom prst="line">
              <a:avLst/>
            </a:prstGeom>
            <a:noFill/>
            <a:ln w="9525">
              <a:solidFill>
                <a:schemeClr val="hlink"/>
              </a:solidFill>
              <a:round/>
              <a:headEnd/>
              <a:tailEnd/>
            </a:ln>
          </p:spPr>
          <p:txBody>
            <a:bodyPr wrap="none"/>
            <a:lstStyle/>
            <a:p>
              <a:endParaRPr lang="en-US"/>
            </a:p>
          </p:txBody>
        </p:sp>
        <p:sp>
          <p:nvSpPr>
            <p:cNvPr id="25615" name="Line 17"/>
            <p:cNvSpPr>
              <a:spLocks noChangeShapeType="1"/>
            </p:cNvSpPr>
            <p:nvPr/>
          </p:nvSpPr>
          <p:spPr bwMode="auto">
            <a:xfrm flipV="1">
              <a:off x="490537" y="4495800"/>
              <a:ext cx="0" cy="914400"/>
            </a:xfrm>
            <a:prstGeom prst="line">
              <a:avLst/>
            </a:prstGeom>
            <a:noFill/>
            <a:ln w="9525">
              <a:solidFill>
                <a:schemeClr val="hlink"/>
              </a:solidFill>
              <a:round/>
              <a:headEnd/>
              <a:tailEnd/>
            </a:ln>
          </p:spPr>
          <p:txBody>
            <a:bodyPr wrap="none"/>
            <a:lstStyle/>
            <a:p>
              <a:endParaRPr lang="en-US"/>
            </a:p>
          </p:txBody>
        </p:sp>
        <p:sp>
          <p:nvSpPr>
            <p:cNvPr id="25616" name="Line 18"/>
            <p:cNvSpPr>
              <a:spLocks noChangeShapeType="1"/>
            </p:cNvSpPr>
            <p:nvPr/>
          </p:nvSpPr>
          <p:spPr bwMode="auto">
            <a:xfrm flipV="1">
              <a:off x="566737" y="2819400"/>
              <a:ext cx="0" cy="1219200"/>
            </a:xfrm>
            <a:prstGeom prst="line">
              <a:avLst/>
            </a:prstGeom>
            <a:noFill/>
            <a:ln w="9525">
              <a:solidFill>
                <a:schemeClr val="hlink"/>
              </a:solidFill>
              <a:round/>
              <a:headEnd type="none" w="med" len="med"/>
              <a:tailEnd type="none" w="med" len="med"/>
            </a:ln>
          </p:spPr>
          <p:txBody>
            <a:bodyPr wrap="none"/>
            <a:lstStyle/>
            <a:p>
              <a:endParaRPr lang="en-US"/>
            </a:p>
          </p:txBody>
        </p:sp>
        <p:sp>
          <p:nvSpPr>
            <p:cNvPr id="25" name="Line 16"/>
            <p:cNvSpPr>
              <a:spLocks noChangeShapeType="1"/>
            </p:cNvSpPr>
            <p:nvPr/>
          </p:nvSpPr>
          <p:spPr bwMode="auto">
            <a:xfrm flipH="1">
              <a:off x="533400" y="2819400"/>
              <a:ext cx="609600" cy="0"/>
            </a:xfrm>
            <a:prstGeom prst="line">
              <a:avLst/>
            </a:prstGeom>
            <a:noFill/>
            <a:ln w="9525">
              <a:solidFill>
                <a:schemeClr val="hlink"/>
              </a:solidFill>
              <a:round/>
              <a:headEnd type="arrow" w="med" len="med"/>
              <a:tailEnd type="none" w="med" len="med"/>
            </a:ln>
          </p:spPr>
          <p:txBody>
            <a:bodyPr wrap="none"/>
            <a:lstStyle/>
            <a:p>
              <a:endParaRPr lang="en-US"/>
            </a:p>
          </p:txBody>
        </p:sp>
      </p:grpSp>
    </p:spTree>
    <p:extLst>
      <p:ext uri="{BB962C8B-B14F-4D97-AF65-F5344CB8AC3E}">
        <p14:creationId xmlns:p14="http://schemas.microsoft.com/office/powerpoint/2010/main" val="15943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
          <p:cNvSpPr>
            <a:spLocks noGrp="1" noChangeArrowheads="1"/>
          </p:cNvSpPr>
          <p:nvPr>
            <p:ph type="title" idx="4294967295"/>
          </p:nvPr>
        </p:nvSpPr>
        <p:spPr/>
        <p:txBody>
          <a:bodyPr/>
          <a:lstStyle/>
          <a:p>
            <a:pPr eaLnBrk="1" hangingPunct="1"/>
            <a:r>
              <a:rPr lang="en-US" altLang="en-US" smtClean="0">
                <a:latin typeface="Courier New" panose="02070309020205020404" pitchFamily="49" charset="0"/>
              </a:rPr>
              <a:t>@return</a:t>
            </a:r>
            <a:r>
              <a:rPr lang="en-US" altLang="en-US" smtClean="0"/>
              <a:t> Tag in Documentation Comments</a:t>
            </a:r>
          </a:p>
        </p:txBody>
      </p:sp>
      <p:sp>
        <p:nvSpPr>
          <p:cNvPr id="50180" name="Rectangle 11"/>
          <p:cNvSpPr>
            <a:spLocks noGrp="1" noChangeArrowheads="1"/>
          </p:cNvSpPr>
          <p:nvPr>
            <p:ph type="body" idx="4294967295"/>
          </p:nvPr>
        </p:nvSpPr>
        <p:spPr/>
        <p:txBody>
          <a:bodyPr/>
          <a:lstStyle/>
          <a:p>
            <a:pPr eaLnBrk="1" hangingPunct="1">
              <a:lnSpc>
                <a:spcPct val="90000"/>
              </a:lnSpc>
            </a:pPr>
            <a:r>
              <a:rPr lang="en-US" altLang="en-US" sz="2800" smtClean="0"/>
              <a:t>You can provide a description of the return value in your documentation comments by using the </a:t>
            </a:r>
            <a:r>
              <a:rPr lang="en-US" altLang="en-US" sz="2800" smtClean="0">
                <a:latin typeface="Courier New" panose="02070309020205020404" pitchFamily="49" charset="0"/>
              </a:rPr>
              <a:t>@return</a:t>
            </a:r>
            <a:r>
              <a:rPr lang="en-US" altLang="en-US" sz="2800" smtClean="0"/>
              <a:t> tag.</a:t>
            </a:r>
          </a:p>
          <a:p>
            <a:pPr eaLnBrk="1" hangingPunct="1">
              <a:lnSpc>
                <a:spcPct val="90000"/>
              </a:lnSpc>
            </a:pPr>
            <a:r>
              <a:rPr lang="en-US" altLang="en-US" sz="2800" smtClean="0"/>
              <a:t>General format</a:t>
            </a:r>
          </a:p>
          <a:p>
            <a:pPr lvl="1" eaLnBrk="1" hangingPunct="1">
              <a:lnSpc>
                <a:spcPct val="90000"/>
              </a:lnSpc>
              <a:buFontTx/>
              <a:buNone/>
            </a:pPr>
            <a:r>
              <a:rPr lang="en-US" altLang="en-US" sz="2400" smtClean="0"/>
              <a:t>		</a:t>
            </a:r>
            <a:r>
              <a:rPr lang="en-US" altLang="en-US" sz="2000" b="1" smtClean="0">
                <a:latin typeface="Courier New" panose="02070309020205020404" pitchFamily="49" charset="0"/>
              </a:rPr>
              <a:t>@return Description</a:t>
            </a:r>
          </a:p>
          <a:p>
            <a:pPr eaLnBrk="1" hangingPunct="1">
              <a:lnSpc>
                <a:spcPct val="90000"/>
              </a:lnSpc>
            </a:pPr>
            <a:r>
              <a:rPr lang="en-US" altLang="en-US" sz="2800" smtClean="0"/>
              <a:t>See example: </a:t>
            </a:r>
            <a:r>
              <a:rPr lang="en-US" altLang="en-US" sz="2800" smtClean="0">
                <a:hlinkClick r:id="rId3" action="ppaction://hlinkfile"/>
              </a:rPr>
              <a:t>ValueReturn.java</a:t>
            </a:r>
            <a:endParaRPr lang="en-US" altLang="en-US" b="1" smtClean="0"/>
          </a:p>
          <a:p>
            <a:pPr eaLnBrk="1" hangingPunct="1">
              <a:lnSpc>
                <a:spcPct val="90000"/>
              </a:lnSpc>
            </a:pPr>
            <a:r>
              <a:rPr lang="en-US" altLang="en-US" sz="2800" smtClean="0"/>
              <a:t>The </a:t>
            </a:r>
            <a:r>
              <a:rPr lang="en-US" altLang="en-US" sz="2800" smtClean="0">
                <a:latin typeface="Courier New" panose="02070309020205020404" pitchFamily="49" charset="0"/>
              </a:rPr>
              <a:t>@return</a:t>
            </a:r>
            <a:r>
              <a:rPr lang="en-US" altLang="en-US" sz="2800" smtClean="0"/>
              <a:t> tag in a method’s documentation comment must appear after the general description. The description can span several lines.</a:t>
            </a:r>
          </a:p>
          <a:p>
            <a:pPr eaLnBrk="1" hangingPunct="1">
              <a:lnSpc>
                <a:spcPct val="90000"/>
              </a:lnSpc>
            </a:pPr>
            <a:endParaRPr lang="en-US" altLang="en-US" sz="2800" smtClean="0"/>
          </a:p>
        </p:txBody>
      </p:sp>
    </p:spTree>
    <p:extLst>
      <p:ext uri="{BB962C8B-B14F-4D97-AF65-F5344CB8AC3E}">
        <p14:creationId xmlns:p14="http://schemas.microsoft.com/office/powerpoint/2010/main" val="271840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
            <a:ext cx="5410200" cy="6772769"/>
          </a:xfrm>
          <a:prstGeom prst="rect">
            <a:avLst/>
          </a:prstGeom>
        </p:spPr>
      </p:pic>
    </p:spTree>
    <p:extLst>
      <p:ext uri="{BB962C8B-B14F-4D97-AF65-F5344CB8AC3E}">
        <p14:creationId xmlns:p14="http://schemas.microsoft.com/office/powerpoint/2010/main" val="360843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p:txBody>
          <a:bodyPr/>
          <a:lstStyle/>
          <a:p>
            <a:pPr eaLnBrk="1" hangingPunct="1"/>
            <a:r>
              <a:rPr lang="en-US" altLang="en-US" smtClean="0"/>
              <a:t>Returning a </a:t>
            </a:r>
            <a:r>
              <a:rPr lang="en-US" altLang="en-US" smtClean="0">
                <a:latin typeface="Courier New" panose="02070309020205020404" pitchFamily="49" charset="0"/>
              </a:rPr>
              <a:t>boolean</a:t>
            </a:r>
            <a:r>
              <a:rPr lang="en-US" altLang="en-US" smtClean="0"/>
              <a:t>Value</a:t>
            </a:r>
          </a:p>
        </p:txBody>
      </p:sp>
      <p:sp>
        <p:nvSpPr>
          <p:cNvPr id="52228" name="Rectangle 3"/>
          <p:cNvSpPr>
            <a:spLocks noGrp="1" noChangeArrowheads="1"/>
          </p:cNvSpPr>
          <p:nvPr>
            <p:ph type="body" idx="4294967295"/>
          </p:nvPr>
        </p:nvSpPr>
        <p:spPr>
          <a:xfrm>
            <a:off x="457200" y="1295400"/>
            <a:ext cx="7772400" cy="5029200"/>
          </a:xfrm>
        </p:spPr>
        <p:txBody>
          <a:bodyPr/>
          <a:lstStyle/>
          <a:p>
            <a:pPr eaLnBrk="1" hangingPunct="1">
              <a:lnSpc>
                <a:spcPct val="80000"/>
              </a:lnSpc>
            </a:pPr>
            <a:r>
              <a:rPr lang="en-US" altLang="en-US" sz="2800" smtClean="0"/>
              <a:t>Sometimes we need to write methods to test arguments for validity and return true or false</a:t>
            </a:r>
          </a:p>
          <a:p>
            <a:pPr lvl="1" eaLnBrk="1" hangingPunct="1">
              <a:lnSpc>
                <a:spcPct val="80000"/>
              </a:lnSpc>
              <a:buFontTx/>
              <a:buNone/>
            </a:pPr>
            <a:r>
              <a:rPr lang="en-US" altLang="en-US" sz="1800" smtClean="0">
                <a:latin typeface="Courier New" panose="02070309020205020404" pitchFamily="49" charset="0"/>
              </a:rPr>
              <a:t>public static boolean isValid(int number)</a:t>
            </a:r>
          </a:p>
          <a:p>
            <a:pPr lvl="1" eaLnBrk="1" hangingPunct="1">
              <a:lnSpc>
                <a:spcPct val="80000"/>
              </a:lnSpc>
              <a:buFontTx/>
              <a:buNone/>
            </a:pPr>
            <a:r>
              <a:rPr lang="en-US" altLang="en-US" sz="1800" smtClean="0">
                <a:latin typeface="Courier New" panose="02070309020205020404" pitchFamily="49" charset="0"/>
              </a:rPr>
              <a:t>{</a:t>
            </a:r>
          </a:p>
          <a:p>
            <a:pPr lvl="1" eaLnBrk="1" hangingPunct="1">
              <a:lnSpc>
                <a:spcPct val="80000"/>
              </a:lnSpc>
              <a:buFontTx/>
              <a:buNone/>
            </a:pPr>
            <a:r>
              <a:rPr lang="en-US" altLang="en-US" sz="1800" smtClean="0">
                <a:latin typeface="Courier New" panose="02070309020205020404" pitchFamily="49" charset="0"/>
              </a:rPr>
              <a:t>   boolean status;</a:t>
            </a:r>
          </a:p>
          <a:p>
            <a:pPr lvl="1" eaLnBrk="1" hangingPunct="1">
              <a:lnSpc>
                <a:spcPct val="80000"/>
              </a:lnSpc>
              <a:buFontTx/>
              <a:buNone/>
            </a:pPr>
            <a:r>
              <a:rPr lang="en-US" altLang="en-US" sz="1800" smtClean="0">
                <a:latin typeface="Courier New" panose="02070309020205020404" pitchFamily="49" charset="0"/>
              </a:rPr>
              <a:t>   if(number &gt;= 1 &amp;&amp; number &lt;= 100)</a:t>
            </a:r>
          </a:p>
          <a:p>
            <a:pPr lvl="1" eaLnBrk="1" hangingPunct="1">
              <a:lnSpc>
                <a:spcPct val="80000"/>
              </a:lnSpc>
              <a:buFontTx/>
              <a:buNone/>
            </a:pPr>
            <a:r>
              <a:rPr lang="en-US" altLang="en-US" sz="1800" smtClean="0">
                <a:latin typeface="Courier New" panose="02070309020205020404" pitchFamily="49" charset="0"/>
              </a:rPr>
              <a:t>      status = true;</a:t>
            </a:r>
          </a:p>
          <a:p>
            <a:pPr lvl="1" eaLnBrk="1" hangingPunct="1">
              <a:lnSpc>
                <a:spcPct val="80000"/>
              </a:lnSpc>
              <a:buFontTx/>
              <a:buNone/>
            </a:pPr>
            <a:r>
              <a:rPr lang="en-US" altLang="en-US" sz="1800" smtClean="0">
                <a:latin typeface="Courier New" panose="02070309020205020404" pitchFamily="49" charset="0"/>
              </a:rPr>
              <a:t>   else</a:t>
            </a:r>
          </a:p>
          <a:p>
            <a:pPr lvl="1" eaLnBrk="1" hangingPunct="1">
              <a:lnSpc>
                <a:spcPct val="80000"/>
              </a:lnSpc>
              <a:buFontTx/>
              <a:buNone/>
            </a:pPr>
            <a:r>
              <a:rPr lang="en-US" altLang="en-US" sz="1800" smtClean="0">
                <a:latin typeface="Courier New" panose="02070309020205020404" pitchFamily="49" charset="0"/>
              </a:rPr>
              <a:t>      status = false;</a:t>
            </a:r>
          </a:p>
          <a:p>
            <a:pPr lvl="1" eaLnBrk="1" hangingPunct="1">
              <a:lnSpc>
                <a:spcPct val="80000"/>
              </a:lnSpc>
              <a:buFontTx/>
              <a:buNone/>
            </a:pPr>
            <a:r>
              <a:rPr lang="en-US" altLang="en-US" sz="1800" smtClean="0">
                <a:latin typeface="Courier New" panose="02070309020205020404" pitchFamily="49" charset="0"/>
              </a:rPr>
              <a:t>   return status;</a:t>
            </a:r>
          </a:p>
          <a:p>
            <a:pPr lvl="1" eaLnBrk="1" hangingPunct="1">
              <a:lnSpc>
                <a:spcPct val="80000"/>
              </a:lnSpc>
              <a:buFontTx/>
              <a:buNone/>
            </a:pPr>
            <a:r>
              <a:rPr lang="en-US" altLang="en-US" sz="1800" smtClean="0">
                <a:latin typeface="Courier New" panose="02070309020205020404" pitchFamily="49" charset="0"/>
              </a:rPr>
              <a:t>}</a:t>
            </a:r>
          </a:p>
          <a:p>
            <a:pPr lvl="1" eaLnBrk="1" hangingPunct="1">
              <a:lnSpc>
                <a:spcPct val="80000"/>
              </a:lnSpc>
              <a:buFontTx/>
              <a:buNone/>
            </a:pPr>
            <a:endParaRPr lang="en-US" altLang="en-US" sz="1600" smtClean="0">
              <a:latin typeface="Arial" panose="020B0604020202020204" pitchFamily="34" charset="0"/>
            </a:endParaRPr>
          </a:p>
          <a:p>
            <a:pPr lvl="1" eaLnBrk="1" hangingPunct="1">
              <a:lnSpc>
                <a:spcPct val="80000"/>
              </a:lnSpc>
              <a:buFontTx/>
              <a:buNone/>
            </a:pPr>
            <a:r>
              <a:rPr lang="en-US" altLang="en-US" sz="2000" smtClean="0"/>
              <a:t>Calling code:</a:t>
            </a:r>
          </a:p>
          <a:p>
            <a:pPr lvl="1" eaLnBrk="1" hangingPunct="1">
              <a:lnSpc>
                <a:spcPct val="80000"/>
              </a:lnSpc>
              <a:buFontTx/>
              <a:buNone/>
            </a:pPr>
            <a:r>
              <a:rPr lang="en-US" altLang="en-US" sz="1600" smtClean="0">
                <a:latin typeface="Courier New" panose="02070309020205020404" pitchFamily="49" charset="0"/>
              </a:rPr>
              <a:t>int value = 20;</a:t>
            </a:r>
          </a:p>
          <a:p>
            <a:pPr lvl="1" eaLnBrk="1" hangingPunct="1">
              <a:lnSpc>
                <a:spcPct val="80000"/>
              </a:lnSpc>
              <a:buFontTx/>
              <a:buNone/>
            </a:pPr>
            <a:r>
              <a:rPr lang="en-US" altLang="en-US" sz="1600" smtClean="0">
                <a:latin typeface="Courier New" panose="02070309020205020404" pitchFamily="49" charset="0"/>
              </a:rPr>
              <a:t>If(isValid(value))</a:t>
            </a:r>
          </a:p>
          <a:p>
            <a:pPr lvl="1" eaLnBrk="1" hangingPunct="1">
              <a:lnSpc>
                <a:spcPct val="80000"/>
              </a:lnSpc>
              <a:buFontTx/>
              <a:buNone/>
            </a:pPr>
            <a:r>
              <a:rPr lang="en-US" altLang="en-US" sz="1600" smtClean="0">
                <a:latin typeface="Courier New" panose="02070309020205020404" pitchFamily="49" charset="0"/>
              </a:rPr>
              <a:t>	System.out.println("The value is within range");</a:t>
            </a:r>
          </a:p>
          <a:p>
            <a:pPr lvl="1" eaLnBrk="1" hangingPunct="1">
              <a:lnSpc>
                <a:spcPct val="80000"/>
              </a:lnSpc>
              <a:buFontTx/>
              <a:buNone/>
            </a:pPr>
            <a:r>
              <a:rPr lang="en-US" altLang="en-US" sz="1600" smtClean="0">
                <a:latin typeface="Courier New" panose="02070309020205020404" pitchFamily="49" charset="0"/>
              </a:rPr>
              <a:t>else</a:t>
            </a:r>
          </a:p>
          <a:p>
            <a:pPr lvl="1" eaLnBrk="1" hangingPunct="1">
              <a:lnSpc>
                <a:spcPct val="80000"/>
              </a:lnSpc>
              <a:buFontTx/>
              <a:buNone/>
            </a:pPr>
            <a:r>
              <a:rPr lang="en-US" altLang="en-US" sz="1600" smtClean="0">
                <a:latin typeface="Courier New" panose="02070309020205020404" pitchFamily="49" charset="0"/>
              </a:rPr>
              <a:t>	 System.out.println("The value is out of range");</a:t>
            </a:r>
            <a:endParaRPr lang="en-US" altLang="en-US" sz="1800" smtClean="0">
              <a:latin typeface="Arial" panose="020B0604020202020204" pitchFamily="34" charset="0"/>
            </a:endParaRPr>
          </a:p>
        </p:txBody>
      </p:sp>
    </p:spTree>
    <p:extLst>
      <p:ext uri="{BB962C8B-B14F-4D97-AF65-F5344CB8AC3E}">
        <p14:creationId xmlns:p14="http://schemas.microsoft.com/office/powerpoint/2010/main" val="288951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457200" y="-304800"/>
            <a:ext cx="8534400" cy="1143000"/>
          </a:xfrm>
        </p:spPr>
        <p:txBody>
          <a:bodyPr/>
          <a:lstStyle/>
          <a:p>
            <a:r>
              <a:rPr lang="en-US" sz="3200" dirty="0"/>
              <a:t>Returning a Reference to a </a:t>
            </a:r>
            <a:r>
              <a:rPr lang="en-US" sz="3200" dirty="0">
                <a:latin typeface="Courier New" pitchFamily="49" charset="0"/>
              </a:rPr>
              <a:t>String</a:t>
            </a:r>
            <a:r>
              <a:rPr lang="en-US" sz="3200" dirty="0"/>
              <a:t> Object</a:t>
            </a:r>
          </a:p>
        </p:txBody>
      </p:sp>
      <p:sp>
        <p:nvSpPr>
          <p:cNvPr id="28676" name="Rectangle 3"/>
          <p:cNvSpPr>
            <a:spLocks noGrp="1" noChangeArrowheads="1"/>
          </p:cNvSpPr>
          <p:nvPr>
            <p:ph type="body" idx="4294967295"/>
          </p:nvPr>
        </p:nvSpPr>
        <p:spPr>
          <a:xfrm>
            <a:off x="609600" y="1371600"/>
            <a:ext cx="8229600" cy="4724400"/>
          </a:xfrm>
        </p:spPr>
        <p:txBody>
          <a:bodyPr/>
          <a:lstStyle/>
          <a:p>
            <a:pPr>
              <a:spcBef>
                <a:spcPts val="0"/>
              </a:spcBef>
              <a:buFontTx/>
              <a:buNone/>
            </a:pPr>
            <a:r>
              <a:rPr lang="en-US" sz="2000" dirty="0" smtClean="0">
                <a:latin typeface="Courier New" pitchFamily="49" charset="0"/>
              </a:rPr>
              <a:t>In main:</a:t>
            </a:r>
          </a:p>
          <a:p>
            <a:pPr>
              <a:spcBef>
                <a:spcPts val="0"/>
              </a:spcBef>
              <a:buFontTx/>
              <a:buNone/>
            </a:pPr>
            <a:r>
              <a:rPr lang="en-US" sz="2000" dirty="0" smtClean="0">
                <a:latin typeface="Courier New" pitchFamily="49" charset="0"/>
              </a:rPr>
              <a:t>{</a:t>
            </a:r>
          </a:p>
          <a:p>
            <a:pPr>
              <a:spcBef>
                <a:spcPts val="0"/>
              </a:spcBef>
              <a:buFontTx/>
              <a:buNone/>
            </a:pPr>
            <a:r>
              <a:rPr lang="en-US" sz="2000" dirty="0">
                <a:latin typeface="Courier New" pitchFamily="49" charset="0"/>
              </a:rPr>
              <a:t> </a:t>
            </a:r>
            <a:r>
              <a:rPr lang="en-US" sz="2000" dirty="0" smtClean="0">
                <a:latin typeface="Courier New" pitchFamily="49" charset="0"/>
              </a:rPr>
              <a:t>  . . .</a:t>
            </a:r>
          </a:p>
          <a:p>
            <a:pPr>
              <a:spcBef>
                <a:spcPts val="0"/>
              </a:spcBef>
              <a:buFontTx/>
              <a:buNone/>
            </a:pPr>
            <a:r>
              <a:rPr lang="en-US" sz="2000" dirty="0">
                <a:latin typeface="Courier New" pitchFamily="49" charset="0"/>
              </a:rPr>
              <a:t> </a:t>
            </a:r>
            <a:r>
              <a:rPr lang="en-US" sz="2000" dirty="0" smtClean="0">
                <a:latin typeface="Courier New" pitchFamily="49" charset="0"/>
              </a:rPr>
              <a:t>  </a:t>
            </a:r>
            <a:r>
              <a:rPr lang="en-US" sz="2000" dirty="0" err="1" smtClean="0">
                <a:latin typeface="Courier New" pitchFamily="49" charset="0"/>
              </a:rPr>
              <a:t>customerName</a:t>
            </a:r>
            <a:r>
              <a:rPr lang="en-US" sz="2000" dirty="0" smtClean="0">
                <a:latin typeface="Courier New" pitchFamily="49" charset="0"/>
              </a:rPr>
              <a:t> </a:t>
            </a:r>
            <a:r>
              <a:rPr lang="en-US" sz="2000" dirty="0">
                <a:latin typeface="Courier New" pitchFamily="49" charset="0"/>
              </a:rPr>
              <a:t>= </a:t>
            </a:r>
            <a:r>
              <a:rPr lang="en-US" sz="2000" dirty="0" err="1">
                <a:latin typeface="Courier New" pitchFamily="49" charset="0"/>
              </a:rPr>
              <a:t>fullName</a:t>
            </a:r>
            <a:r>
              <a:rPr lang="en-US" sz="2000" dirty="0">
                <a:latin typeface="Courier New" pitchFamily="49" charset="0"/>
              </a:rPr>
              <a:t>("John", "Martin</a:t>
            </a:r>
            <a:r>
              <a:rPr lang="en-US" sz="2000" dirty="0" smtClean="0">
                <a:latin typeface="Courier New" pitchFamily="49" charset="0"/>
              </a:rPr>
              <a:t>");</a:t>
            </a:r>
          </a:p>
          <a:p>
            <a:pPr>
              <a:spcBef>
                <a:spcPts val="0"/>
              </a:spcBef>
              <a:buFontTx/>
              <a:buNone/>
            </a:pPr>
            <a:r>
              <a:rPr lang="en-US" sz="2000" dirty="0">
                <a:latin typeface="Courier New" pitchFamily="49" charset="0"/>
              </a:rPr>
              <a:t> </a:t>
            </a:r>
            <a:r>
              <a:rPr lang="en-US" sz="2000" dirty="0" smtClean="0">
                <a:latin typeface="Courier New" pitchFamily="49" charset="0"/>
              </a:rPr>
              <a:t>  . . .</a:t>
            </a:r>
          </a:p>
          <a:p>
            <a:pPr>
              <a:spcBef>
                <a:spcPts val="0"/>
              </a:spcBef>
              <a:buFontTx/>
              <a:buNone/>
            </a:pPr>
            <a:r>
              <a:rPr lang="en-US" sz="2000" dirty="0">
                <a:latin typeface="Courier New" pitchFamily="49" charset="0"/>
              </a:rPr>
              <a:t>}</a:t>
            </a:r>
          </a:p>
          <a:p>
            <a:pPr>
              <a:buFontTx/>
              <a:buNone/>
            </a:pPr>
            <a:endParaRPr lang="en-US" sz="2800" dirty="0"/>
          </a:p>
          <a:p>
            <a:pPr>
              <a:buFontTx/>
              <a:buNone/>
            </a:pPr>
            <a:r>
              <a:rPr lang="en-US" sz="1600" dirty="0">
                <a:latin typeface="Courier New" pitchFamily="49" charset="0"/>
              </a:rPr>
              <a:t>		public static String </a:t>
            </a:r>
            <a:r>
              <a:rPr lang="en-US" sz="1600" dirty="0" err="1">
                <a:latin typeface="Courier New" pitchFamily="49" charset="0"/>
              </a:rPr>
              <a:t>fullName</a:t>
            </a:r>
            <a:r>
              <a:rPr lang="en-US" sz="1600" dirty="0">
                <a:latin typeface="Courier New" pitchFamily="49" charset="0"/>
              </a:rPr>
              <a:t>(String first, String last)</a:t>
            </a:r>
          </a:p>
          <a:p>
            <a:pPr>
              <a:buFontTx/>
              <a:buNone/>
            </a:pPr>
            <a:r>
              <a:rPr lang="en-US" sz="1600" dirty="0">
                <a:latin typeface="Courier New" pitchFamily="49" charset="0"/>
              </a:rPr>
              <a:t>		{</a:t>
            </a:r>
          </a:p>
          <a:p>
            <a:pPr>
              <a:buFontTx/>
              <a:buNone/>
            </a:pPr>
            <a:r>
              <a:rPr lang="en-US" sz="1600" dirty="0">
                <a:latin typeface="Courier New" pitchFamily="49" charset="0"/>
              </a:rPr>
              <a:t>			String name;</a:t>
            </a:r>
          </a:p>
          <a:p>
            <a:pPr>
              <a:buFontTx/>
              <a:buNone/>
            </a:pPr>
            <a:r>
              <a:rPr lang="en-US" sz="1600" dirty="0">
                <a:latin typeface="Courier New" pitchFamily="49" charset="0"/>
              </a:rPr>
              <a:t>			name = first + </a:t>
            </a:r>
            <a:r>
              <a:rPr lang="en-US" sz="1600" dirty="0">
                <a:latin typeface="Courier New" pitchFamily="49" charset="0"/>
                <a:cs typeface="Courier New" pitchFamily="49" charset="0"/>
              </a:rPr>
              <a:t>"</a:t>
            </a:r>
            <a:r>
              <a:rPr lang="en-US" sz="1600" dirty="0">
                <a:latin typeface="Courier New" pitchFamily="49" charset="0"/>
              </a:rPr>
              <a:t> </a:t>
            </a:r>
            <a:r>
              <a:rPr lang="en-US" sz="1600" dirty="0">
                <a:latin typeface="Courier New" pitchFamily="49" charset="0"/>
                <a:cs typeface="Courier New" pitchFamily="49" charset="0"/>
              </a:rPr>
              <a:t>"</a:t>
            </a:r>
            <a:r>
              <a:rPr lang="en-US" sz="1600" dirty="0">
                <a:latin typeface="Courier New" pitchFamily="49" charset="0"/>
              </a:rPr>
              <a:t> + last;</a:t>
            </a:r>
          </a:p>
          <a:p>
            <a:pPr>
              <a:buFontTx/>
              <a:buNone/>
            </a:pPr>
            <a:r>
              <a:rPr lang="en-US" sz="1600" dirty="0">
                <a:latin typeface="Courier New" pitchFamily="49" charset="0"/>
              </a:rPr>
              <a:t>			return name;</a:t>
            </a:r>
          </a:p>
          <a:p>
            <a:pPr>
              <a:buFontTx/>
              <a:buNone/>
            </a:pPr>
            <a:r>
              <a:rPr lang="en-US" sz="1600" dirty="0">
                <a:latin typeface="Courier New" pitchFamily="49" charset="0"/>
              </a:rPr>
              <a:t>		}</a:t>
            </a:r>
          </a:p>
          <a:p>
            <a:pPr>
              <a:buFontTx/>
              <a:buNone/>
            </a:pPr>
            <a:endParaRPr lang="en-US" dirty="0"/>
          </a:p>
          <a:p>
            <a:pPr lvl="1">
              <a:buFontTx/>
              <a:buNone/>
            </a:pPr>
            <a:endParaRPr lang="en-US" dirty="0"/>
          </a:p>
        </p:txBody>
      </p:sp>
      <p:grpSp>
        <p:nvGrpSpPr>
          <p:cNvPr id="21" name="Group 20"/>
          <p:cNvGrpSpPr/>
          <p:nvPr/>
        </p:nvGrpSpPr>
        <p:grpSpPr>
          <a:xfrm>
            <a:off x="228600" y="4419600"/>
            <a:ext cx="1752600" cy="1320800"/>
            <a:chOff x="228600" y="2895600"/>
            <a:chExt cx="1752600" cy="1320800"/>
          </a:xfrm>
        </p:grpSpPr>
        <p:sp>
          <p:nvSpPr>
            <p:cNvPr id="28677" name="Text Box 4"/>
            <p:cNvSpPr txBox="1">
              <a:spLocks noChangeArrowheads="1"/>
            </p:cNvSpPr>
            <p:nvPr/>
          </p:nvSpPr>
          <p:spPr bwMode="auto">
            <a:xfrm>
              <a:off x="685800" y="2895600"/>
              <a:ext cx="879475" cy="376238"/>
            </a:xfrm>
            <a:prstGeom prst="rect">
              <a:avLst/>
            </a:prstGeom>
            <a:noFill/>
            <a:ln w="9525">
              <a:solidFill>
                <a:srgbClr val="FF3300"/>
              </a:solidFill>
              <a:miter lim="800000"/>
              <a:headEnd/>
              <a:tailEnd/>
            </a:ln>
          </p:spPr>
          <p:txBody>
            <a:bodyPr wrap="none">
              <a:spAutoFit/>
            </a:bodyPr>
            <a:lstStyle/>
            <a:p>
              <a:r>
                <a:rPr lang="en-US" sz="1800" dirty="0">
                  <a:solidFill>
                    <a:srgbClr val="FF3300"/>
                  </a:solidFill>
                </a:rPr>
                <a:t>address</a:t>
              </a:r>
            </a:p>
          </p:txBody>
        </p:sp>
        <p:sp>
          <p:nvSpPr>
            <p:cNvPr id="28678" name="Text Box 5"/>
            <p:cNvSpPr txBox="1">
              <a:spLocks noChangeArrowheads="1"/>
            </p:cNvSpPr>
            <p:nvPr/>
          </p:nvSpPr>
          <p:spPr bwMode="auto">
            <a:xfrm>
              <a:off x="228600" y="3810000"/>
              <a:ext cx="1752600" cy="406400"/>
            </a:xfrm>
            <a:prstGeom prst="rect">
              <a:avLst/>
            </a:prstGeom>
            <a:noFill/>
            <a:ln w="9525">
              <a:solidFill>
                <a:srgbClr val="FF3300"/>
              </a:solidFill>
              <a:miter lim="800000"/>
              <a:headEnd/>
              <a:tailEnd/>
            </a:ln>
          </p:spPr>
          <p:txBody>
            <a:bodyPr>
              <a:spAutoFit/>
            </a:bodyPr>
            <a:lstStyle/>
            <a:p>
              <a:pPr>
                <a:spcBef>
                  <a:spcPct val="50000"/>
                </a:spcBef>
              </a:pPr>
              <a:r>
                <a:rPr lang="en-US" sz="2000" dirty="0">
                  <a:solidFill>
                    <a:srgbClr val="FF3300"/>
                  </a:solidFill>
                </a:rPr>
                <a:t>“John Martin”</a:t>
              </a:r>
            </a:p>
          </p:txBody>
        </p:sp>
        <p:sp>
          <p:nvSpPr>
            <p:cNvPr id="28679" name="Line 6"/>
            <p:cNvSpPr>
              <a:spLocks noChangeShapeType="1"/>
            </p:cNvSpPr>
            <p:nvPr/>
          </p:nvSpPr>
          <p:spPr bwMode="auto">
            <a:xfrm>
              <a:off x="1143000" y="3276600"/>
              <a:ext cx="0" cy="533400"/>
            </a:xfrm>
            <a:prstGeom prst="line">
              <a:avLst/>
            </a:prstGeom>
            <a:noFill/>
            <a:ln w="28575">
              <a:solidFill>
                <a:srgbClr val="FF3300"/>
              </a:solidFill>
              <a:round/>
              <a:headEnd/>
              <a:tailEnd type="triangle" w="med" len="med"/>
            </a:ln>
          </p:spPr>
          <p:txBody>
            <a:bodyPr wrap="none"/>
            <a:lstStyle/>
            <a:p>
              <a:endParaRPr lang="en-US"/>
            </a:p>
          </p:txBody>
        </p:sp>
      </p:grpSp>
      <p:grpSp>
        <p:nvGrpSpPr>
          <p:cNvPr id="20" name="Group 19"/>
          <p:cNvGrpSpPr/>
          <p:nvPr/>
        </p:nvGrpSpPr>
        <p:grpSpPr>
          <a:xfrm>
            <a:off x="5334000" y="2743835"/>
            <a:ext cx="2743200" cy="913765"/>
            <a:chOff x="5257800" y="1388110"/>
            <a:chExt cx="2743200" cy="913765"/>
          </a:xfrm>
        </p:grpSpPr>
        <p:grpSp>
          <p:nvGrpSpPr>
            <p:cNvPr id="28682" name="Group 17"/>
            <p:cNvGrpSpPr>
              <a:grpSpLocks/>
            </p:cNvGrpSpPr>
            <p:nvPr/>
          </p:nvGrpSpPr>
          <p:grpSpPr bwMode="auto">
            <a:xfrm>
              <a:off x="6705600" y="1388110"/>
              <a:ext cx="1295400" cy="897890"/>
              <a:chOff x="4224" y="829"/>
              <a:chExt cx="816" cy="707"/>
            </a:xfrm>
          </p:grpSpPr>
          <p:sp>
            <p:nvSpPr>
              <p:cNvPr id="28689" name="Line 14"/>
              <p:cNvSpPr>
                <a:spLocks noChangeShapeType="1"/>
              </p:cNvSpPr>
              <p:nvPr/>
            </p:nvSpPr>
            <p:spPr bwMode="auto">
              <a:xfrm>
                <a:off x="4224" y="829"/>
                <a:ext cx="0" cy="360"/>
              </a:xfrm>
              <a:prstGeom prst="line">
                <a:avLst/>
              </a:prstGeom>
              <a:noFill/>
              <a:ln w="9525">
                <a:solidFill>
                  <a:srgbClr val="FF3300"/>
                </a:solidFill>
                <a:round/>
                <a:headEnd/>
                <a:tailEnd/>
              </a:ln>
            </p:spPr>
            <p:txBody>
              <a:bodyPr wrap="none"/>
              <a:lstStyle/>
              <a:p>
                <a:endParaRPr lang="en-US"/>
              </a:p>
            </p:txBody>
          </p:sp>
          <p:sp>
            <p:nvSpPr>
              <p:cNvPr id="28690" name="Line 15"/>
              <p:cNvSpPr>
                <a:spLocks noChangeShapeType="1"/>
              </p:cNvSpPr>
              <p:nvPr/>
            </p:nvSpPr>
            <p:spPr bwMode="auto">
              <a:xfrm>
                <a:off x="4224" y="1189"/>
                <a:ext cx="816" cy="12"/>
              </a:xfrm>
              <a:prstGeom prst="line">
                <a:avLst/>
              </a:prstGeom>
              <a:noFill/>
              <a:ln w="9525">
                <a:solidFill>
                  <a:srgbClr val="FF3300"/>
                </a:solidFill>
                <a:round/>
                <a:headEnd/>
                <a:tailEnd/>
              </a:ln>
            </p:spPr>
            <p:txBody>
              <a:bodyPr wrap="none"/>
              <a:lstStyle/>
              <a:p>
                <a:endParaRPr lang="en-US"/>
              </a:p>
            </p:txBody>
          </p:sp>
          <p:sp>
            <p:nvSpPr>
              <p:cNvPr id="28691" name="Line 16"/>
              <p:cNvSpPr>
                <a:spLocks noChangeShapeType="1"/>
              </p:cNvSpPr>
              <p:nvPr/>
            </p:nvSpPr>
            <p:spPr bwMode="auto">
              <a:xfrm>
                <a:off x="5040" y="1200"/>
                <a:ext cx="0" cy="336"/>
              </a:xfrm>
              <a:prstGeom prst="line">
                <a:avLst/>
              </a:prstGeom>
              <a:noFill/>
              <a:ln w="9525">
                <a:solidFill>
                  <a:srgbClr val="FF3300"/>
                </a:solidFill>
                <a:round/>
                <a:headEnd/>
                <a:tailEnd type="triangle" w="lg" len="lg"/>
              </a:ln>
            </p:spPr>
            <p:txBody>
              <a:bodyPr wrap="none"/>
              <a:lstStyle/>
              <a:p>
                <a:endParaRPr lang="en-US"/>
              </a:p>
            </p:txBody>
          </p:sp>
        </p:grpSp>
        <p:sp>
          <p:nvSpPr>
            <p:cNvPr id="28683" name="Line 22"/>
            <p:cNvSpPr>
              <a:spLocks noChangeShapeType="1"/>
            </p:cNvSpPr>
            <p:nvPr/>
          </p:nvSpPr>
          <p:spPr bwMode="auto">
            <a:xfrm>
              <a:off x="5257800" y="1463675"/>
              <a:ext cx="0" cy="593725"/>
            </a:xfrm>
            <a:prstGeom prst="line">
              <a:avLst/>
            </a:prstGeom>
            <a:noFill/>
            <a:ln w="9525">
              <a:solidFill>
                <a:srgbClr val="FF3300"/>
              </a:solidFill>
              <a:round/>
              <a:headEnd/>
              <a:tailEnd/>
            </a:ln>
          </p:spPr>
          <p:txBody>
            <a:bodyPr wrap="none"/>
            <a:lstStyle/>
            <a:p>
              <a:endParaRPr lang="en-US"/>
            </a:p>
          </p:txBody>
        </p:sp>
        <p:sp>
          <p:nvSpPr>
            <p:cNvPr id="28684" name="Line 23"/>
            <p:cNvSpPr>
              <a:spLocks noChangeShapeType="1"/>
            </p:cNvSpPr>
            <p:nvPr/>
          </p:nvSpPr>
          <p:spPr bwMode="auto">
            <a:xfrm flipV="1">
              <a:off x="5257800" y="2057399"/>
              <a:ext cx="1066800" cy="15875"/>
            </a:xfrm>
            <a:prstGeom prst="line">
              <a:avLst/>
            </a:prstGeom>
            <a:noFill/>
            <a:ln w="9525">
              <a:solidFill>
                <a:srgbClr val="FF3300"/>
              </a:solidFill>
              <a:round/>
              <a:headEnd/>
              <a:tailEnd/>
            </a:ln>
          </p:spPr>
          <p:txBody>
            <a:bodyPr wrap="none"/>
            <a:lstStyle/>
            <a:p>
              <a:endParaRPr lang="en-US"/>
            </a:p>
          </p:txBody>
        </p:sp>
        <p:sp>
          <p:nvSpPr>
            <p:cNvPr id="28685" name="Line 24"/>
            <p:cNvSpPr>
              <a:spLocks noChangeShapeType="1"/>
            </p:cNvSpPr>
            <p:nvPr/>
          </p:nvSpPr>
          <p:spPr bwMode="auto">
            <a:xfrm>
              <a:off x="6324600" y="2057400"/>
              <a:ext cx="1588" cy="244475"/>
            </a:xfrm>
            <a:prstGeom prst="line">
              <a:avLst/>
            </a:prstGeom>
            <a:noFill/>
            <a:ln w="9525">
              <a:solidFill>
                <a:srgbClr val="FF3300"/>
              </a:solidFill>
              <a:round/>
              <a:headEnd/>
              <a:tailEnd type="triangle" w="lg" len="lg"/>
            </a:ln>
          </p:spPr>
          <p:txBody>
            <a:bodyPr wrap="none"/>
            <a:lstStyle/>
            <a:p>
              <a:endParaRPr lang="en-US"/>
            </a:p>
          </p:txBody>
        </p:sp>
      </p:grpSp>
      <p:grpSp>
        <p:nvGrpSpPr>
          <p:cNvPr id="27" name="Group 26"/>
          <p:cNvGrpSpPr/>
          <p:nvPr/>
        </p:nvGrpSpPr>
        <p:grpSpPr>
          <a:xfrm>
            <a:off x="914400" y="2514600"/>
            <a:ext cx="7994650" cy="3886200"/>
            <a:chOff x="914400" y="2514600"/>
            <a:chExt cx="7994650" cy="3886200"/>
          </a:xfrm>
        </p:grpSpPr>
        <p:grpSp>
          <p:nvGrpSpPr>
            <p:cNvPr id="22" name="Group 21"/>
            <p:cNvGrpSpPr/>
            <p:nvPr/>
          </p:nvGrpSpPr>
          <p:grpSpPr>
            <a:xfrm>
              <a:off x="914400" y="2514600"/>
              <a:ext cx="7994650" cy="3886200"/>
              <a:chOff x="914400" y="2514600"/>
              <a:chExt cx="7994650" cy="3886200"/>
            </a:xfrm>
          </p:grpSpPr>
          <p:sp>
            <p:nvSpPr>
              <p:cNvPr id="28680" name="Line 7"/>
              <p:cNvSpPr>
                <a:spLocks noChangeShapeType="1"/>
              </p:cNvSpPr>
              <p:nvPr/>
            </p:nvSpPr>
            <p:spPr bwMode="auto">
              <a:xfrm flipV="1">
                <a:off x="914400" y="2514600"/>
                <a:ext cx="0" cy="1905000"/>
              </a:xfrm>
              <a:prstGeom prst="line">
                <a:avLst/>
              </a:prstGeom>
              <a:noFill/>
              <a:ln w="19050">
                <a:solidFill>
                  <a:srgbClr val="FF3300"/>
                </a:solidFill>
                <a:round/>
                <a:headEnd type="none" w="med" len="med"/>
                <a:tailEnd type="none" w="med" len="med"/>
              </a:ln>
            </p:spPr>
            <p:txBody>
              <a:bodyPr wrap="none"/>
              <a:lstStyle/>
              <a:p>
                <a:endParaRPr lang="en-US"/>
              </a:p>
            </p:txBody>
          </p:sp>
          <p:sp>
            <p:nvSpPr>
              <p:cNvPr id="28681" name="Text Box 12"/>
              <p:cNvSpPr txBox="1">
                <a:spLocks noChangeArrowheads="1"/>
              </p:cNvSpPr>
              <p:nvPr/>
            </p:nvSpPr>
            <p:spPr bwMode="auto">
              <a:xfrm>
                <a:off x="5937250" y="4165600"/>
                <a:ext cx="2971800" cy="2235200"/>
              </a:xfrm>
              <a:prstGeom prst="rect">
                <a:avLst/>
              </a:prstGeom>
              <a:noFill/>
              <a:ln w="9525">
                <a:solidFill>
                  <a:srgbClr val="FF3300"/>
                </a:solidFill>
                <a:miter lim="800000"/>
                <a:headEnd/>
                <a:tailEnd/>
              </a:ln>
            </p:spPr>
            <p:txBody>
              <a:bodyPr>
                <a:spAutoFit/>
              </a:bodyPr>
              <a:lstStyle/>
              <a:p>
                <a:pPr>
                  <a:spcBef>
                    <a:spcPct val="50000"/>
                  </a:spcBef>
                </a:pPr>
                <a:r>
                  <a:rPr lang="en-US" sz="2000" dirty="0">
                    <a:solidFill>
                      <a:srgbClr val="FF3300"/>
                    </a:solidFill>
                  </a:rPr>
                  <a:t>Local variable </a:t>
                </a:r>
                <a:r>
                  <a:rPr lang="en-US" sz="2000" dirty="0">
                    <a:solidFill>
                      <a:srgbClr val="FF3300"/>
                    </a:solidFill>
                    <a:latin typeface="Courier New" pitchFamily="49" charset="0"/>
                  </a:rPr>
                  <a:t>name</a:t>
                </a:r>
                <a:r>
                  <a:rPr lang="en-US" sz="2000" dirty="0">
                    <a:solidFill>
                      <a:srgbClr val="FF3300"/>
                    </a:solidFill>
                  </a:rPr>
                  <a:t> holds the reference to the object.  The return statement sends a copy of the reference back to the call statement and it is stored in </a:t>
                </a:r>
                <a:r>
                  <a:rPr lang="en-US" sz="2000" dirty="0" err="1">
                    <a:solidFill>
                      <a:srgbClr val="FF3300"/>
                    </a:solidFill>
                    <a:latin typeface="Courier New" pitchFamily="49" charset="0"/>
                  </a:rPr>
                  <a:t>customerName</a:t>
                </a:r>
                <a:r>
                  <a:rPr lang="en-US" sz="2000" dirty="0">
                    <a:solidFill>
                      <a:srgbClr val="FF3300"/>
                    </a:solidFill>
                  </a:rPr>
                  <a:t>.</a:t>
                </a:r>
              </a:p>
            </p:txBody>
          </p:sp>
          <p:sp>
            <p:nvSpPr>
              <p:cNvPr id="28686" name="Line 25"/>
              <p:cNvSpPr>
                <a:spLocks noChangeShapeType="1"/>
              </p:cNvSpPr>
              <p:nvPr/>
            </p:nvSpPr>
            <p:spPr bwMode="auto">
              <a:xfrm flipH="1">
                <a:off x="2057400" y="5105400"/>
                <a:ext cx="457200" cy="0"/>
              </a:xfrm>
              <a:prstGeom prst="line">
                <a:avLst/>
              </a:prstGeom>
              <a:noFill/>
              <a:ln w="9525">
                <a:solidFill>
                  <a:srgbClr val="FF3300"/>
                </a:solidFill>
                <a:round/>
                <a:headEnd/>
                <a:tailEnd/>
              </a:ln>
            </p:spPr>
            <p:txBody>
              <a:bodyPr wrap="none"/>
              <a:lstStyle/>
              <a:p>
                <a:endParaRPr lang="en-US"/>
              </a:p>
            </p:txBody>
          </p:sp>
          <p:sp>
            <p:nvSpPr>
              <p:cNvPr id="28687" name="Line 26"/>
              <p:cNvSpPr>
                <a:spLocks noChangeShapeType="1"/>
              </p:cNvSpPr>
              <p:nvPr/>
            </p:nvSpPr>
            <p:spPr bwMode="auto">
              <a:xfrm flipV="1">
                <a:off x="2057400" y="4648200"/>
                <a:ext cx="0" cy="457200"/>
              </a:xfrm>
              <a:prstGeom prst="line">
                <a:avLst/>
              </a:prstGeom>
              <a:noFill/>
              <a:ln w="9525">
                <a:solidFill>
                  <a:srgbClr val="FF3300"/>
                </a:solidFill>
                <a:round/>
                <a:headEnd/>
                <a:tailEnd/>
              </a:ln>
            </p:spPr>
            <p:txBody>
              <a:bodyPr wrap="none"/>
              <a:lstStyle/>
              <a:p>
                <a:endParaRPr lang="en-US"/>
              </a:p>
            </p:txBody>
          </p:sp>
          <p:sp>
            <p:nvSpPr>
              <p:cNvPr id="28688" name="Line 27"/>
              <p:cNvSpPr>
                <a:spLocks noChangeShapeType="1"/>
              </p:cNvSpPr>
              <p:nvPr/>
            </p:nvSpPr>
            <p:spPr bwMode="auto">
              <a:xfrm flipH="1">
                <a:off x="1600200" y="4648200"/>
                <a:ext cx="457200" cy="0"/>
              </a:xfrm>
              <a:prstGeom prst="line">
                <a:avLst/>
              </a:prstGeom>
              <a:noFill/>
              <a:ln w="9525">
                <a:solidFill>
                  <a:srgbClr val="FF3300"/>
                </a:solidFill>
                <a:round/>
                <a:headEnd/>
                <a:tailEnd/>
              </a:ln>
            </p:spPr>
            <p:txBody>
              <a:bodyPr wrap="none"/>
              <a:lstStyle/>
              <a:p>
                <a:endParaRPr lang="en-US"/>
              </a:p>
            </p:txBody>
          </p:sp>
        </p:grpSp>
        <p:cxnSp>
          <p:nvCxnSpPr>
            <p:cNvPr id="26" name="Straight Arrow Connector 25"/>
            <p:cNvCxnSpPr/>
            <p:nvPr/>
          </p:nvCxnSpPr>
          <p:spPr bwMode="auto">
            <a:xfrm>
              <a:off x="914400" y="2514600"/>
              <a:ext cx="228600" cy="0"/>
            </a:xfrm>
            <a:prstGeom prst="straightConnector1">
              <a:avLst/>
            </a:prstGeom>
            <a:solidFill>
              <a:schemeClr val="accent1"/>
            </a:solidFill>
            <a:ln w="19050" cap="flat" cmpd="sng" algn="ctr">
              <a:solidFill>
                <a:srgbClr val="FF6600"/>
              </a:solidFill>
              <a:prstDash val="solid"/>
              <a:round/>
              <a:headEnd type="none" w="med" len="med"/>
              <a:tailEnd type="arrow"/>
            </a:ln>
            <a:effectLst/>
          </p:spPr>
        </p:cxnSp>
      </p:grpSp>
    </p:spTree>
    <p:extLst>
      <p:ext uri="{BB962C8B-B14F-4D97-AF65-F5344CB8AC3E}">
        <p14:creationId xmlns:p14="http://schemas.microsoft.com/office/powerpoint/2010/main" val="25103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6200" y="0"/>
            <a:ext cx="8610600"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kern="0" dirty="0" smtClean="0">
                <a:latin typeface="+mn-lt"/>
                <a:ea typeface="+mj-ea"/>
                <a:cs typeface="+mj-cs"/>
              </a:rPr>
              <a:t>MyProgrammingLab3 5.4</a:t>
            </a:r>
            <a:endParaRPr kumimoji="0" lang="en-US" sz="3600" b="0" i="0" u="none" strike="noStrike" kern="0" cap="none" spc="0" normalizeH="0" baseline="0" noProof="0" dirty="0" smtClean="0">
              <a:ln>
                <a:noFill/>
              </a:ln>
              <a:solidFill>
                <a:schemeClr val="tx1"/>
              </a:solidFill>
              <a:effectLst/>
              <a:uLnTx/>
              <a:uFillTx/>
              <a:latin typeface="+mn-lt"/>
              <a:ea typeface="+mj-ea"/>
              <a:cs typeface="+mj-cs"/>
            </a:endParaRPr>
          </a:p>
        </p:txBody>
      </p:sp>
      <p:pic>
        <p:nvPicPr>
          <p:cNvPr id="86018" name="Picture 2"/>
          <p:cNvPicPr>
            <a:picLocks noChangeAspect="1" noChangeArrowheads="1"/>
          </p:cNvPicPr>
          <p:nvPr/>
        </p:nvPicPr>
        <p:blipFill>
          <a:blip r:embed="rId2" cstate="print"/>
          <a:srcRect/>
          <a:stretch>
            <a:fillRect/>
          </a:stretch>
        </p:blipFill>
        <p:spPr bwMode="auto">
          <a:xfrm>
            <a:off x="609600" y="1305792"/>
            <a:ext cx="8001000" cy="4485408"/>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4145683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idx="4294967295"/>
          </p:nvPr>
        </p:nvSpPr>
        <p:spPr/>
        <p:txBody>
          <a:bodyPr/>
          <a:lstStyle/>
          <a:p>
            <a:pPr eaLnBrk="1" hangingPunct="1"/>
            <a:r>
              <a:rPr lang="en-US" altLang="en-US" smtClean="0"/>
              <a:t>Problem Solving with Methods</a:t>
            </a:r>
          </a:p>
        </p:txBody>
      </p:sp>
      <p:sp>
        <p:nvSpPr>
          <p:cNvPr id="56324" name="Rectangle 3"/>
          <p:cNvSpPr>
            <a:spLocks noGrp="1" noChangeArrowheads="1"/>
          </p:cNvSpPr>
          <p:nvPr>
            <p:ph type="body" idx="4294967295"/>
          </p:nvPr>
        </p:nvSpPr>
        <p:spPr/>
        <p:txBody>
          <a:bodyPr/>
          <a:lstStyle/>
          <a:p>
            <a:pPr eaLnBrk="1" hangingPunct="1">
              <a:lnSpc>
                <a:spcPct val="90000"/>
              </a:lnSpc>
            </a:pPr>
            <a:r>
              <a:rPr lang="en-US" altLang="en-US" smtClean="0"/>
              <a:t>A large, complex problem can be solved a piece at a time by methods.</a:t>
            </a:r>
          </a:p>
          <a:p>
            <a:pPr eaLnBrk="1" hangingPunct="1">
              <a:lnSpc>
                <a:spcPct val="90000"/>
              </a:lnSpc>
            </a:pPr>
            <a:r>
              <a:rPr lang="en-US" altLang="en-US" smtClean="0"/>
              <a:t>The process of breaking a problem down into smaller pieces is called </a:t>
            </a:r>
            <a:r>
              <a:rPr lang="en-US" altLang="en-US" i="1" smtClean="0"/>
              <a:t>functional decomposition</a:t>
            </a:r>
            <a:r>
              <a:rPr lang="en-US" altLang="en-US" smtClean="0"/>
              <a:t>.</a:t>
            </a:r>
          </a:p>
          <a:p>
            <a:pPr eaLnBrk="1" hangingPunct="1">
              <a:lnSpc>
                <a:spcPct val="90000"/>
              </a:lnSpc>
            </a:pPr>
            <a:r>
              <a:rPr lang="en-US" altLang="en-US" smtClean="0"/>
              <a:t>See example:  </a:t>
            </a:r>
            <a:r>
              <a:rPr lang="en-US" altLang="en-US" smtClean="0">
                <a:hlinkClick r:id="rId3" action="ppaction://hlinkfile"/>
              </a:rPr>
              <a:t>SalesReport.java</a:t>
            </a:r>
            <a:endParaRPr lang="en-US" altLang="en-US" smtClean="0"/>
          </a:p>
          <a:p>
            <a:pPr eaLnBrk="1" hangingPunct="1">
              <a:lnSpc>
                <a:spcPct val="90000"/>
              </a:lnSpc>
            </a:pPr>
            <a:r>
              <a:rPr lang="en-US" altLang="en-US" smtClean="0"/>
              <a:t>If a method calls another method that has a </a:t>
            </a:r>
            <a:r>
              <a:rPr lang="en-US" altLang="en-US" sz="2800" smtClean="0">
                <a:latin typeface="Courier New" panose="02070309020205020404" pitchFamily="49" charset="0"/>
              </a:rPr>
              <a:t>throws</a:t>
            </a:r>
            <a:r>
              <a:rPr lang="en-US" altLang="en-US" smtClean="0"/>
              <a:t> clause in its header, then the calling method should have the same </a:t>
            </a:r>
            <a:r>
              <a:rPr lang="en-US" altLang="en-US" sz="2800" smtClean="0">
                <a:latin typeface="Courier New" panose="02070309020205020404" pitchFamily="49" charset="0"/>
              </a:rPr>
              <a:t>throws</a:t>
            </a:r>
            <a:r>
              <a:rPr lang="en-US" altLang="en-US" smtClean="0"/>
              <a:t> clause.</a:t>
            </a:r>
          </a:p>
        </p:txBody>
      </p:sp>
    </p:spTree>
    <p:extLst>
      <p:ext uri="{BB962C8B-B14F-4D97-AF65-F5344CB8AC3E}">
        <p14:creationId xmlns:p14="http://schemas.microsoft.com/office/powerpoint/2010/main" val="251146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0"/>
            <a:ext cx="5196544" cy="6834187"/>
          </a:xfrm>
          <a:prstGeom prst="rect">
            <a:avLst/>
          </a:prstGeom>
        </p:spPr>
      </p:pic>
    </p:spTree>
    <p:extLst>
      <p:ext uri="{BB962C8B-B14F-4D97-AF65-F5344CB8AC3E}">
        <p14:creationId xmlns:p14="http://schemas.microsoft.com/office/powerpoint/2010/main" val="572077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76200"/>
            <a:ext cx="6019800" cy="6480390"/>
          </a:xfrm>
          <a:prstGeom prst="rect">
            <a:avLst/>
          </a:prstGeom>
        </p:spPr>
      </p:pic>
    </p:spTree>
    <p:extLst>
      <p:ext uri="{BB962C8B-B14F-4D97-AF65-F5344CB8AC3E}">
        <p14:creationId xmlns:p14="http://schemas.microsoft.com/office/powerpoint/2010/main" val="245336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
            <a:ext cx="6564086" cy="3352800"/>
          </a:xfrm>
          <a:prstGeom prst="rect">
            <a:avLst/>
          </a:prstGeom>
        </p:spPr>
      </p:pic>
    </p:spTree>
    <p:extLst>
      <p:ext uri="{BB962C8B-B14F-4D97-AF65-F5344CB8AC3E}">
        <p14:creationId xmlns:p14="http://schemas.microsoft.com/office/powerpoint/2010/main" val="327042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a:lstStyle/>
          <a:p>
            <a:r>
              <a:rPr lang="en-US"/>
              <a:t>Why Write Methods?</a:t>
            </a:r>
          </a:p>
        </p:txBody>
      </p:sp>
      <p:sp>
        <p:nvSpPr>
          <p:cNvPr id="5124" name="Rectangle 3"/>
          <p:cNvSpPr>
            <a:spLocks noGrp="1" noChangeArrowheads="1"/>
          </p:cNvSpPr>
          <p:nvPr>
            <p:ph type="body" idx="4294967295"/>
          </p:nvPr>
        </p:nvSpPr>
        <p:spPr/>
        <p:txBody>
          <a:bodyPr/>
          <a:lstStyle/>
          <a:p>
            <a:r>
              <a:rPr lang="en-US" dirty="0"/>
              <a:t>Methods are commonly used to break a problem down into small manageable pieces.  This is called </a:t>
            </a:r>
            <a:r>
              <a:rPr lang="en-US" i="1" dirty="0"/>
              <a:t>divide and conquer</a:t>
            </a:r>
            <a:r>
              <a:rPr lang="en-US" dirty="0"/>
              <a:t>.</a:t>
            </a:r>
          </a:p>
          <a:p>
            <a:r>
              <a:rPr lang="en-US" dirty="0"/>
              <a:t>Methods </a:t>
            </a:r>
            <a:r>
              <a:rPr lang="en-US" dirty="0">
                <a:solidFill>
                  <a:srgbClr val="FF0000"/>
                </a:solidFill>
              </a:rPr>
              <a:t>simplify</a:t>
            </a:r>
            <a:r>
              <a:rPr lang="en-US" dirty="0"/>
              <a:t> programs.  If a specific task is performed in several places in the program, a method can be written once to perform that task, and then be executed anytime it is needed.  This is known as </a:t>
            </a:r>
            <a:r>
              <a:rPr lang="en-US" i="1" dirty="0"/>
              <a:t>code reuse</a:t>
            </a:r>
            <a:r>
              <a:rPr lang="en-US" dirty="0"/>
              <a:t>.</a:t>
            </a:r>
          </a:p>
        </p:txBody>
      </p:sp>
    </p:spTree>
    <p:extLst>
      <p:ext uri="{BB962C8B-B14F-4D97-AF65-F5344CB8AC3E}">
        <p14:creationId xmlns:p14="http://schemas.microsoft.com/office/powerpoint/2010/main" val="2326416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228600" y="0"/>
            <a:ext cx="8763000" cy="1143000"/>
          </a:xfrm>
        </p:spPr>
        <p:txBody>
          <a:bodyPr/>
          <a:lstStyle/>
          <a:p>
            <a:pPr eaLnBrk="1" hangingPunct="1"/>
            <a:r>
              <a:rPr lang="en-US" altLang="en-US" sz="3200" smtClean="0"/>
              <a:t>Calling Methods that Throw Exceptions</a:t>
            </a:r>
          </a:p>
        </p:txBody>
      </p:sp>
      <p:sp>
        <p:nvSpPr>
          <p:cNvPr id="58372" name="Rectangle 3"/>
          <p:cNvSpPr>
            <a:spLocks noGrp="1" noChangeArrowheads="1"/>
          </p:cNvSpPr>
          <p:nvPr>
            <p:ph type="body" idx="4294967295"/>
          </p:nvPr>
        </p:nvSpPr>
        <p:spPr/>
        <p:txBody>
          <a:bodyPr/>
          <a:lstStyle/>
          <a:p>
            <a:pPr eaLnBrk="1" hangingPunct="1">
              <a:lnSpc>
                <a:spcPct val="80000"/>
              </a:lnSpc>
            </a:pPr>
            <a:r>
              <a:rPr lang="en-US" altLang="en-US" sz="2800" dirty="0" smtClean="0"/>
              <a:t>Note that the </a:t>
            </a:r>
            <a:r>
              <a:rPr lang="en-US" altLang="en-US" sz="2800" dirty="0" smtClean="0">
                <a:latin typeface="Courier New" panose="02070309020205020404" pitchFamily="49" charset="0"/>
              </a:rPr>
              <a:t>main</a:t>
            </a:r>
            <a:r>
              <a:rPr lang="en-US" altLang="en-US" sz="2800" dirty="0" smtClean="0"/>
              <a:t> and </a:t>
            </a:r>
            <a:r>
              <a:rPr lang="en-US" altLang="en-US" sz="2800" dirty="0" err="1" smtClean="0">
                <a:latin typeface="Courier New" panose="02070309020205020404" pitchFamily="49" charset="0"/>
              </a:rPr>
              <a:t>getTotalSales</a:t>
            </a:r>
            <a:r>
              <a:rPr lang="en-US" altLang="en-US" sz="2800" dirty="0" smtClean="0"/>
              <a:t> methods in </a:t>
            </a:r>
            <a:r>
              <a:rPr lang="en-US" altLang="en-US" sz="2800" i="1" dirty="0" smtClean="0"/>
              <a:t>SalesReport.java</a:t>
            </a:r>
            <a:r>
              <a:rPr lang="en-US" altLang="en-US" sz="2800" dirty="0" smtClean="0"/>
              <a:t> have a </a:t>
            </a:r>
            <a:r>
              <a:rPr lang="en-US" altLang="en-US" sz="2800" dirty="0" smtClean="0">
                <a:latin typeface="Courier New" panose="02070309020205020404" pitchFamily="49" charset="0"/>
              </a:rPr>
              <a:t>throws </a:t>
            </a:r>
            <a:r>
              <a:rPr lang="en-US" altLang="en-US" sz="2800" dirty="0" err="1" smtClean="0">
                <a:latin typeface="Courier New" panose="02070309020205020404" pitchFamily="49" charset="0"/>
              </a:rPr>
              <a:t>IOException</a:t>
            </a:r>
            <a:r>
              <a:rPr lang="en-US" altLang="en-US" sz="2800" dirty="0" smtClean="0"/>
              <a:t> clause. </a:t>
            </a:r>
          </a:p>
          <a:p>
            <a:pPr eaLnBrk="1" hangingPunct="1">
              <a:lnSpc>
                <a:spcPct val="80000"/>
              </a:lnSpc>
            </a:pPr>
            <a:r>
              <a:rPr lang="en-US" altLang="en-US" sz="2800" dirty="0" smtClean="0"/>
              <a:t>All methods that use a </a:t>
            </a:r>
            <a:r>
              <a:rPr lang="en-US" altLang="en-US" sz="2800" dirty="0" smtClean="0">
                <a:latin typeface="Courier New" panose="02070309020205020404" pitchFamily="49" charset="0"/>
              </a:rPr>
              <a:t>Scanner</a:t>
            </a:r>
            <a:r>
              <a:rPr lang="en-US" altLang="en-US" sz="2800" dirty="0" smtClean="0"/>
              <a:t> object to open a file must throw or handle </a:t>
            </a:r>
            <a:r>
              <a:rPr lang="en-US" altLang="en-US" sz="2800" dirty="0" err="1" smtClean="0">
                <a:latin typeface="Courier New" panose="02070309020205020404" pitchFamily="49" charset="0"/>
              </a:rPr>
              <a:t>IOException</a:t>
            </a:r>
            <a:r>
              <a:rPr lang="en-US" altLang="en-US" sz="2800" dirty="0" smtClean="0"/>
              <a:t>.</a:t>
            </a:r>
          </a:p>
          <a:p>
            <a:pPr eaLnBrk="1" hangingPunct="1">
              <a:lnSpc>
                <a:spcPct val="80000"/>
              </a:lnSpc>
            </a:pPr>
            <a:r>
              <a:rPr lang="en-US" altLang="en-US" sz="2800" dirty="0" smtClean="0"/>
              <a:t>You will learn how to handle exceptions in Module 11.</a:t>
            </a:r>
          </a:p>
          <a:p>
            <a:pPr eaLnBrk="1" hangingPunct="1">
              <a:lnSpc>
                <a:spcPct val="80000"/>
              </a:lnSpc>
            </a:pPr>
            <a:r>
              <a:rPr lang="en-US" altLang="en-US" sz="2800" dirty="0" smtClean="0"/>
              <a:t>For now, understand that Java required any method that interacts with an external entity, such as the file system to either throw an exception to be handles elsewhere in your application or to handle the exception locally.</a:t>
            </a:r>
          </a:p>
        </p:txBody>
      </p:sp>
    </p:spTree>
    <p:extLst>
      <p:ext uri="{BB962C8B-B14F-4D97-AF65-F5344CB8AC3E}">
        <p14:creationId xmlns:p14="http://schemas.microsoft.com/office/powerpoint/2010/main" val="176374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57200" y="381000"/>
            <a:ext cx="7772400" cy="1143000"/>
          </a:xfrm>
        </p:spPr>
        <p:txBody>
          <a:bodyPr/>
          <a:lstStyle/>
          <a:p>
            <a:pPr eaLnBrk="1" hangingPunct="1"/>
            <a:r>
              <a:rPr lang="en-US" altLang="en-US" smtClean="0">
                <a:latin typeface="Courier New" panose="02070309020205020404" pitchFamily="49" charset="0"/>
              </a:rPr>
              <a:t>void</a:t>
            </a:r>
            <a:r>
              <a:rPr lang="en-US" altLang="en-US" smtClean="0"/>
              <a:t> Methods and Value-Returning Methods</a:t>
            </a:r>
          </a:p>
        </p:txBody>
      </p:sp>
      <p:sp>
        <p:nvSpPr>
          <p:cNvPr id="9220" name="Rectangle 3"/>
          <p:cNvSpPr>
            <a:spLocks noGrp="1" noChangeArrowheads="1"/>
          </p:cNvSpPr>
          <p:nvPr>
            <p:ph type="body" idx="4294967295"/>
          </p:nvPr>
        </p:nvSpPr>
        <p:spPr>
          <a:xfrm>
            <a:off x="685800" y="1752600"/>
            <a:ext cx="8077200" cy="3962400"/>
          </a:xfrm>
        </p:spPr>
        <p:txBody>
          <a:bodyPr/>
          <a:lstStyle/>
          <a:p>
            <a:pPr eaLnBrk="1" hangingPunct="1"/>
            <a:r>
              <a:rPr lang="en-US" altLang="en-US" smtClean="0"/>
              <a:t>A </a:t>
            </a:r>
            <a:r>
              <a:rPr lang="en-US" altLang="en-US" smtClean="0">
                <a:latin typeface="Courier New" panose="02070309020205020404" pitchFamily="49" charset="0"/>
              </a:rPr>
              <a:t>void</a:t>
            </a:r>
            <a:r>
              <a:rPr lang="en-US" altLang="en-US" smtClean="0"/>
              <a:t> method is one that simply performs a task and then terminates.</a:t>
            </a:r>
          </a:p>
          <a:p>
            <a:pPr eaLnBrk="1" hangingPunct="1">
              <a:buFontTx/>
              <a:buNone/>
            </a:pPr>
            <a:r>
              <a:rPr lang="en-US" altLang="en-US" sz="2800" b="1" smtClean="0">
                <a:latin typeface="Courier New" panose="02070309020205020404" pitchFamily="49" charset="0"/>
              </a:rPr>
              <a:t>		System.out.println(</a:t>
            </a:r>
            <a:r>
              <a:rPr lang="en-US" altLang="en-US" sz="2800" b="1" smtClean="0">
                <a:latin typeface="Courier New" panose="02070309020205020404" pitchFamily="49" charset="0"/>
                <a:cs typeface="Courier New" panose="02070309020205020404" pitchFamily="49" charset="0"/>
              </a:rPr>
              <a:t>"</a:t>
            </a:r>
            <a:r>
              <a:rPr lang="en-US" altLang="en-US" sz="2800" b="1" smtClean="0">
                <a:latin typeface="Courier New" panose="02070309020205020404" pitchFamily="49" charset="0"/>
              </a:rPr>
              <a:t>Hi!</a:t>
            </a:r>
            <a:r>
              <a:rPr lang="en-US" altLang="en-US" sz="2800" b="1" smtClean="0">
                <a:latin typeface="Courier New" panose="02070309020205020404" pitchFamily="49" charset="0"/>
                <a:cs typeface="Courier New" panose="02070309020205020404" pitchFamily="49" charset="0"/>
              </a:rPr>
              <a:t>"</a:t>
            </a:r>
            <a:r>
              <a:rPr lang="en-US" altLang="en-US" sz="2800" b="1" smtClean="0">
                <a:latin typeface="Courier New" panose="02070309020205020404" pitchFamily="49" charset="0"/>
              </a:rPr>
              <a:t>);</a:t>
            </a:r>
          </a:p>
          <a:p>
            <a:pPr eaLnBrk="1" hangingPunct="1"/>
            <a:r>
              <a:rPr lang="en-US" altLang="en-US" smtClean="0"/>
              <a:t>A value-returning method not only performs a task, but also sends a value back to the code that called it.</a:t>
            </a:r>
          </a:p>
          <a:p>
            <a:pPr eaLnBrk="1" hangingPunct="1">
              <a:buFontTx/>
              <a:buNone/>
            </a:pPr>
            <a:r>
              <a:rPr lang="en-US" altLang="en-US" sz="2400" b="1" smtClean="0">
                <a:latin typeface="Courier New" panose="02070309020205020404" pitchFamily="49" charset="0"/>
              </a:rPr>
              <a:t>		int number = Integer.parseInt(</a:t>
            </a:r>
            <a:r>
              <a:rPr lang="en-US" altLang="en-US" sz="2800" b="1" smtClean="0">
                <a:latin typeface="Courier New" panose="02070309020205020404" pitchFamily="49" charset="0"/>
                <a:cs typeface="Courier New" panose="02070309020205020404" pitchFamily="49" charset="0"/>
              </a:rPr>
              <a:t>"</a:t>
            </a:r>
            <a:r>
              <a:rPr lang="en-US" altLang="en-US" sz="2400" b="1" smtClean="0">
                <a:latin typeface="Courier New" panose="02070309020205020404" pitchFamily="49" charset="0"/>
              </a:rPr>
              <a:t>700</a:t>
            </a:r>
            <a:r>
              <a:rPr lang="en-US" altLang="en-US" sz="2800" b="1" smtClean="0">
                <a:latin typeface="Courier New" panose="02070309020205020404" pitchFamily="49" charset="0"/>
                <a:cs typeface="Courier New" panose="02070309020205020404" pitchFamily="49" charset="0"/>
              </a:rPr>
              <a:t>"</a:t>
            </a:r>
            <a:r>
              <a:rPr lang="en-US" altLang="en-US" sz="2400" b="1" smtClean="0">
                <a:latin typeface="Courier New" panose="02070309020205020404" pitchFamily="49" charset="0"/>
              </a:rPr>
              <a:t>);</a:t>
            </a:r>
          </a:p>
        </p:txBody>
      </p:sp>
    </p:spTree>
    <p:extLst>
      <p:ext uri="{BB962C8B-B14F-4D97-AF65-F5344CB8AC3E}">
        <p14:creationId xmlns:p14="http://schemas.microsoft.com/office/powerpoint/2010/main" val="212036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p:txBody>
          <a:bodyPr/>
          <a:lstStyle/>
          <a:p>
            <a:pPr eaLnBrk="1" hangingPunct="1"/>
            <a:r>
              <a:rPr lang="en-US" altLang="en-US" smtClean="0"/>
              <a:t>Defining a </a:t>
            </a:r>
            <a:r>
              <a:rPr lang="en-US" altLang="en-US" smtClean="0">
                <a:latin typeface="Courier New" panose="02070309020205020404" pitchFamily="49" charset="0"/>
              </a:rPr>
              <a:t>void</a:t>
            </a:r>
            <a:r>
              <a:rPr lang="en-US" altLang="en-US" smtClean="0"/>
              <a:t> Method</a:t>
            </a:r>
          </a:p>
        </p:txBody>
      </p:sp>
      <p:sp>
        <p:nvSpPr>
          <p:cNvPr id="11268" name="Rectangle 3"/>
          <p:cNvSpPr>
            <a:spLocks noGrp="1" noChangeArrowheads="1"/>
          </p:cNvSpPr>
          <p:nvPr>
            <p:ph type="body" idx="4294967295"/>
          </p:nvPr>
        </p:nvSpPr>
        <p:spPr/>
        <p:txBody>
          <a:bodyPr/>
          <a:lstStyle/>
          <a:p>
            <a:pPr eaLnBrk="1" hangingPunct="1">
              <a:lnSpc>
                <a:spcPct val="90000"/>
              </a:lnSpc>
            </a:pPr>
            <a:r>
              <a:rPr lang="en-US" altLang="en-US" smtClean="0"/>
              <a:t>To create a method, you must write a definition, which consists of a </a:t>
            </a:r>
            <a:r>
              <a:rPr lang="en-US" altLang="en-US" i="1" smtClean="0"/>
              <a:t>header</a:t>
            </a:r>
            <a:r>
              <a:rPr lang="en-US" altLang="en-US" smtClean="0"/>
              <a:t> and a </a:t>
            </a:r>
            <a:r>
              <a:rPr lang="en-US" altLang="en-US" i="1" smtClean="0"/>
              <a:t>body</a:t>
            </a:r>
            <a:r>
              <a:rPr lang="en-US" altLang="en-US" smtClean="0"/>
              <a:t>.</a:t>
            </a:r>
          </a:p>
          <a:p>
            <a:pPr eaLnBrk="1" hangingPunct="1">
              <a:lnSpc>
                <a:spcPct val="90000"/>
              </a:lnSpc>
            </a:pPr>
            <a:r>
              <a:rPr lang="en-US" altLang="en-US" smtClean="0"/>
              <a:t>The method header, which appears at the beginning of a method definition, lists several important things about the method, including the method’s name.</a:t>
            </a:r>
          </a:p>
          <a:p>
            <a:pPr eaLnBrk="1" hangingPunct="1">
              <a:lnSpc>
                <a:spcPct val="90000"/>
              </a:lnSpc>
            </a:pPr>
            <a:r>
              <a:rPr lang="en-US" altLang="en-US" smtClean="0"/>
              <a:t>The method body is a collection of statements that are performed when the method is executed.</a:t>
            </a:r>
          </a:p>
        </p:txBody>
      </p:sp>
    </p:spTree>
    <p:extLst>
      <p:ext uri="{BB962C8B-B14F-4D97-AF65-F5344CB8AC3E}">
        <p14:creationId xmlns:p14="http://schemas.microsoft.com/office/powerpoint/2010/main" val="230313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304800" y="0"/>
            <a:ext cx="8610600" cy="992187"/>
          </a:xfrm>
        </p:spPr>
        <p:txBody>
          <a:bodyPr/>
          <a:lstStyle/>
          <a:p>
            <a:r>
              <a:rPr lang="en-US" dirty="0"/>
              <a:t>Two Parts of Method Declaration</a:t>
            </a:r>
          </a:p>
        </p:txBody>
      </p:sp>
      <p:sp>
        <p:nvSpPr>
          <p:cNvPr id="8196" name="Rectangle 3"/>
          <p:cNvSpPr>
            <a:spLocks noGrp="1" noChangeArrowheads="1"/>
          </p:cNvSpPr>
          <p:nvPr>
            <p:ph type="body" idx="4294967295"/>
          </p:nvPr>
        </p:nvSpPr>
        <p:spPr>
          <a:xfrm>
            <a:off x="1828800" y="1981200"/>
            <a:ext cx="6934200" cy="2133600"/>
          </a:xfrm>
        </p:spPr>
        <p:txBody>
          <a:bodyPr/>
          <a:lstStyle/>
          <a:p>
            <a:pPr>
              <a:buFontTx/>
              <a:buNone/>
            </a:pPr>
            <a:r>
              <a:rPr lang="en-US" sz="2400" b="1">
                <a:latin typeface="Courier New" pitchFamily="49" charset="0"/>
              </a:rPr>
              <a:t>public static void displayMesssage()</a:t>
            </a:r>
          </a:p>
          <a:p>
            <a:pPr>
              <a:buFontTx/>
              <a:buNone/>
            </a:pPr>
            <a:r>
              <a:rPr lang="en-US" sz="2400" b="1">
                <a:latin typeface="Courier New" pitchFamily="49" charset="0"/>
              </a:rPr>
              <a:t>{</a:t>
            </a:r>
            <a:endParaRPr lang="en-US" sz="2400">
              <a:latin typeface="Courier New" pitchFamily="49" charset="0"/>
            </a:endParaRPr>
          </a:p>
          <a:p>
            <a:pPr>
              <a:buFontTx/>
              <a:buNone/>
            </a:pPr>
            <a:r>
              <a:rPr lang="en-US" sz="2400">
                <a:latin typeface="Courier New" pitchFamily="49" charset="0"/>
              </a:rPr>
              <a:t>	 System.out.println("Hello")</a:t>
            </a:r>
            <a:r>
              <a:rPr lang="en-US" sz="2400" b="1">
                <a:latin typeface="Courier New" pitchFamily="49" charset="0"/>
              </a:rPr>
              <a:t>;</a:t>
            </a:r>
          </a:p>
          <a:p>
            <a:pPr>
              <a:buFontTx/>
              <a:buNone/>
            </a:pPr>
            <a:r>
              <a:rPr lang="en-US" sz="2400" b="1">
                <a:latin typeface="Courier New" pitchFamily="49" charset="0"/>
              </a:rPr>
              <a:t>}</a:t>
            </a:r>
            <a:endParaRPr lang="en-US" sz="2400"/>
          </a:p>
        </p:txBody>
      </p:sp>
      <p:grpSp>
        <p:nvGrpSpPr>
          <p:cNvPr id="18" name="Group 17"/>
          <p:cNvGrpSpPr/>
          <p:nvPr/>
        </p:nvGrpSpPr>
        <p:grpSpPr>
          <a:xfrm>
            <a:off x="609600" y="2590800"/>
            <a:ext cx="1828800" cy="1990725"/>
            <a:chOff x="609600" y="3048000"/>
            <a:chExt cx="1828800" cy="1990725"/>
          </a:xfrm>
        </p:grpSpPr>
        <p:sp>
          <p:nvSpPr>
            <p:cNvPr id="8198" name="Text Box 12"/>
            <p:cNvSpPr txBox="1">
              <a:spLocks noChangeArrowheads="1"/>
            </p:cNvSpPr>
            <p:nvPr/>
          </p:nvSpPr>
          <p:spPr bwMode="auto">
            <a:xfrm>
              <a:off x="990600" y="4572000"/>
              <a:ext cx="1447800" cy="466725"/>
            </a:xfrm>
            <a:prstGeom prst="rect">
              <a:avLst/>
            </a:prstGeom>
            <a:noFill/>
            <a:ln w="9525">
              <a:solidFill>
                <a:srgbClr val="FF3300"/>
              </a:solidFill>
              <a:miter lim="800000"/>
              <a:headEnd/>
              <a:tailEnd/>
            </a:ln>
          </p:spPr>
          <p:txBody>
            <a:bodyPr>
              <a:spAutoFit/>
            </a:bodyPr>
            <a:lstStyle/>
            <a:p>
              <a:pPr algn="ctr">
                <a:spcBef>
                  <a:spcPct val="50000"/>
                </a:spcBef>
              </a:pPr>
              <a:r>
                <a:rPr lang="en-US" b="1">
                  <a:solidFill>
                    <a:srgbClr val="FF3300"/>
                  </a:solidFill>
                </a:rPr>
                <a:t>Body</a:t>
              </a:r>
            </a:p>
          </p:txBody>
        </p:sp>
        <p:sp>
          <p:nvSpPr>
            <p:cNvPr id="8199" name="Line 13"/>
            <p:cNvSpPr>
              <a:spLocks noChangeShapeType="1"/>
            </p:cNvSpPr>
            <p:nvPr/>
          </p:nvSpPr>
          <p:spPr bwMode="auto">
            <a:xfrm flipH="1">
              <a:off x="1447800" y="3048000"/>
              <a:ext cx="381000" cy="0"/>
            </a:xfrm>
            <a:prstGeom prst="line">
              <a:avLst/>
            </a:prstGeom>
            <a:noFill/>
            <a:ln w="9525">
              <a:solidFill>
                <a:srgbClr val="FF3300"/>
              </a:solidFill>
              <a:round/>
              <a:headEnd/>
              <a:tailEnd/>
            </a:ln>
          </p:spPr>
          <p:txBody>
            <a:bodyPr wrap="none"/>
            <a:lstStyle/>
            <a:p>
              <a:endParaRPr lang="en-US"/>
            </a:p>
          </p:txBody>
        </p:sp>
        <p:sp>
          <p:nvSpPr>
            <p:cNvPr id="8200" name="Line 14"/>
            <p:cNvSpPr>
              <a:spLocks noChangeShapeType="1"/>
            </p:cNvSpPr>
            <p:nvPr/>
          </p:nvSpPr>
          <p:spPr bwMode="auto">
            <a:xfrm>
              <a:off x="1447800" y="3048000"/>
              <a:ext cx="0" cy="990600"/>
            </a:xfrm>
            <a:prstGeom prst="line">
              <a:avLst/>
            </a:prstGeom>
            <a:noFill/>
            <a:ln w="9525">
              <a:solidFill>
                <a:srgbClr val="FF3300"/>
              </a:solidFill>
              <a:round/>
              <a:headEnd/>
              <a:tailEnd/>
            </a:ln>
          </p:spPr>
          <p:txBody>
            <a:bodyPr wrap="none"/>
            <a:lstStyle/>
            <a:p>
              <a:endParaRPr lang="en-US"/>
            </a:p>
          </p:txBody>
        </p:sp>
        <p:sp>
          <p:nvSpPr>
            <p:cNvPr id="8201" name="Line 15"/>
            <p:cNvSpPr>
              <a:spLocks noChangeShapeType="1"/>
            </p:cNvSpPr>
            <p:nvPr/>
          </p:nvSpPr>
          <p:spPr bwMode="auto">
            <a:xfrm>
              <a:off x="1447800" y="4038600"/>
              <a:ext cx="381000" cy="0"/>
            </a:xfrm>
            <a:prstGeom prst="line">
              <a:avLst/>
            </a:prstGeom>
            <a:noFill/>
            <a:ln w="9525">
              <a:solidFill>
                <a:srgbClr val="FF3300"/>
              </a:solidFill>
              <a:round/>
              <a:headEnd/>
              <a:tailEnd/>
            </a:ln>
          </p:spPr>
          <p:txBody>
            <a:bodyPr wrap="none"/>
            <a:lstStyle/>
            <a:p>
              <a:endParaRPr lang="en-US"/>
            </a:p>
          </p:txBody>
        </p:sp>
        <p:sp>
          <p:nvSpPr>
            <p:cNvPr id="8202" name="Line 16"/>
            <p:cNvSpPr>
              <a:spLocks noChangeShapeType="1"/>
            </p:cNvSpPr>
            <p:nvPr/>
          </p:nvSpPr>
          <p:spPr bwMode="auto">
            <a:xfrm flipH="1">
              <a:off x="609600" y="3505200"/>
              <a:ext cx="838200" cy="0"/>
            </a:xfrm>
            <a:prstGeom prst="line">
              <a:avLst/>
            </a:prstGeom>
            <a:noFill/>
            <a:ln w="9525">
              <a:solidFill>
                <a:srgbClr val="FF3300"/>
              </a:solidFill>
              <a:round/>
              <a:headEnd/>
              <a:tailEnd/>
            </a:ln>
          </p:spPr>
          <p:txBody>
            <a:bodyPr wrap="none"/>
            <a:lstStyle/>
            <a:p>
              <a:endParaRPr lang="en-US"/>
            </a:p>
          </p:txBody>
        </p:sp>
        <p:sp>
          <p:nvSpPr>
            <p:cNvPr id="8203" name="Line 18"/>
            <p:cNvSpPr>
              <a:spLocks noChangeShapeType="1"/>
            </p:cNvSpPr>
            <p:nvPr/>
          </p:nvSpPr>
          <p:spPr bwMode="auto">
            <a:xfrm>
              <a:off x="609600" y="3505200"/>
              <a:ext cx="0" cy="1295400"/>
            </a:xfrm>
            <a:prstGeom prst="line">
              <a:avLst/>
            </a:prstGeom>
            <a:noFill/>
            <a:ln w="9525">
              <a:solidFill>
                <a:srgbClr val="FF3300"/>
              </a:solidFill>
              <a:round/>
              <a:headEnd/>
              <a:tailEnd/>
            </a:ln>
          </p:spPr>
          <p:txBody>
            <a:bodyPr wrap="none"/>
            <a:lstStyle/>
            <a:p>
              <a:endParaRPr lang="en-US"/>
            </a:p>
          </p:txBody>
        </p:sp>
        <p:sp>
          <p:nvSpPr>
            <p:cNvPr id="8204" name="Line 19"/>
            <p:cNvSpPr>
              <a:spLocks noChangeShapeType="1"/>
            </p:cNvSpPr>
            <p:nvPr/>
          </p:nvSpPr>
          <p:spPr bwMode="auto">
            <a:xfrm>
              <a:off x="609600" y="4800600"/>
              <a:ext cx="381000" cy="0"/>
            </a:xfrm>
            <a:prstGeom prst="line">
              <a:avLst/>
            </a:prstGeom>
            <a:noFill/>
            <a:ln w="9525">
              <a:solidFill>
                <a:srgbClr val="FF3300"/>
              </a:solidFill>
              <a:round/>
              <a:headEnd/>
              <a:tailEnd/>
            </a:ln>
          </p:spPr>
          <p:txBody>
            <a:bodyPr wrap="none"/>
            <a:lstStyle/>
            <a:p>
              <a:endParaRPr lang="en-US"/>
            </a:p>
          </p:txBody>
        </p:sp>
      </p:grpSp>
      <p:grpSp>
        <p:nvGrpSpPr>
          <p:cNvPr id="17" name="Group 16"/>
          <p:cNvGrpSpPr/>
          <p:nvPr/>
        </p:nvGrpSpPr>
        <p:grpSpPr>
          <a:xfrm>
            <a:off x="685800" y="1143000"/>
            <a:ext cx="1828800" cy="1143000"/>
            <a:chOff x="685800" y="1600200"/>
            <a:chExt cx="1828800" cy="1143000"/>
          </a:xfrm>
        </p:grpSpPr>
        <p:sp>
          <p:nvSpPr>
            <p:cNvPr id="8197" name="Text Box 11"/>
            <p:cNvSpPr txBox="1">
              <a:spLocks noChangeArrowheads="1"/>
            </p:cNvSpPr>
            <p:nvPr/>
          </p:nvSpPr>
          <p:spPr bwMode="auto">
            <a:xfrm>
              <a:off x="1066800" y="1600200"/>
              <a:ext cx="1447800" cy="466725"/>
            </a:xfrm>
            <a:prstGeom prst="rect">
              <a:avLst/>
            </a:prstGeom>
            <a:noFill/>
            <a:ln w="9525">
              <a:solidFill>
                <a:srgbClr val="FF3300"/>
              </a:solidFill>
              <a:miter lim="800000"/>
              <a:headEnd/>
              <a:tailEnd/>
            </a:ln>
          </p:spPr>
          <p:txBody>
            <a:bodyPr>
              <a:spAutoFit/>
            </a:bodyPr>
            <a:lstStyle/>
            <a:p>
              <a:pPr algn="ctr">
                <a:spcBef>
                  <a:spcPct val="50000"/>
                </a:spcBef>
              </a:pPr>
              <a:r>
                <a:rPr lang="en-US" b="1">
                  <a:solidFill>
                    <a:srgbClr val="FF3300"/>
                  </a:solidFill>
                </a:rPr>
                <a:t>Header</a:t>
              </a:r>
            </a:p>
          </p:txBody>
        </p:sp>
        <p:grpSp>
          <p:nvGrpSpPr>
            <p:cNvPr id="8205" name="Group 23"/>
            <p:cNvGrpSpPr>
              <a:grpSpLocks/>
            </p:cNvGrpSpPr>
            <p:nvPr/>
          </p:nvGrpSpPr>
          <p:grpSpPr bwMode="auto">
            <a:xfrm>
              <a:off x="685800" y="1828800"/>
              <a:ext cx="1066800" cy="914400"/>
              <a:chOff x="432" y="1152"/>
              <a:chExt cx="672" cy="576"/>
            </a:xfrm>
          </p:grpSpPr>
          <p:sp>
            <p:nvSpPr>
              <p:cNvPr id="8206" name="Line 20"/>
              <p:cNvSpPr>
                <a:spLocks noChangeShapeType="1"/>
              </p:cNvSpPr>
              <p:nvPr/>
            </p:nvSpPr>
            <p:spPr bwMode="auto">
              <a:xfrm flipH="1">
                <a:off x="432" y="1152"/>
                <a:ext cx="240" cy="0"/>
              </a:xfrm>
              <a:prstGeom prst="line">
                <a:avLst/>
              </a:prstGeom>
              <a:noFill/>
              <a:ln w="9525">
                <a:solidFill>
                  <a:srgbClr val="FF3300"/>
                </a:solidFill>
                <a:round/>
                <a:headEnd/>
                <a:tailEnd/>
              </a:ln>
            </p:spPr>
            <p:txBody>
              <a:bodyPr wrap="none"/>
              <a:lstStyle/>
              <a:p>
                <a:endParaRPr lang="en-US"/>
              </a:p>
            </p:txBody>
          </p:sp>
          <p:sp>
            <p:nvSpPr>
              <p:cNvPr id="8207" name="Line 21"/>
              <p:cNvSpPr>
                <a:spLocks noChangeShapeType="1"/>
              </p:cNvSpPr>
              <p:nvPr/>
            </p:nvSpPr>
            <p:spPr bwMode="auto">
              <a:xfrm>
                <a:off x="432" y="1152"/>
                <a:ext cx="0" cy="576"/>
              </a:xfrm>
              <a:prstGeom prst="line">
                <a:avLst/>
              </a:prstGeom>
              <a:noFill/>
              <a:ln w="9525">
                <a:solidFill>
                  <a:srgbClr val="FF3300"/>
                </a:solidFill>
                <a:round/>
                <a:headEnd/>
                <a:tailEnd/>
              </a:ln>
            </p:spPr>
            <p:txBody>
              <a:bodyPr wrap="none"/>
              <a:lstStyle/>
              <a:p>
                <a:endParaRPr lang="en-US"/>
              </a:p>
            </p:txBody>
          </p:sp>
          <p:sp>
            <p:nvSpPr>
              <p:cNvPr id="8208" name="Line 22"/>
              <p:cNvSpPr>
                <a:spLocks noChangeShapeType="1"/>
              </p:cNvSpPr>
              <p:nvPr/>
            </p:nvSpPr>
            <p:spPr bwMode="auto">
              <a:xfrm>
                <a:off x="432" y="1728"/>
                <a:ext cx="672" cy="0"/>
              </a:xfrm>
              <a:prstGeom prst="line">
                <a:avLst/>
              </a:prstGeom>
              <a:noFill/>
              <a:ln w="9525">
                <a:solidFill>
                  <a:srgbClr val="FF3300"/>
                </a:solidFill>
                <a:round/>
                <a:headEnd/>
                <a:tailEnd type="triangle" w="lg" len="lg"/>
              </a:ln>
            </p:spPr>
            <p:txBody>
              <a:bodyPr wrap="none"/>
              <a:lstStyle/>
              <a:p>
                <a:endParaRPr lang="en-US"/>
              </a:p>
            </p:txBody>
          </p:sp>
        </p:grpSp>
      </p:grpSp>
      <p:sp>
        <p:nvSpPr>
          <p:cNvPr id="2" name="Rectangle 1"/>
          <p:cNvSpPr/>
          <p:nvPr/>
        </p:nvSpPr>
        <p:spPr>
          <a:xfrm>
            <a:off x="304800" y="4972074"/>
            <a:ext cx="8001000" cy="1809726"/>
          </a:xfrm>
          <a:prstGeom prst="rect">
            <a:avLst/>
          </a:prstGeom>
          <a:solidFill>
            <a:schemeClr val="bg1"/>
          </a:solidFill>
        </p:spPr>
        <p:txBody>
          <a:bodyPr wrap="square">
            <a:spAutoFit/>
          </a:bodyPr>
          <a:lstStyle/>
          <a:p>
            <a:pPr>
              <a:lnSpc>
                <a:spcPct val="90000"/>
              </a:lnSpc>
            </a:pPr>
            <a:r>
              <a:rPr lang="en-US" sz="2800" dirty="0"/>
              <a:t>Method modifiers</a:t>
            </a:r>
          </a:p>
          <a:p>
            <a:pPr marL="800100" lvl="1" indent="-342900">
              <a:lnSpc>
                <a:spcPct val="90000"/>
              </a:lnSpc>
              <a:buFont typeface="Arial" pitchFamily="34" charset="0"/>
              <a:buChar char="•"/>
            </a:pPr>
            <a:r>
              <a:rPr lang="en-US" sz="2000" dirty="0">
                <a:solidFill>
                  <a:srgbClr val="FF0000"/>
                </a:solidFill>
                <a:latin typeface="Courier New" pitchFamily="49" charset="0"/>
              </a:rPr>
              <a:t>public</a:t>
            </a:r>
            <a:r>
              <a:rPr lang="en-US" dirty="0"/>
              <a:t>—method is publicly available to code outside the class</a:t>
            </a:r>
          </a:p>
          <a:p>
            <a:pPr marL="800100" lvl="1" indent="-342900">
              <a:lnSpc>
                <a:spcPct val="90000"/>
              </a:lnSpc>
              <a:buFont typeface="Arial" pitchFamily="34" charset="0"/>
              <a:buChar char="•"/>
            </a:pPr>
            <a:r>
              <a:rPr lang="en-US" sz="2000" dirty="0">
                <a:solidFill>
                  <a:srgbClr val="FF0000"/>
                </a:solidFill>
                <a:latin typeface="Courier New" pitchFamily="49" charset="0"/>
              </a:rPr>
              <a:t>static</a:t>
            </a:r>
            <a:r>
              <a:rPr lang="en-US" dirty="0"/>
              <a:t>—method belongs to a class, not a specific object.</a:t>
            </a:r>
          </a:p>
        </p:txBody>
      </p:sp>
    </p:spTree>
    <p:extLst>
      <p:ext uri="{BB962C8B-B14F-4D97-AF65-F5344CB8AC3E}">
        <p14:creationId xmlns:p14="http://schemas.microsoft.com/office/powerpoint/2010/main" val="25041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cstate="print"/>
          <a:srcRect/>
          <a:stretch>
            <a:fillRect/>
          </a:stretch>
        </p:blipFill>
        <p:spPr bwMode="auto">
          <a:xfrm>
            <a:off x="76200" y="533400"/>
            <a:ext cx="8953803" cy="6172199"/>
          </a:xfrm>
          <a:prstGeom prst="rect">
            <a:avLst/>
          </a:prstGeom>
          <a:noFill/>
          <a:ln w="9525" cap="flat" cmpd="sng">
            <a:noFill/>
            <a:prstDash val="solid"/>
            <a:miter lim="800000"/>
            <a:headEnd/>
            <a:tailEnd/>
          </a:ln>
        </p:spPr>
      </p:pic>
      <p:grpSp>
        <p:nvGrpSpPr>
          <p:cNvPr id="10" name="Group 9"/>
          <p:cNvGrpSpPr/>
          <p:nvPr/>
        </p:nvGrpSpPr>
        <p:grpSpPr>
          <a:xfrm>
            <a:off x="1371600" y="1161871"/>
            <a:ext cx="7804719" cy="4400729"/>
            <a:chOff x="1371600" y="1161871"/>
            <a:chExt cx="7804719" cy="4400729"/>
          </a:xfrm>
        </p:grpSpPr>
        <p:sp>
          <p:nvSpPr>
            <p:cNvPr id="3" name="Rectangle 2"/>
            <p:cNvSpPr/>
            <p:nvPr/>
          </p:nvSpPr>
          <p:spPr bwMode="auto">
            <a:xfrm>
              <a:off x="1371600" y="2057400"/>
              <a:ext cx="990600" cy="4572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ectangle 3"/>
            <p:cNvSpPr/>
            <p:nvPr/>
          </p:nvSpPr>
          <p:spPr bwMode="auto">
            <a:xfrm>
              <a:off x="1371600" y="5105400"/>
              <a:ext cx="990600" cy="4572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5867400" y="1161871"/>
              <a:ext cx="3308919" cy="1200329"/>
            </a:xfrm>
            <a:prstGeom prst="rect">
              <a:avLst/>
            </a:prstGeom>
            <a:noFill/>
          </p:spPr>
          <p:txBody>
            <a:bodyPr wrap="none" rtlCol="0">
              <a:spAutoFit/>
            </a:bodyPr>
            <a:lstStyle/>
            <a:p>
              <a:r>
                <a:rPr lang="en-US" dirty="0" smtClean="0">
                  <a:solidFill>
                    <a:srgbClr val="FF0000"/>
                  </a:solidFill>
                </a:rPr>
                <a:t>Allows calls to the </a:t>
              </a:r>
            </a:p>
            <a:p>
              <a:r>
                <a:rPr lang="en-US" dirty="0">
                  <a:solidFill>
                    <a:srgbClr val="FF0000"/>
                  </a:solidFill>
                </a:rPr>
                <a:t>m</a:t>
              </a:r>
              <a:r>
                <a:rPr lang="en-US" dirty="0" smtClean="0">
                  <a:solidFill>
                    <a:srgbClr val="FF0000"/>
                  </a:solidFill>
                </a:rPr>
                <a:t>ethods without creating</a:t>
              </a:r>
            </a:p>
            <a:p>
              <a:r>
                <a:rPr lang="en-US" dirty="0">
                  <a:solidFill>
                    <a:srgbClr val="FF0000"/>
                  </a:solidFill>
                </a:rPr>
                <a:t>a</a:t>
              </a:r>
              <a:r>
                <a:rPr lang="en-US" dirty="0" smtClean="0">
                  <a:solidFill>
                    <a:srgbClr val="FF0000"/>
                  </a:solidFill>
                </a:rPr>
                <a:t>n object of </a:t>
              </a:r>
              <a:r>
                <a:rPr lang="en-US" dirty="0" err="1" smtClean="0">
                  <a:solidFill>
                    <a:srgbClr val="FF0000"/>
                  </a:solidFill>
                </a:rPr>
                <a:t>LoopCall</a:t>
              </a:r>
              <a:endParaRPr lang="en-US" dirty="0">
                <a:solidFill>
                  <a:srgbClr val="FF0000"/>
                </a:solidFill>
              </a:endParaRPr>
            </a:p>
          </p:txBody>
        </p:sp>
        <p:cxnSp>
          <p:nvCxnSpPr>
            <p:cNvPr id="7" name="Straight Arrow Connector 6"/>
            <p:cNvCxnSpPr>
              <a:stCxn id="5" idx="1"/>
            </p:cNvCxnSpPr>
            <p:nvPr/>
          </p:nvCxnSpPr>
          <p:spPr bwMode="auto">
            <a:xfrm flipH="1">
              <a:off x="2438400" y="1762036"/>
              <a:ext cx="3429000" cy="390435"/>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9" name="Straight Arrow Connector 8"/>
            <p:cNvCxnSpPr>
              <a:stCxn id="5" idx="1"/>
            </p:cNvCxnSpPr>
            <p:nvPr/>
          </p:nvCxnSpPr>
          <p:spPr bwMode="auto">
            <a:xfrm flipH="1">
              <a:off x="2362200" y="1762036"/>
              <a:ext cx="3505200" cy="3438435"/>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91790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en-US" smtClean="0"/>
              <a:t>Parts of a Method Header</a:t>
            </a:r>
          </a:p>
        </p:txBody>
      </p:sp>
      <p:sp>
        <p:nvSpPr>
          <p:cNvPr id="15364" name="Rectangle 3"/>
          <p:cNvSpPr>
            <a:spLocks noGrp="1" noChangeArrowheads="1"/>
          </p:cNvSpPr>
          <p:nvPr>
            <p:ph type="body" idx="4294967295"/>
          </p:nvPr>
        </p:nvSpPr>
        <p:spPr>
          <a:xfrm>
            <a:off x="609600" y="2895600"/>
            <a:ext cx="7772400" cy="685800"/>
          </a:xfrm>
        </p:spPr>
        <p:txBody>
          <a:bodyPr/>
          <a:lstStyle/>
          <a:p>
            <a:pPr eaLnBrk="1" hangingPunct="1">
              <a:lnSpc>
                <a:spcPct val="80000"/>
              </a:lnSpc>
              <a:buFontTx/>
              <a:buNone/>
            </a:pPr>
            <a:r>
              <a:rPr lang="en-US" altLang="en-US" sz="2400" b="1" smtClean="0">
                <a:latin typeface="Courier New" panose="02070309020205020404" pitchFamily="49" charset="0"/>
              </a:rPr>
              <a:t>public static void displayMessage ()</a:t>
            </a:r>
          </a:p>
          <a:p>
            <a:pPr eaLnBrk="1" hangingPunct="1">
              <a:lnSpc>
                <a:spcPct val="80000"/>
              </a:lnSpc>
              <a:buFontTx/>
              <a:buNone/>
            </a:pPr>
            <a:r>
              <a:rPr lang="en-US" altLang="en-US" sz="2400" b="1" smtClean="0">
                <a:latin typeface="Courier New" panose="02070309020205020404" pitchFamily="49" charset="0"/>
              </a:rPr>
              <a:t>{</a:t>
            </a:r>
            <a:endParaRPr lang="en-US" altLang="en-US" sz="2400" smtClean="0">
              <a:latin typeface="Courier New" panose="02070309020205020404" pitchFamily="49" charset="0"/>
            </a:endParaRPr>
          </a:p>
          <a:p>
            <a:pPr eaLnBrk="1" hangingPunct="1">
              <a:lnSpc>
                <a:spcPct val="80000"/>
              </a:lnSpc>
              <a:buFontTx/>
              <a:buNone/>
            </a:pPr>
            <a:r>
              <a:rPr lang="en-US" altLang="en-US" sz="2400" smtClean="0">
                <a:latin typeface="Courier New" panose="02070309020205020404" pitchFamily="49" charset="0"/>
              </a:rPr>
              <a:t>	 System.out.println(</a:t>
            </a:r>
            <a:r>
              <a:rPr lang="en-US" altLang="en-US" sz="2400" smtClean="0">
                <a:latin typeface="Courier New" panose="02070309020205020404" pitchFamily="49" charset="0"/>
                <a:cs typeface="Courier New" panose="02070309020205020404" pitchFamily="49" charset="0"/>
              </a:rPr>
              <a:t>"</a:t>
            </a:r>
            <a:r>
              <a:rPr lang="en-US" altLang="en-US" sz="2400" smtClean="0">
                <a:latin typeface="Courier New" panose="02070309020205020404" pitchFamily="49" charset="0"/>
              </a:rPr>
              <a:t>Hello</a:t>
            </a:r>
            <a:r>
              <a:rPr lang="en-US" altLang="en-US" sz="2400" smtClean="0">
                <a:latin typeface="Courier New" panose="02070309020205020404" pitchFamily="49" charset="0"/>
                <a:cs typeface="Courier New" panose="02070309020205020404" pitchFamily="49" charset="0"/>
              </a:rPr>
              <a:t>"</a:t>
            </a:r>
            <a:r>
              <a:rPr lang="en-US" altLang="en-US" sz="2400" smtClean="0">
                <a:latin typeface="Courier New" panose="02070309020205020404" pitchFamily="49" charset="0"/>
              </a:rPr>
              <a:t>)</a:t>
            </a:r>
            <a:r>
              <a:rPr lang="en-US" altLang="en-US" sz="2400" b="1" smtClean="0">
                <a:latin typeface="Courier New" panose="02070309020205020404" pitchFamily="49" charset="0"/>
              </a:rPr>
              <a:t>;</a:t>
            </a:r>
          </a:p>
          <a:p>
            <a:pPr eaLnBrk="1" hangingPunct="1">
              <a:lnSpc>
                <a:spcPct val="80000"/>
              </a:lnSpc>
              <a:buFontTx/>
              <a:buNone/>
            </a:pPr>
            <a:r>
              <a:rPr lang="en-US" altLang="en-US" sz="2400" b="1" smtClean="0">
                <a:latin typeface="Courier New" panose="02070309020205020404" pitchFamily="49" charset="0"/>
              </a:rPr>
              <a:t>}</a:t>
            </a:r>
            <a:endParaRPr lang="en-US" altLang="en-US" sz="2400" b="1" smtClean="0">
              <a:latin typeface="Bookman Old Style" panose="02050604050505020204" pitchFamily="18" charset="0"/>
            </a:endParaRPr>
          </a:p>
          <a:p>
            <a:pPr eaLnBrk="1" hangingPunct="1">
              <a:lnSpc>
                <a:spcPct val="80000"/>
              </a:lnSpc>
              <a:buFontTx/>
              <a:buNone/>
            </a:pPr>
            <a:endParaRPr lang="en-US" altLang="en-US" sz="2400" b="1" smtClean="0">
              <a:latin typeface="Courier New" panose="02070309020205020404" pitchFamily="49" charset="0"/>
            </a:endParaRPr>
          </a:p>
        </p:txBody>
      </p:sp>
      <p:sp>
        <p:nvSpPr>
          <p:cNvPr id="15365" name="Rectangle 17"/>
          <p:cNvSpPr>
            <a:spLocks noChangeArrowheads="1"/>
          </p:cNvSpPr>
          <p:nvPr/>
        </p:nvSpPr>
        <p:spPr bwMode="auto">
          <a:xfrm>
            <a:off x="609600" y="2895600"/>
            <a:ext cx="2514600" cy="381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5366" name="Rectangle 18"/>
          <p:cNvSpPr>
            <a:spLocks noChangeArrowheads="1"/>
          </p:cNvSpPr>
          <p:nvPr/>
        </p:nvSpPr>
        <p:spPr bwMode="auto">
          <a:xfrm>
            <a:off x="3200400" y="2895600"/>
            <a:ext cx="838200" cy="381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5367" name="Rectangle 19"/>
          <p:cNvSpPr>
            <a:spLocks noChangeArrowheads="1"/>
          </p:cNvSpPr>
          <p:nvPr/>
        </p:nvSpPr>
        <p:spPr bwMode="auto">
          <a:xfrm>
            <a:off x="4114800" y="2895600"/>
            <a:ext cx="2667000" cy="381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5368" name="Rectangle 20"/>
          <p:cNvSpPr>
            <a:spLocks noChangeArrowheads="1"/>
          </p:cNvSpPr>
          <p:nvPr/>
        </p:nvSpPr>
        <p:spPr bwMode="auto">
          <a:xfrm>
            <a:off x="6934200" y="2895600"/>
            <a:ext cx="381000" cy="381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sp>
        <p:nvSpPr>
          <p:cNvPr id="15369" name="Text Box 21"/>
          <p:cNvSpPr txBox="1">
            <a:spLocks noChangeArrowheads="1"/>
          </p:cNvSpPr>
          <p:nvPr/>
        </p:nvSpPr>
        <p:spPr bwMode="auto">
          <a:xfrm>
            <a:off x="719138" y="12954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buClrTx/>
              <a:buFontTx/>
              <a:buNone/>
            </a:pPr>
            <a:r>
              <a:rPr lang="en-US" altLang="en-US" sz="2400">
                <a:solidFill>
                  <a:srgbClr val="FF3300"/>
                </a:solidFill>
              </a:rPr>
              <a:t>Method Modifiers</a:t>
            </a:r>
          </a:p>
        </p:txBody>
      </p:sp>
      <p:sp>
        <p:nvSpPr>
          <p:cNvPr id="15370" name="Text Box 22"/>
          <p:cNvSpPr txBox="1">
            <a:spLocks noChangeArrowheads="1"/>
          </p:cNvSpPr>
          <p:nvPr/>
        </p:nvSpPr>
        <p:spPr bwMode="auto">
          <a:xfrm>
            <a:off x="3070225" y="1295400"/>
            <a:ext cx="114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buClrTx/>
              <a:buFontTx/>
              <a:buNone/>
            </a:pPr>
            <a:r>
              <a:rPr lang="en-US" altLang="en-US" sz="2400">
                <a:solidFill>
                  <a:srgbClr val="FF3300"/>
                </a:solidFill>
              </a:rPr>
              <a:t>Return Type</a:t>
            </a:r>
          </a:p>
        </p:txBody>
      </p:sp>
      <p:sp>
        <p:nvSpPr>
          <p:cNvPr id="15371" name="Text Box 23"/>
          <p:cNvSpPr txBox="1">
            <a:spLocks noChangeArrowheads="1"/>
          </p:cNvSpPr>
          <p:nvPr/>
        </p:nvSpPr>
        <p:spPr bwMode="auto">
          <a:xfrm>
            <a:off x="4505325" y="12954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buClrTx/>
              <a:buFontTx/>
              <a:buNone/>
            </a:pPr>
            <a:r>
              <a:rPr lang="en-US" altLang="en-US" sz="2400">
                <a:solidFill>
                  <a:srgbClr val="FF3300"/>
                </a:solidFill>
              </a:rPr>
              <a:t>Method Name</a:t>
            </a:r>
          </a:p>
        </p:txBody>
      </p:sp>
      <p:sp>
        <p:nvSpPr>
          <p:cNvPr id="15372" name="Text Box 24"/>
          <p:cNvSpPr txBox="1">
            <a:spLocks noChangeArrowheads="1"/>
          </p:cNvSpPr>
          <p:nvPr/>
        </p:nvSpPr>
        <p:spPr bwMode="auto">
          <a:xfrm>
            <a:off x="6286500" y="1660525"/>
            <a:ext cx="162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B760B"/>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4B760B"/>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4B760B"/>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4B760B"/>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4B760B"/>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pPr>
            <a:r>
              <a:rPr lang="en-US" altLang="en-US" sz="2400">
                <a:solidFill>
                  <a:srgbClr val="FF3300"/>
                </a:solidFill>
              </a:rPr>
              <a:t>Parentheses</a:t>
            </a:r>
          </a:p>
        </p:txBody>
      </p:sp>
      <p:sp>
        <p:nvSpPr>
          <p:cNvPr id="15373" name="Line 29"/>
          <p:cNvSpPr>
            <a:spLocks noChangeShapeType="1"/>
          </p:cNvSpPr>
          <p:nvPr/>
        </p:nvSpPr>
        <p:spPr bwMode="auto">
          <a:xfrm>
            <a:off x="152400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5374" name="Line 30"/>
          <p:cNvSpPr>
            <a:spLocks noChangeShapeType="1"/>
          </p:cNvSpPr>
          <p:nvPr/>
        </p:nvSpPr>
        <p:spPr bwMode="auto">
          <a:xfrm>
            <a:off x="365760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5375" name="Line 31"/>
          <p:cNvSpPr>
            <a:spLocks noChangeShapeType="1"/>
          </p:cNvSpPr>
          <p:nvPr/>
        </p:nvSpPr>
        <p:spPr bwMode="auto">
          <a:xfrm>
            <a:off x="5102225"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15376" name="Line 32"/>
          <p:cNvSpPr>
            <a:spLocks noChangeShapeType="1"/>
          </p:cNvSpPr>
          <p:nvPr/>
        </p:nvSpPr>
        <p:spPr bwMode="auto">
          <a:xfrm>
            <a:off x="7118350" y="2133600"/>
            <a:ext cx="0" cy="685800"/>
          </a:xfrm>
          <a:prstGeom prst="line">
            <a:avLst/>
          </a:prstGeom>
          <a:noFill/>
          <a:ln w="9525">
            <a:solidFill>
              <a:srgbClr val="FF33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174120701"/>
      </p:ext>
    </p:extLst>
  </p:cSld>
  <p:clrMapOvr>
    <a:masterClrMapping/>
  </p:clrMapOvr>
</p:sld>
</file>

<file path=ppt/theme/theme1.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4696</TotalTime>
  <Words>1503</Words>
  <Application>Microsoft Office PowerPoint</Application>
  <PresentationFormat>On-screen Show (4:3)</PresentationFormat>
  <Paragraphs>292</Paragraphs>
  <Slides>40</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 Arial</vt:lpstr>
      <vt:lpstr>Arial</vt:lpstr>
      <vt:lpstr>Bookman Old Style</vt:lpstr>
      <vt:lpstr>Courier New</vt:lpstr>
      <vt:lpstr>Times New Roman</vt:lpstr>
      <vt:lpstr>Tw Cen MT</vt:lpstr>
      <vt:lpstr>ヒラギノ角ゴ Pro W3</vt:lpstr>
      <vt:lpstr>2_Gaddis_CntrlStrc</vt:lpstr>
      <vt:lpstr>3_Gaddis_CntrlStrc</vt:lpstr>
      <vt:lpstr>PowerPoint Presentation</vt:lpstr>
      <vt:lpstr>Examples’ Source Code </vt:lpstr>
      <vt:lpstr>Module Topics</vt:lpstr>
      <vt:lpstr>Why Write Methods?</vt:lpstr>
      <vt:lpstr>void Methods and Value-Returning Methods</vt:lpstr>
      <vt:lpstr>Defining a void Method</vt:lpstr>
      <vt:lpstr>Two Parts of Method Declaration</vt:lpstr>
      <vt:lpstr>PowerPoint Presentation</vt:lpstr>
      <vt:lpstr>Parts of a Method Header</vt:lpstr>
      <vt:lpstr>Parts of a Method Header</vt:lpstr>
      <vt:lpstr>Calling a Method</vt:lpstr>
      <vt:lpstr>Documenting Methods</vt:lpstr>
      <vt:lpstr>PowerPoint Presentation</vt:lpstr>
      <vt:lpstr>Passing Arguments to a Method</vt:lpstr>
      <vt:lpstr>Passing 5 to the displayValue Method</vt:lpstr>
      <vt:lpstr>Argument and Parameter Data Type Compatibility</vt:lpstr>
      <vt:lpstr>Passing Multiple Arguments</vt:lpstr>
      <vt:lpstr>Arguments are Passed by Value</vt:lpstr>
      <vt:lpstr>PowerPoint Presentation</vt:lpstr>
      <vt:lpstr>Passing Object References to a Method</vt:lpstr>
      <vt:lpstr>Passing a Object Reference as an Argument</vt:lpstr>
      <vt:lpstr>PowerPoint Presentation</vt:lpstr>
      <vt:lpstr>PowerPoint Presentation</vt:lpstr>
      <vt:lpstr>PowerPoint Presentation</vt:lpstr>
      <vt:lpstr>@param Tag in Documentation Comments</vt:lpstr>
      <vt:lpstr>More About Local Variables</vt:lpstr>
      <vt:lpstr>PowerPoint Presentation</vt:lpstr>
      <vt:lpstr>Returning a Value from a Method</vt:lpstr>
      <vt:lpstr>Defining a Value-Returning Method</vt:lpstr>
      <vt:lpstr>Calling a Value-Returning Method</vt:lpstr>
      <vt:lpstr>@return Tag in Documentation Comments</vt:lpstr>
      <vt:lpstr>PowerPoint Presentation</vt:lpstr>
      <vt:lpstr>Returning a booleanValue</vt:lpstr>
      <vt:lpstr>Returning a Reference to a String Object</vt:lpstr>
      <vt:lpstr>PowerPoint Presentation</vt:lpstr>
      <vt:lpstr>Problem Solving with Methods</vt:lpstr>
      <vt:lpstr>PowerPoint Presentation</vt:lpstr>
      <vt:lpstr>PowerPoint Presentation</vt:lpstr>
      <vt:lpstr>PowerPoint Presentation</vt:lpstr>
      <vt:lpstr>Calling Methods that Throw Exceptions</vt:lpstr>
    </vt:vector>
  </TitlesOfParts>
  <Manager/>
  <Company>©2008 Pearson Addison-Wesley. All rights reserved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to Computers and Java</dc:subject>
  <dc:creator>Tony Gaddis</dc:creator>
  <cp:keywords/>
  <dc:description/>
  <cp:lastModifiedBy>Vahabzadeh Monshi, Khandan</cp:lastModifiedBy>
  <cp:revision>138</cp:revision>
  <cp:lastPrinted>2009-04-22T19:24:48Z</cp:lastPrinted>
  <dcterms:created xsi:type="dcterms:W3CDTF">2003-06-09T20:51:31Z</dcterms:created>
  <dcterms:modified xsi:type="dcterms:W3CDTF">2018-07-31T01:08:54Z</dcterms:modified>
  <cp:category/>
</cp:coreProperties>
</file>