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97"/>
  </p:notesMasterIdLst>
  <p:sldIdLst>
    <p:sldId id="474" r:id="rId3"/>
    <p:sldId id="571" r:id="rId4"/>
    <p:sldId id="284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29" r:id="rId59"/>
    <p:sldId id="530" r:id="rId60"/>
    <p:sldId id="531" r:id="rId61"/>
    <p:sldId id="532" r:id="rId62"/>
    <p:sldId id="533" r:id="rId63"/>
    <p:sldId id="534" r:id="rId64"/>
    <p:sldId id="535" r:id="rId65"/>
    <p:sldId id="537" r:id="rId66"/>
    <p:sldId id="538" r:id="rId67"/>
    <p:sldId id="539" r:id="rId68"/>
    <p:sldId id="540" r:id="rId69"/>
    <p:sldId id="541" r:id="rId70"/>
    <p:sldId id="542" r:id="rId71"/>
    <p:sldId id="544" r:id="rId72"/>
    <p:sldId id="545" r:id="rId73"/>
    <p:sldId id="546" r:id="rId74"/>
    <p:sldId id="547" r:id="rId75"/>
    <p:sldId id="549" r:id="rId76"/>
    <p:sldId id="550" r:id="rId77"/>
    <p:sldId id="551" r:id="rId78"/>
    <p:sldId id="552" r:id="rId79"/>
    <p:sldId id="553" r:id="rId80"/>
    <p:sldId id="554" r:id="rId81"/>
    <p:sldId id="555" r:id="rId82"/>
    <p:sldId id="556" r:id="rId83"/>
    <p:sldId id="557" r:id="rId84"/>
    <p:sldId id="558" r:id="rId85"/>
    <p:sldId id="559" r:id="rId86"/>
    <p:sldId id="563" r:id="rId87"/>
    <p:sldId id="564" r:id="rId88"/>
    <p:sldId id="565" r:id="rId89"/>
    <p:sldId id="566" r:id="rId90"/>
    <p:sldId id="567" r:id="rId91"/>
    <p:sldId id="568" r:id="rId92"/>
    <p:sldId id="560" r:id="rId93"/>
    <p:sldId id="561" r:id="rId94"/>
    <p:sldId id="562" r:id="rId95"/>
    <p:sldId id="569" r:id="rId9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416" autoAdjust="0"/>
    <p:restoredTop sz="94625" autoAdjust="0"/>
  </p:normalViewPr>
  <p:slideViewPr>
    <p:cSldViewPr>
      <p:cViewPr varScale="1">
        <p:scale>
          <a:sx n="75" d="100"/>
          <a:sy n="75" d="100"/>
        </p:scale>
        <p:origin x="11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757F2-C77D-4C1F-9D41-AAED5003751A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A6FDC-E71C-4F1D-841D-3569927CB1B1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6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809C6-E0F8-4E62-B48E-144EAF39118B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A9BFC6-7F4B-4505-9475-D28ED39283FC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9FDABE-12CA-4B21-8CF9-05BC0705B1A8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841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B02A75-0050-41FD-9B56-8C96D9F15B61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8047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E7516-EDCB-4225-8772-7EB1F10131EF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7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B1D2-D302-4EF1-B1E2-F0CD88B58C53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6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AAA61-7EB5-4669-B6F2-724E9C29388B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7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B4C3D-904D-41FB-8D7A-56F1972AE7BF}" type="slidenum">
              <a:rPr lang="en-US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A4E30-EEA4-43CE-BB22-23D6443DF843}" type="slidenum">
              <a:rPr lang="en-US" smtClean="0">
                <a:latin typeface="Times New Roman" pitchFamily="18" charset="0"/>
                <a:cs typeface="Arial" pitchFamily="34" charset="0"/>
              </a:rPr>
              <a:pPr/>
              <a:t>3</a:t>
            </a:fld>
            <a:endParaRPr lang="en-US" smtClean="0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6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3C77F-788D-4FF4-897D-DD4B487E25EB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6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BF3D1-029B-4276-A018-B76CF376C390}" type="slidenum">
              <a:rPr lang="en-US" smtClean="0">
                <a:cs typeface="Arial" pitchFamily="34" charset="0"/>
              </a:rPr>
              <a:pPr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11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4E06F-F0C9-4086-ACAF-05204E4ED750}" type="slidenum">
              <a:rPr lang="en-US" smtClean="0">
                <a:cs typeface="Arial" pitchFamily="34" charset="0"/>
              </a:rPr>
              <a:pPr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7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4955FF-C112-4E3A-86E4-EA8864BEF7C8}" type="slidenum">
              <a:rPr kumimoji="0" lang="en-US" altLang="en-US" smtClean="0"/>
              <a:pPr>
                <a:spcBef>
                  <a:spcPct val="0"/>
                </a:spcBef>
              </a:pPr>
              <a:t>44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9916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89B03-8439-4E02-BD39-0FDCA925D5CD}" type="slidenum">
              <a:rPr lang="en-US" smtClean="0">
                <a:cs typeface="Arial" pitchFamily="34" charset="0"/>
              </a:rPr>
              <a:pPr/>
              <a:t>46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02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3B750-AAA0-4F54-B715-54C2ABE05F7C}" type="slidenum">
              <a:rPr lang="en-US" smtClean="0">
                <a:cs typeface="Arial" pitchFamily="34" charset="0"/>
              </a:rPr>
              <a:pPr/>
              <a:t>47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80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6CCF3-C9EF-4679-93E9-ACC2C20A403D}" type="slidenum">
              <a:rPr lang="en-US" smtClean="0">
                <a:cs typeface="Arial" pitchFamily="34" charset="0"/>
              </a:rPr>
              <a:pPr/>
              <a:t>48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3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19BF0-564C-4186-B9CC-0B1B1D652541}" type="slidenum">
              <a:rPr lang="en-US" smtClean="0">
                <a:cs typeface="Arial" pitchFamily="34" charset="0"/>
              </a:rPr>
              <a:pPr/>
              <a:t>53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79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31E76-7A35-439C-BB47-D336A2AEDD43}" type="slidenum">
              <a:rPr lang="en-US" smtClean="0">
                <a:cs typeface="Arial" pitchFamily="34" charset="0"/>
              </a:rPr>
              <a:pPr/>
              <a:t>54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66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078E3-B3CE-49DE-8510-AAD3CEAE2413}" type="slidenum">
              <a:rPr lang="en-US" smtClean="0">
                <a:cs typeface="Arial" pitchFamily="34" charset="0"/>
              </a:rPr>
              <a:pPr/>
              <a:t>55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2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37694-FC1B-457F-8B90-0C3E0A98B610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6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61B5A-AAFD-4B47-BECC-010083B7D3BB}" type="slidenum">
              <a:rPr lang="en-US" smtClean="0">
                <a:cs typeface="Arial" pitchFamily="34" charset="0"/>
              </a:rPr>
              <a:pPr/>
              <a:t>56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60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F48D8-E46D-4CBB-B7BA-6E35C201B2EE}" type="slidenum">
              <a:rPr lang="en-US" smtClean="0">
                <a:cs typeface="Arial" pitchFamily="34" charset="0"/>
              </a:rPr>
              <a:pPr/>
              <a:t>57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82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AFF84-5FB0-4354-8009-F8CDB77C3A86}" type="slidenum">
              <a:rPr lang="en-US" smtClean="0">
                <a:cs typeface="Arial" pitchFamily="34" charset="0"/>
              </a:rPr>
              <a:pPr/>
              <a:t>59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00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7769C-FAAF-4780-9DDF-B94BBFB8DC8B}" type="slidenum">
              <a:rPr lang="en-US" smtClean="0">
                <a:cs typeface="Arial" pitchFamily="34" charset="0"/>
              </a:rPr>
              <a:pPr/>
              <a:t>61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87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4EC2F-4B45-4D73-B82C-B08014558AED}" type="slidenum">
              <a:rPr lang="en-US" smtClean="0">
                <a:cs typeface="Arial" pitchFamily="34" charset="0"/>
              </a:rPr>
              <a:pPr/>
              <a:t>62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1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D9051-E829-42D1-88A7-3BE6AE9A6025}" type="slidenum">
              <a:rPr lang="en-US" smtClean="0">
                <a:cs typeface="Arial" pitchFamily="34" charset="0"/>
              </a:rPr>
              <a:pPr/>
              <a:t>63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75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4AD3B9-A378-4F7F-BC6E-B6B85629E143}" type="slidenum">
              <a:rPr kumimoji="0" lang="en-US" altLang="en-US" smtClean="0"/>
              <a:pPr>
                <a:spcBef>
                  <a:spcPct val="0"/>
                </a:spcBef>
              </a:pPr>
              <a:t>64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9897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09BF1-ACFB-4F35-9B42-BA7A6EB3BD76}" type="slidenum">
              <a:rPr lang="en-US" smtClean="0">
                <a:cs typeface="Arial" pitchFamily="34" charset="0"/>
              </a:rPr>
              <a:pPr/>
              <a:t>66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3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4DC54-D97B-430D-811D-20D9940F5D43}" type="slidenum">
              <a:rPr lang="en-US" smtClean="0">
                <a:cs typeface="Arial" pitchFamily="34" charset="0"/>
              </a:rPr>
              <a:pPr/>
              <a:t>67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56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FDA15-EB6C-48AD-85C3-0910CFEE725D}" type="slidenum">
              <a:rPr lang="en-US" smtClean="0">
                <a:cs typeface="Arial" pitchFamily="34" charset="0"/>
              </a:rPr>
              <a:pPr/>
              <a:t>68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1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C7160-3EE4-4FA3-B494-61B7486004DC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2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681DA-FA39-4CFB-B026-F5908AF5A4C5}" type="slidenum">
              <a:rPr lang="en-US" smtClean="0">
                <a:cs typeface="Arial" pitchFamily="34" charset="0"/>
              </a:rPr>
              <a:pPr/>
              <a:t>70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47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D2C16-47B2-4910-9723-E59B55250CBB}" type="slidenum">
              <a:rPr lang="en-US" smtClean="0">
                <a:cs typeface="Arial" pitchFamily="34" charset="0"/>
              </a:rPr>
              <a:pPr/>
              <a:t>71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741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2C953B-3612-43A2-B967-5DB93720C8F6}" type="slidenum">
              <a:rPr kumimoji="0" lang="en-US" altLang="en-US" smtClean="0"/>
              <a:pPr>
                <a:spcBef>
                  <a:spcPct val="0"/>
                </a:spcBef>
              </a:pPr>
              <a:t>72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1856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9FE428-7135-4BBE-B4BB-6F4E7AA78346}" type="slidenum">
              <a:rPr kumimoji="0" lang="en-US" altLang="en-US" smtClean="0"/>
              <a:pPr>
                <a:spcBef>
                  <a:spcPct val="0"/>
                </a:spcBef>
              </a:pPr>
              <a:t>73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611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653C6-A40F-454C-9091-FFD59BF0B5C7}" type="slidenum">
              <a:rPr lang="en-US" smtClean="0">
                <a:cs typeface="Arial" pitchFamily="34" charset="0"/>
              </a:rPr>
              <a:pPr/>
              <a:t>77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153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F8D2D-CC54-4E87-B406-2339141DABAB}" type="slidenum">
              <a:rPr lang="en-US" smtClean="0">
                <a:cs typeface="Arial" pitchFamily="34" charset="0"/>
              </a:rPr>
              <a:pPr/>
              <a:t>91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471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F3E20-91B0-4365-A0F3-F77ED6361EAC}" type="slidenum">
              <a:rPr lang="en-US" smtClean="0">
                <a:cs typeface="Arial" pitchFamily="34" charset="0"/>
              </a:rPr>
              <a:pPr/>
              <a:t>92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03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9E0F5-7CB7-4F5C-9296-B2D7149EB774}" type="slidenum">
              <a:rPr lang="en-US" smtClean="0">
                <a:cs typeface="Arial" pitchFamily="34" charset="0"/>
              </a:rPr>
              <a:pPr/>
              <a:t>93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58559-2D34-4957-968A-381455870734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D0D5D-4800-44FD-AF78-8587A78289E5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AAA61-7EB5-4669-B6F2-724E9C29388B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F0615-2E73-4E58-B367-0BD16BAFC8E9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3F19C-0CF5-4FDA-9451-FA4B89353A27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428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09600" y="1632912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7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ectangle%20Class%20Phase%201/Rectangle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Rectangle%20Class%20Phase%201/LengthDemo.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Rectangle%20Class%20Phase%203/Rectangle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Rectangle%20Class%20Phase%203/LengthWidthDemo.jav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Rectangle%20Class%20Phase%204/Rectangle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Rectangle%20Class%20Phase%204/RectangleDemo.java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Rectangle%20Class%20Phase%205/Rectangle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Rectangle%20Class%20Phase%205/ConstructorDemo.jav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DieArgument.java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Stock%20Class%20Phase%201/Stock.java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hyperlink" Target="Stock%20Class%20Phase%201/StockDemo1.java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6096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Objects and Classes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57200" y="28956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0">
                <a:latin typeface="Courier New" panose="02070309020205020404" pitchFamily="49" charset="0"/>
                <a:cs typeface="Courier New" panose="02070309020205020404" pitchFamily="49" charset="0"/>
              </a:rPr>
              <a:t>PrintWriter outputFile = new PrintWriter("numbers.txt");</a:t>
            </a:r>
          </a:p>
        </p:txBody>
      </p:sp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914400" y="4876800"/>
            <a:ext cx="7239000" cy="1066800"/>
            <a:chOff x="914400" y="4876800"/>
            <a:chExt cx="7239000" cy="1066800"/>
          </a:xfrm>
        </p:grpSpPr>
        <p:sp>
          <p:nvSpPr>
            <p:cNvPr id="14351" name="Rectangle 4"/>
            <p:cNvSpPr>
              <a:spLocks noChangeArrowheads="1"/>
            </p:cNvSpPr>
            <p:nvPr/>
          </p:nvSpPr>
          <p:spPr bwMode="auto">
            <a:xfrm>
              <a:off x="914400" y="5029200"/>
              <a:ext cx="1524000" cy="762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0">
                  <a:latin typeface="Courier New" panose="02070309020205020404" pitchFamily="49" charset="0"/>
                  <a:cs typeface="Courier New" panose="02070309020205020404" pitchFamily="49" charset="0"/>
                </a:rPr>
                <a:t>outputFile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0"/>
                <a:t>variable</a:t>
              </a:r>
            </a:p>
          </p:txBody>
        </p:sp>
        <p:sp>
          <p:nvSpPr>
            <p:cNvPr id="14352" name="Rounded Rectangle 5"/>
            <p:cNvSpPr>
              <a:spLocks noChangeArrowheads="1"/>
            </p:cNvSpPr>
            <p:nvPr/>
          </p:nvSpPr>
          <p:spPr bwMode="auto">
            <a:xfrm>
              <a:off x="5486400" y="4876800"/>
              <a:ext cx="2667000" cy="1066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>
                  <a:latin typeface="Courier New" panose="02070309020205020404" pitchFamily="49" charset="0"/>
                  <a:cs typeface="Courier New" panose="02070309020205020404" pitchFamily="49" charset="0"/>
                </a:rPr>
                <a:t>PrintWriter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object</a:t>
              </a:r>
            </a:p>
          </p:txBody>
        </p:sp>
        <p:cxnSp>
          <p:nvCxnSpPr>
            <p:cNvPr id="14353" name="Straight Arrow Connector 7"/>
            <p:cNvCxnSpPr>
              <a:cxnSpLocks noChangeShapeType="1"/>
            </p:cNvCxnSpPr>
            <p:nvPr/>
          </p:nvCxnSpPr>
          <p:spPr bwMode="auto">
            <a:xfrm>
              <a:off x="2438400" y="5410200"/>
              <a:ext cx="3048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3733800" y="1455738"/>
            <a:ext cx="4495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This expression creates a </a:t>
            </a:r>
            <a:r>
              <a:rPr lang="en-US" altLang="en-US" sz="2400" i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en-US" sz="2400" i="0"/>
              <a:t> object in memory.</a:t>
            </a:r>
          </a:p>
        </p:txBody>
      </p:sp>
      <p:grpSp>
        <p:nvGrpSpPr>
          <p:cNvPr id="14346" name="Group 17"/>
          <p:cNvGrpSpPr>
            <a:grpSpLocks/>
          </p:cNvGrpSpPr>
          <p:nvPr/>
        </p:nvGrpSpPr>
        <p:grpSpPr bwMode="auto">
          <a:xfrm>
            <a:off x="4038600" y="2704854"/>
            <a:ext cx="4038600" cy="305047"/>
            <a:chOff x="4038600" y="2514600"/>
            <a:chExt cx="4038600" cy="304800"/>
          </a:xfrm>
        </p:grpSpPr>
        <p:cxnSp>
          <p:nvCxnSpPr>
            <p:cNvPr id="14348" name="Straight Connector 13"/>
            <p:cNvCxnSpPr>
              <a:cxnSpLocks noChangeShapeType="1"/>
            </p:cNvCxnSpPr>
            <p:nvPr/>
          </p:nvCxnSpPr>
          <p:spPr bwMode="auto">
            <a:xfrm flipV="1">
              <a:off x="4038600" y="2514600"/>
              <a:ext cx="0" cy="30480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Straight Connector 15"/>
            <p:cNvCxnSpPr>
              <a:cxnSpLocks noChangeShapeType="1"/>
            </p:cNvCxnSpPr>
            <p:nvPr/>
          </p:nvCxnSpPr>
          <p:spPr bwMode="auto">
            <a:xfrm>
              <a:off x="4038600" y="2514600"/>
              <a:ext cx="403860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Straight Connector 16"/>
            <p:cNvCxnSpPr>
              <a:cxnSpLocks noChangeShapeType="1"/>
            </p:cNvCxnSpPr>
            <p:nvPr/>
          </p:nvCxnSpPr>
          <p:spPr bwMode="auto">
            <a:xfrm flipV="1">
              <a:off x="8077200" y="2514600"/>
              <a:ext cx="0" cy="30480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Arc 23"/>
          <p:cNvSpPr/>
          <p:nvPr/>
        </p:nvSpPr>
        <p:spPr bwMode="auto">
          <a:xfrm rot="5400000">
            <a:off x="3390900" y="2705100"/>
            <a:ext cx="685800" cy="1219200"/>
          </a:xfrm>
          <a:prstGeom prst="arc">
            <a:avLst>
              <a:gd name="adj1" fmla="val 16200000"/>
              <a:gd name="adj2" fmla="val 530955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4344" name="TextBox 24"/>
          <p:cNvSpPr txBox="1">
            <a:spLocks noChangeArrowheads="1"/>
          </p:cNvSpPr>
          <p:nvPr/>
        </p:nvSpPr>
        <p:spPr bwMode="auto">
          <a:xfrm>
            <a:off x="990600" y="3581400"/>
            <a:ext cx="556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/>
              <a:t>The object's memory address is assigned to the </a:t>
            </a:r>
            <a:r>
              <a:rPr lang="en-US" altLang="en-US" sz="2400" i="0">
                <a:latin typeface="Courier New" panose="02070309020205020404" pitchFamily="49" charset="0"/>
                <a:cs typeface="Courier New" panose="02070309020205020404" pitchFamily="49" charset="0"/>
              </a:rPr>
              <a:t>outputFile </a:t>
            </a:r>
            <a:r>
              <a:rPr lang="en-US" altLang="en-US" sz="2400" i="0"/>
              <a:t>variable.</a:t>
            </a:r>
          </a:p>
        </p:txBody>
      </p:sp>
      <p:sp>
        <p:nvSpPr>
          <p:cNvPr id="14345" name="TextBox 25"/>
          <p:cNvSpPr txBox="1">
            <a:spLocks noChangeArrowheads="1"/>
          </p:cNvSpPr>
          <p:nvPr/>
        </p:nvSpPr>
        <p:spPr bwMode="auto">
          <a:xfrm>
            <a:off x="787400" y="1828800"/>
            <a:ext cx="136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1914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Classes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Java API provides many classes</a:t>
            </a:r>
          </a:p>
          <a:p>
            <a:pPr lvl="1" eaLnBrk="1" hangingPunct="1"/>
            <a:r>
              <a:rPr lang="en-US" dirty="0" smtClean="0"/>
              <a:t>So far, the classes that you have created objects from are provided by the Java API.</a:t>
            </a:r>
          </a:p>
          <a:p>
            <a:pPr lvl="1" eaLnBrk="1" hangingPunct="1"/>
            <a:r>
              <a:rPr lang="en-US" dirty="0" smtClean="0"/>
              <a:t>Examples: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Scanner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Random</a:t>
            </a:r>
          </a:p>
          <a:p>
            <a:pPr eaLnBrk="1" hangingPunct="1"/>
            <a:r>
              <a:rPr lang="en-US" dirty="0" smtClean="0">
                <a:cs typeface="Courier New" pitchFamily="49" charset="0"/>
              </a:rPr>
              <a:t>User can define their own classes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Figure out what data it needed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Determine the methods</a:t>
            </a:r>
          </a:p>
        </p:txBody>
      </p:sp>
    </p:spTree>
    <p:extLst>
      <p:ext uri="{BB962C8B-B14F-4D97-AF65-F5344CB8AC3E}">
        <p14:creationId xmlns:p14="http://schemas.microsoft.com/office/powerpoint/2010/main" val="42691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a Class, Step by Step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Rectangle</a:t>
            </a:r>
            <a:r>
              <a:rPr lang="en-US" dirty="0" smtClean="0"/>
              <a:t> object will have the following fields: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length</a:t>
            </a:r>
            <a:r>
              <a:rPr lang="en-US" dirty="0" smtClean="0"/>
              <a:t>. The length field will hold the rectangle’s length.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width</a:t>
            </a:r>
            <a:r>
              <a:rPr lang="en-US" dirty="0" smtClean="0"/>
              <a:t>.  The width field will hold the rectangle’s width.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4870450"/>
            <a:ext cx="7689862" cy="1073150"/>
            <a:chOff x="480" y="1680"/>
            <a:chExt cx="4844" cy="676"/>
          </a:xfrm>
        </p:grpSpPr>
        <p:pic>
          <p:nvPicPr>
            <p:cNvPr id="7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1334" y="1706"/>
              <a:ext cx="39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What type of methods would we want to provide?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538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a Class, Step by Step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Rectangle</a:t>
            </a:r>
            <a:r>
              <a:rPr lang="en-US" sz="2800" dirty="0" smtClean="0"/>
              <a:t> class will also have the following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setLength</a:t>
            </a:r>
            <a:r>
              <a:rPr lang="en-US" sz="2400" dirty="0" smtClean="0"/>
              <a:t>.  The </a:t>
            </a:r>
            <a:r>
              <a:rPr lang="en-US" sz="2400" dirty="0" err="1" smtClean="0">
                <a:latin typeface="Courier New" pitchFamily="49" charset="0"/>
              </a:rPr>
              <a:t>setLength</a:t>
            </a:r>
            <a:r>
              <a:rPr lang="en-US" sz="2400" dirty="0" smtClean="0"/>
              <a:t> method will store a value in an object’s </a:t>
            </a:r>
            <a:r>
              <a:rPr lang="en-US" sz="2400" dirty="0" smtClean="0">
                <a:latin typeface="Courier New" pitchFamily="49" charset="0"/>
              </a:rPr>
              <a:t>length</a:t>
            </a:r>
            <a:r>
              <a:rPr lang="en-US" sz="2400" dirty="0" smtClean="0"/>
              <a:t> field.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setWidth</a:t>
            </a:r>
            <a:r>
              <a:rPr lang="en-US" sz="2400" dirty="0" smtClean="0"/>
              <a:t>.  The </a:t>
            </a:r>
            <a:r>
              <a:rPr lang="en-US" sz="2400" dirty="0" err="1" smtClean="0">
                <a:latin typeface="Courier New" pitchFamily="49" charset="0"/>
              </a:rPr>
              <a:t>setWidth</a:t>
            </a:r>
            <a:r>
              <a:rPr lang="en-US" sz="2400" dirty="0" smtClean="0"/>
              <a:t> method will store a value in an object’s </a:t>
            </a:r>
            <a:r>
              <a:rPr lang="en-US" sz="2400" dirty="0" smtClean="0">
                <a:latin typeface="Courier New" pitchFamily="49" charset="0"/>
              </a:rPr>
              <a:t>width</a:t>
            </a:r>
            <a:r>
              <a:rPr lang="en-US" sz="2400" dirty="0" smtClean="0"/>
              <a:t> field.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getLength</a:t>
            </a:r>
            <a:r>
              <a:rPr lang="en-US" sz="2400" dirty="0" smtClean="0"/>
              <a:t>.  The </a:t>
            </a:r>
            <a:r>
              <a:rPr lang="en-US" sz="2400" dirty="0" err="1" smtClean="0">
                <a:latin typeface="Courier New" pitchFamily="49" charset="0"/>
              </a:rPr>
              <a:t>getLength</a:t>
            </a:r>
            <a:r>
              <a:rPr lang="en-US" sz="2400" dirty="0" smtClean="0"/>
              <a:t> method will return the value in an object’s </a:t>
            </a:r>
            <a:r>
              <a:rPr lang="en-US" sz="2400" dirty="0" smtClean="0">
                <a:latin typeface="Courier New" pitchFamily="49" charset="0"/>
              </a:rPr>
              <a:t>length</a:t>
            </a:r>
            <a:r>
              <a:rPr lang="en-US" sz="2400" dirty="0" smtClean="0"/>
              <a:t> field.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getWidth</a:t>
            </a:r>
            <a:r>
              <a:rPr lang="en-US" sz="2400" dirty="0" smtClean="0"/>
              <a:t>.  The </a:t>
            </a:r>
            <a:r>
              <a:rPr lang="en-US" sz="2400" dirty="0" err="1" smtClean="0">
                <a:latin typeface="Courier New" pitchFamily="49" charset="0"/>
              </a:rPr>
              <a:t>getWidth</a:t>
            </a:r>
            <a:r>
              <a:rPr lang="en-US" sz="2400" dirty="0" smtClean="0"/>
              <a:t> method will return the value in an object’s </a:t>
            </a:r>
            <a:r>
              <a:rPr lang="en-US" sz="2400" dirty="0" smtClean="0">
                <a:latin typeface="Courier New" pitchFamily="49" charset="0"/>
              </a:rPr>
              <a:t>width</a:t>
            </a:r>
            <a:r>
              <a:rPr lang="en-US" sz="2400" dirty="0" smtClean="0"/>
              <a:t> field.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en-US" sz="2400" dirty="0" smtClean="0"/>
              <a:t>.  The </a:t>
            </a:r>
            <a:r>
              <a:rPr lang="en-US" sz="2400" dirty="0" err="1" smtClean="0">
                <a:latin typeface="Courier New" pitchFamily="49" charset="0"/>
              </a:rPr>
              <a:t>getArea</a:t>
            </a:r>
            <a:r>
              <a:rPr lang="en-US" sz="2400" dirty="0" smtClean="0"/>
              <a:t> method will return the area of the rectangle, which is the result of the object’s </a:t>
            </a:r>
            <a:r>
              <a:rPr lang="en-US" sz="2400" dirty="0" smtClean="0">
                <a:latin typeface="Courier New" pitchFamily="49" charset="0"/>
              </a:rPr>
              <a:t>length</a:t>
            </a:r>
            <a:r>
              <a:rPr lang="en-US" sz="2400" dirty="0" smtClean="0"/>
              <a:t> multiplied by its </a:t>
            </a:r>
            <a:r>
              <a:rPr lang="en-US" sz="2400" dirty="0" smtClean="0">
                <a:latin typeface="Courier New" pitchFamily="49" charset="0"/>
              </a:rPr>
              <a:t>width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8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Diagram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Unified Modeling Language (UML) provides a set of standard diagrams for graphically depicting object-oriented systems.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876800" y="3505200"/>
            <a:ext cx="28194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4876800" y="4191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4876800" y="4953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838200" y="3810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i="0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858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Class name goes here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762000" y="441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Fields are listed here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62000" y="510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Methods are listed here</a:t>
            </a: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3810000" y="38862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3810000" y="46482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3810000" y="53340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UML Diagram for 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Rectangle</a:t>
            </a:r>
            <a:r>
              <a:rPr lang="en-US" smtClean="0"/>
              <a:t> class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667000" y="1828799"/>
            <a:ext cx="3733800" cy="43833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667000" y="1828800"/>
            <a:ext cx="3733800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i="0" dirty="0"/>
              <a:t>Rectangle</a:t>
            </a:r>
            <a:endParaRPr lang="en-US" sz="3200" i="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667000" y="2590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743200" y="2590800"/>
            <a:ext cx="1676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3200" i="0" dirty="0"/>
              <a:t>length </a:t>
            </a:r>
            <a:endParaRPr lang="en-US" sz="3200" i="0" dirty="0" smtClean="0"/>
          </a:p>
          <a:p>
            <a:pPr algn="l">
              <a:spcBef>
                <a:spcPts val="0"/>
              </a:spcBef>
            </a:pPr>
            <a:r>
              <a:rPr lang="en-US" sz="3200" i="0" dirty="0" smtClean="0"/>
              <a:t>width</a:t>
            </a:r>
            <a:endParaRPr lang="en-US" sz="3200" i="0" dirty="0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2743200" y="3657600"/>
            <a:ext cx="3429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i="0" dirty="0" err="1"/>
              <a:t>setLength</a:t>
            </a:r>
            <a:r>
              <a:rPr lang="en-US" sz="3200" i="0" dirty="0"/>
              <a:t>() </a:t>
            </a:r>
            <a:r>
              <a:rPr lang="en-US" sz="3200" i="0" dirty="0" err="1"/>
              <a:t>setWidth</a:t>
            </a:r>
            <a:r>
              <a:rPr lang="en-US" sz="3200" i="0" dirty="0"/>
              <a:t>() </a:t>
            </a:r>
            <a:r>
              <a:rPr lang="en-US" sz="3200" i="0" dirty="0" err="1"/>
              <a:t>getLength</a:t>
            </a:r>
            <a:r>
              <a:rPr lang="en-US" sz="3200" i="0" dirty="0"/>
              <a:t>() </a:t>
            </a:r>
            <a:r>
              <a:rPr lang="en-US" sz="3200" i="0" dirty="0" err="1"/>
              <a:t>getWidth</a:t>
            </a:r>
            <a:r>
              <a:rPr lang="en-US" sz="3200" i="0" dirty="0"/>
              <a:t>() </a:t>
            </a:r>
            <a:r>
              <a:rPr lang="en-US" sz="3200" i="0" dirty="0" err="1"/>
              <a:t>getArea</a:t>
            </a:r>
            <a:r>
              <a:rPr lang="en-US" sz="3200" i="0" dirty="0"/>
              <a:t>()</a:t>
            </a: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2667000" y="3581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Writing the Code for the Class Fields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77724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public class Rectangle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// data 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instance variables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 private double length;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 private double width;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Specifiers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access </a:t>
            </a:r>
            <a:r>
              <a:rPr lang="en-US" sz="2800" dirty="0" err="1" smtClean="0"/>
              <a:t>specifier</a:t>
            </a:r>
            <a:r>
              <a:rPr lang="en-US" sz="2800" dirty="0" smtClean="0"/>
              <a:t> is a Java keyword that indicates how a field or method can be accessed.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the </a:t>
            </a:r>
            <a:r>
              <a:rPr lang="en-US" sz="2400" dirty="0" smtClean="0">
                <a:latin typeface="Courier New" pitchFamily="49" charset="0"/>
              </a:rPr>
              <a:t>public</a:t>
            </a:r>
            <a:r>
              <a:rPr lang="en-US" sz="2400" dirty="0" smtClean="0"/>
              <a:t> access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 is applied to a class member, the member can be accessed by code inside the class or outside.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the </a:t>
            </a:r>
            <a:r>
              <a:rPr lang="en-US" sz="2400" dirty="0" smtClean="0">
                <a:latin typeface="Courier New" pitchFamily="49" charset="0"/>
              </a:rPr>
              <a:t>private</a:t>
            </a:r>
            <a:r>
              <a:rPr lang="en-US" sz="2400" dirty="0" smtClean="0"/>
              <a:t> access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 is applied to a class member, the member cannot be accessed by code outside the class.  The member can be accessed only by methods that are members of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27608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Header for the </a:t>
            </a:r>
            <a:r>
              <a:rPr lang="en-US" smtClean="0">
                <a:latin typeface="Courier New" pitchFamily="49" charset="0"/>
              </a:rPr>
              <a:t>setLength</a:t>
            </a:r>
            <a:r>
              <a:rPr lang="en-US" smtClean="0"/>
              <a:t> Method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8534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public void setLength (double len)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57200" y="2362200"/>
            <a:ext cx="1905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 dirty="0">
                <a:solidFill>
                  <a:srgbClr val="FF3300"/>
                </a:solidFill>
              </a:rPr>
              <a:t>Access </a:t>
            </a:r>
            <a:r>
              <a:rPr lang="en-US" sz="2800" i="0" dirty="0" err="1">
                <a:solidFill>
                  <a:srgbClr val="FF3300"/>
                </a:solidFill>
              </a:rPr>
              <a:t>specifier</a:t>
            </a:r>
            <a:endParaRPr lang="en-US" sz="2800" i="0" dirty="0">
              <a:solidFill>
                <a:srgbClr val="FF3300"/>
              </a:solidFill>
            </a:endParaRP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066800" y="33528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057400" y="1676400"/>
            <a:ext cx="144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 dirty="0">
                <a:solidFill>
                  <a:srgbClr val="FF3300"/>
                </a:solidFill>
              </a:rPr>
              <a:t>Return Type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514600" y="2667000"/>
            <a:ext cx="0" cy="1219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34492" y="5103872"/>
            <a:ext cx="4038600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i="0" dirty="0">
                <a:solidFill>
                  <a:srgbClr val="FF3300"/>
                </a:solidFill>
              </a:rPr>
              <a:t>Parameter variable declaration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733799" y="2286000"/>
            <a:ext cx="12953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 dirty="0">
                <a:solidFill>
                  <a:srgbClr val="FF3300"/>
                </a:solidFill>
              </a:rPr>
              <a:t>Method Name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267200" y="32766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7239000" y="4724400"/>
            <a:ext cx="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096000" y="4648200"/>
            <a:ext cx="2362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029200" y="5410200"/>
            <a:ext cx="2209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181600" y="1355973"/>
            <a:ext cx="3810000" cy="267765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>
                <a:solidFill>
                  <a:srgbClr val="FF3300"/>
                </a:solidFill>
              </a:rPr>
              <a:t>Notice the word </a:t>
            </a:r>
            <a:r>
              <a:rPr lang="en-US" sz="2800" b="1" i="0" dirty="0">
                <a:solidFill>
                  <a:srgbClr val="FF3300"/>
                </a:solidFill>
                <a:latin typeface="Courier New" pitchFamily="49" charset="0"/>
              </a:rPr>
              <a:t>static</a:t>
            </a:r>
            <a:r>
              <a:rPr lang="en-US" sz="2800" b="1" i="0" dirty="0">
                <a:solidFill>
                  <a:srgbClr val="FF3300"/>
                </a:solidFill>
              </a:rPr>
              <a:t> </a:t>
            </a:r>
            <a:r>
              <a:rPr lang="en-US" sz="2800" i="0" dirty="0">
                <a:solidFill>
                  <a:srgbClr val="FF3300"/>
                </a:solidFill>
              </a:rPr>
              <a:t>does not appear in the method header designed to work on an instance of a class (</a:t>
            </a:r>
            <a:r>
              <a:rPr lang="en-US" sz="2800" dirty="0">
                <a:solidFill>
                  <a:srgbClr val="FF3300"/>
                </a:solidFill>
              </a:rPr>
              <a:t>instance method</a:t>
            </a:r>
            <a:r>
              <a:rPr lang="en-US" sz="2800" i="0" dirty="0">
                <a:solidFill>
                  <a:srgbClr val="FF33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8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and Demonstrating the </a:t>
            </a:r>
            <a:r>
              <a:rPr lang="en-US" smtClean="0">
                <a:latin typeface="Courier New" pitchFamily="49" charset="0"/>
              </a:rPr>
              <a:t>setLength</a:t>
            </a:r>
            <a:r>
              <a:rPr lang="en-US" smtClean="0"/>
              <a:t> Method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3540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/**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The setLength method stores a value in the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length field.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@param len The value to store in length.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*/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public void setLength(double len)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length = len;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}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33400" y="50292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i="0"/>
              <a:t>Examples:  </a:t>
            </a:r>
            <a:r>
              <a:rPr lang="en-US" sz="3200" i="0">
                <a:hlinkClick r:id="rId3" action="ppaction://hlinkfile"/>
              </a:rPr>
              <a:t>Rectangle.java</a:t>
            </a:r>
            <a:r>
              <a:rPr lang="en-US" sz="3200" i="0"/>
              <a:t>, </a:t>
            </a:r>
            <a:r>
              <a:rPr lang="en-US" sz="3200" i="0">
                <a:hlinkClick r:id="rId4" action="ppaction://hlinkfile"/>
              </a:rPr>
              <a:t>LengthDemo.java</a:t>
            </a:r>
            <a:endParaRPr lang="en-US" sz="3200" i="0"/>
          </a:p>
        </p:txBody>
      </p:sp>
    </p:spTree>
    <p:extLst>
      <p:ext uri="{BB962C8B-B14F-4D97-AF65-F5344CB8AC3E}">
        <p14:creationId xmlns:p14="http://schemas.microsoft.com/office/powerpoint/2010/main" val="37272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6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5344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/**</a:t>
            </a:r>
          </a:p>
          <a:p>
            <a:pPr algn="l"/>
            <a:r>
              <a:rPr lang="en-US" sz="2000" dirty="0" smtClean="0"/>
              <a:t>   Rectangle class, phase 1</a:t>
            </a:r>
          </a:p>
          <a:p>
            <a:pPr algn="l"/>
            <a:r>
              <a:rPr lang="en-US" sz="2000" dirty="0" smtClean="0"/>
              <a:t>   Under construction!</a:t>
            </a:r>
          </a:p>
          <a:p>
            <a:pPr algn="l"/>
            <a:r>
              <a:rPr lang="en-US" sz="2000" dirty="0" smtClean="0"/>
              <a:t>*/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public class Rectangle</a:t>
            </a:r>
          </a:p>
          <a:p>
            <a:pPr algn="l"/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   private double length;</a:t>
            </a:r>
          </a:p>
          <a:p>
            <a:pPr algn="l"/>
            <a:r>
              <a:rPr lang="en-US" sz="2000" dirty="0" smtClean="0"/>
              <a:t>   private double width;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 /**</a:t>
            </a:r>
          </a:p>
          <a:p>
            <a:pPr algn="l"/>
            <a:r>
              <a:rPr lang="en-US" sz="2000" dirty="0" smtClean="0"/>
              <a:t>      The </a:t>
            </a:r>
            <a:r>
              <a:rPr lang="en-US" sz="2000" dirty="0" err="1" smtClean="0"/>
              <a:t>setLength</a:t>
            </a:r>
            <a:r>
              <a:rPr lang="en-US" sz="2000" dirty="0" smtClean="0"/>
              <a:t> method stores a value in the</a:t>
            </a:r>
          </a:p>
          <a:p>
            <a:pPr algn="l"/>
            <a:r>
              <a:rPr lang="en-US" sz="2000" dirty="0" smtClean="0"/>
              <a:t>      length field.</a:t>
            </a:r>
          </a:p>
          <a:p>
            <a:pPr algn="l"/>
            <a:r>
              <a:rPr lang="en-US" sz="2000" dirty="0" smtClean="0"/>
              <a:t>      @</a:t>
            </a:r>
            <a:r>
              <a:rPr lang="en-US" sz="2000" dirty="0" err="1" smtClean="0"/>
              <a:t>param</a:t>
            </a:r>
            <a:r>
              <a:rPr lang="en-US" sz="2000" dirty="0" smtClean="0"/>
              <a:t> </a:t>
            </a:r>
            <a:r>
              <a:rPr lang="en-US" sz="2000" dirty="0" err="1" smtClean="0"/>
              <a:t>len</a:t>
            </a:r>
            <a:r>
              <a:rPr lang="en-US" sz="2000" dirty="0" smtClean="0"/>
              <a:t> The value to store in length.</a:t>
            </a:r>
          </a:p>
          <a:p>
            <a:pPr algn="l"/>
            <a:r>
              <a:rPr lang="en-US" sz="2000" dirty="0" smtClean="0"/>
              <a:t>   */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 public void </a:t>
            </a:r>
            <a:r>
              <a:rPr lang="en-US" sz="2000" dirty="0" err="1" smtClean="0"/>
              <a:t>setLength</a:t>
            </a:r>
            <a:r>
              <a:rPr lang="en-US" sz="2000" dirty="0" smtClean="0"/>
              <a:t>(double </a:t>
            </a:r>
            <a:r>
              <a:rPr lang="en-US" sz="2000" dirty="0" err="1" smtClean="0"/>
              <a:t>len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dirty="0" smtClean="0"/>
              <a:t>   {</a:t>
            </a:r>
          </a:p>
          <a:p>
            <a:pPr algn="l"/>
            <a:r>
              <a:rPr lang="en-US" sz="2000" dirty="0" smtClean="0"/>
              <a:t>      length = </a:t>
            </a:r>
            <a:r>
              <a:rPr lang="en-US" sz="2000" dirty="0" err="1" smtClean="0"/>
              <a:t>len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smtClean="0"/>
              <a:t>   }</a:t>
            </a:r>
          </a:p>
          <a:p>
            <a:pPr algn="l"/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91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"/>
            <a:ext cx="81534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/**</a:t>
            </a:r>
          </a:p>
          <a:p>
            <a:pPr algn="l"/>
            <a:r>
              <a:rPr lang="en-US" sz="2000" dirty="0" smtClean="0"/>
              <a:t>   This program demonstrates the Rectangle class's</a:t>
            </a:r>
            <a:r>
              <a:rPr lang="en-US" sz="2000" baseline="0" dirty="0" smtClean="0"/>
              <a:t> </a:t>
            </a:r>
            <a:r>
              <a:rPr lang="en-US" sz="2000" dirty="0" err="1" smtClean="0"/>
              <a:t>setLength</a:t>
            </a:r>
            <a:r>
              <a:rPr lang="en-US" sz="2000" dirty="0" smtClean="0"/>
              <a:t> method.</a:t>
            </a:r>
          </a:p>
          <a:p>
            <a:pPr algn="l"/>
            <a:r>
              <a:rPr lang="en-US" sz="2000" dirty="0" smtClean="0"/>
              <a:t>*/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public class </a:t>
            </a:r>
            <a:r>
              <a:rPr lang="en-US" sz="2000" dirty="0" err="1" smtClean="0"/>
              <a:t>LengthDemo</a:t>
            </a:r>
            <a:endParaRPr lang="en-US" sz="2000" dirty="0" smtClean="0"/>
          </a:p>
          <a:p>
            <a:pPr algn="l"/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dirty="0" smtClean="0"/>
              <a:t>   {</a:t>
            </a:r>
          </a:p>
          <a:p>
            <a:pPr algn="l"/>
            <a:r>
              <a:rPr lang="en-US" sz="2000" dirty="0" smtClean="0"/>
              <a:t>      // Create a Rectangle object and assign its</a:t>
            </a:r>
            <a:r>
              <a:rPr lang="en-US" sz="2000" baseline="0" dirty="0" smtClean="0"/>
              <a:t> </a:t>
            </a:r>
            <a:r>
              <a:rPr lang="en-US" sz="2000" dirty="0" smtClean="0"/>
              <a:t>address to the box variable.</a:t>
            </a:r>
          </a:p>
          <a:p>
            <a:pPr algn="l"/>
            <a:r>
              <a:rPr lang="en-US" sz="2000" dirty="0" smtClean="0"/>
              <a:t>      Rectangle box = new Rectangle();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    // Indicate what we are doing.</a:t>
            </a:r>
          </a:p>
          <a:p>
            <a:pPr algn="l"/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("Sending the value 10.0 " +</a:t>
            </a:r>
            <a:r>
              <a:rPr lang="en-US" sz="2000" baseline="0" dirty="0" smtClean="0"/>
              <a:t> </a:t>
            </a:r>
            <a:r>
              <a:rPr lang="en-US" sz="2000" dirty="0" smtClean="0"/>
              <a:t>"to the </a:t>
            </a:r>
            <a:r>
              <a:rPr lang="en-US" sz="2000" dirty="0" err="1" smtClean="0"/>
              <a:t>setLength</a:t>
            </a:r>
            <a:r>
              <a:rPr lang="en-US" sz="2000" dirty="0" smtClean="0"/>
              <a:t> method.");</a:t>
            </a:r>
          </a:p>
          <a:p>
            <a:pPr algn="l"/>
            <a:r>
              <a:rPr lang="en-US" sz="2000" dirty="0" smtClean="0"/>
              <a:t>      </a:t>
            </a:r>
          </a:p>
          <a:p>
            <a:pPr algn="l"/>
            <a:r>
              <a:rPr lang="en-US" sz="2000" dirty="0" smtClean="0"/>
              <a:t>      // Call the box object's </a:t>
            </a:r>
            <a:r>
              <a:rPr lang="en-US" sz="2000" dirty="0" err="1" smtClean="0"/>
              <a:t>setLength</a:t>
            </a:r>
            <a:r>
              <a:rPr lang="en-US" sz="2000" dirty="0" smtClean="0"/>
              <a:t> method.</a:t>
            </a:r>
          </a:p>
          <a:p>
            <a:pPr algn="l"/>
            <a:r>
              <a:rPr lang="en-US" sz="2000" dirty="0" smtClean="0"/>
              <a:t>      </a:t>
            </a:r>
            <a:r>
              <a:rPr lang="en-US" sz="2000" dirty="0" err="1" smtClean="0"/>
              <a:t>box.setLength</a:t>
            </a:r>
            <a:r>
              <a:rPr lang="en-US" sz="2000" dirty="0" smtClean="0"/>
              <a:t>(10.0);</a:t>
            </a:r>
          </a:p>
          <a:p>
            <a:pPr algn="l"/>
            <a:r>
              <a:rPr lang="en-US" sz="2000" dirty="0" smtClean="0"/>
              <a:t>      </a:t>
            </a:r>
          </a:p>
          <a:p>
            <a:pPr algn="l"/>
            <a:r>
              <a:rPr lang="en-US" sz="2000" dirty="0" smtClean="0"/>
              <a:t>      // Indicate we are done.</a:t>
            </a:r>
          </a:p>
          <a:p>
            <a:pPr algn="l"/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("Done.");</a:t>
            </a:r>
          </a:p>
          <a:p>
            <a:pPr algn="l"/>
            <a:r>
              <a:rPr lang="en-US" sz="2000" dirty="0" smtClean="0"/>
              <a:t>   }</a:t>
            </a:r>
          </a:p>
          <a:p>
            <a:pPr algn="l"/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1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Creating a </a:t>
            </a:r>
            <a:r>
              <a:rPr lang="en-US" smtClean="0">
                <a:latin typeface="Courier New" pitchFamily="49" charset="0"/>
              </a:rPr>
              <a:t>Rectangle</a:t>
            </a:r>
            <a:r>
              <a:rPr lang="en-US" smtClean="0"/>
              <a:t> object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28800"/>
            <a:ext cx="83058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Rectangle box = new Rectangle ();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3276600" y="3352800"/>
            <a:ext cx="1143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address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6934200" y="3124200"/>
            <a:ext cx="685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0.0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6934200" y="3733800"/>
            <a:ext cx="685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0.0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57150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length:</a:t>
            </a:r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5715000" y="373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width:</a:t>
            </a:r>
          </a:p>
        </p:txBody>
      </p: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5562600" y="2971800"/>
            <a:ext cx="2209800" cy="1371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5"/>
          <p:cNvSpPr>
            <a:spLocks noChangeShapeType="1"/>
          </p:cNvSpPr>
          <p:nvPr/>
        </p:nvSpPr>
        <p:spPr bwMode="auto">
          <a:xfrm>
            <a:off x="4419600" y="365760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838200" y="2667000"/>
            <a:ext cx="2133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 </a:t>
            </a:r>
            <a:r>
              <a:rPr lang="en-US" i="0">
                <a:latin typeface="Courier New" pitchFamily="49" charset="0"/>
              </a:rPr>
              <a:t>box </a:t>
            </a:r>
            <a:r>
              <a:rPr lang="en-US" i="0"/>
              <a:t>variable holds the address of the Rectangle object.</a:t>
            </a:r>
          </a:p>
        </p:txBody>
      </p:sp>
      <p:sp>
        <p:nvSpPr>
          <p:cNvPr id="21517" name="Text Box 17"/>
          <p:cNvSpPr txBox="1">
            <a:spLocks noChangeArrowheads="1"/>
          </p:cNvSpPr>
          <p:nvPr/>
        </p:nvSpPr>
        <p:spPr bwMode="auto">
          <a:xfrm>
            <a:off x="5029200" y="2514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 </a:t>
            </a:r>
            <a:r>
              <a:rPr lang="en-US" i="0">
                <a:latin typeface="Courier New" pitchFamily="49" charset="0"/>
              </a:rPr>
              <a:t>Rectangle</a:t>
            </a:r>
            <a:r>
              <a:rPr lang="en-US" i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5714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Calling the </a:t>
            </a:r>
            <a:r>
              <a:rPr lang="en-US" smtClean="0">
                <a:latin typeface="Courier New" pitchFamily="49" charset="0"/>
              </a:rPr>
              <a:t>setLength</a:t>
            </a:r>
            <a:r>
              <a:rPr lang="en-US" smtClean="0"/>
              <a:t> Method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3038" y="1968500"/>
            <a:ext cx="5611812" cy="663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box.setLength(10.0);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276600" y="3352800"/>
            <a:ext cx="1143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address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858000" y="31242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10.0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6858000" y="37338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0.0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57150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length: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5715000" y="373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>
                <a:solidFill>
                  <a:srgbClr val="FF3300"/>
                </a:solidFill>
              </a:rPr>
              <a:t>width: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5562600" y="2971800"/>
            <a:ext cx="2209800" cy="1371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4419600" y="365760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354330" y="2674283"/>
            <a:ext cx="2590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The </a:t>
            </a:r>
            <a:r>
              <a:rPr lang="en-US" i="0" dirty="0">
                <a:latin typeface="Courier New" pitchFamily="49" charset="0"/>
              </a:rPr>
              <a:t>box </a:t>
            </a:r>
            <a:r>
              <a:rPr lang="en-US" i="0" dirty="0"/>
              <a:t>variable holds the address of the </a:t>
            </a:r>
            <a:r>
              <a:rPr lang="en-US" i="0" dirty="0">
                <a:latin typeface="Courier New" pitchFamily="49" charset="0"/>
              </a:rPr>
              <a:t>Rectangle</a:t>
            </a:r>
            <a:r>
              <a:rPr lang="en-US" i="0" dirty="0"/>
              <a:t> object.</a:t>
            </a: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5029200" y="2514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 </a:t>
            </a:r>
            <a:r>
              <a:rPr lang="en-US" i="0">
                <a:latin typeface="Courier New" pitchFamily="49" charset="0"/>
              </a:rPr>
              <a:t>Rectangle</a:t>
            </a:r>
            <a:r>
              <a:rPr lang="en-US" i="0"/>
              <a:t> object</a:t>
            </a: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1371600" y="4953000"/>
            <a:ext cx="647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This is the state of the box object after the </a:t>
            </a:r>
            <a:r>
              <a:rPr lang="en-US" sz="3200" i="0">
                <a:latin typeface="Courier New" pitchFamily="49" charset="0"/>
              </a:rPr>
              <a:t>setLength</a:t>
            </a:r>
            <a:r>
              <a:rPr lang="en-US" sz="3200"/>
              <a:t> method executes.</a:t>
            </a:r>
          </a:p>
        </p:txBody>
      </p:sp>
    </p:spTree>
    <p:extLst>
      <p:ext uri="{BB962C8B-B14F-4D97-AF65-F5344CB8AC3E}">
        <p14:creationId xmlns:p14="http://schemas.microsoft.com/office/powerpoint/2010/main" val="30942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the </a:t>
            </a:r>
            <a:r>
              <a:rPr lang="en-US" altLang="en-US" smtClean="0">
                <a:latin typeface="Courier New" panose="02070309020205020404" pitchFamily="49" charset="0"/>
              </a:rPr>
              <a:t>getLength</a:t>
            </a:r>
            <a:r>
              <a:rPr lang="en-US" altLang="en-US" smtClean="0"/>
              <a:t> Method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</a:t>
            </a:r>
            <a:r>
              <a:rPr lang="en-US" altLang="en-US" sz="2000" b="1" smtClean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The getLength method returns a Rectangle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object's length.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@return The value in the length field.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public double getLength()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return length;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Similarly, the </a:t>
            </a:r>
            <a:r>
              <a:rPr lang="en-US" altLang="en-US" sz="2800" smtClean="0">
                <a:latin typeface="Courier New" panose="02070309020205020404" pitchFamily="49" charset="0"/>
              </a:rPr>
              <a:t>setWidth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latin typeface="Courier New" panose="02070309020205020404" pitchFamily="49" charset="0"/>
              </a:rPr>
              <a:t>getWidth</a:t>
            </a:r>
            <a:r>
              <a:rPr lang="en-US" altLang="en-US" sz="2800" smtClean="0"/>
              <a:t> methods can be created.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Examples:  </a:t>
            </a:r>
            <a:r>
              <a:rPr lang="en-US" altLang="en-US" sz="2800" smtClean="0">
                <a:hlinkClick r:id="rId3" action="ppaction://hlinkfile"/>
              </a:rPr>
              <a:t>Rectangle.java</a:t>
            </a:r>
            <a:r>
              <a:rPr lang="en-US" altLang="en-US" sz="2800" smtClean="0"/>
              <a:t>, </a:t>
            </a:r>
            <a:r>
              <a:rPr lang="en-US" altLang="en-US" sz="2800" smtClean="0">
                <a:hlinkClick r:id="rId4" action="ppaction://hlinkfile"/>
              </a:rPr>
              <a:t>LengthWidthDemo.java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9184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and Demonstrating the </a:t>
            </a:r>
            <a:r>
              <a:rPr lang="en-US" altLang="en-US" smtClean="0">
                <a:latin typeface="Courier New" panose="02070309020205020404" pitchFamily="49" charset="0"/>
              </a:rPr>
              <a:t>getArea</a:t>
            </a:r>
            <a:r>
              <a:rPr lang="en-US" altLang="en-US" smtClean="0"/>
              <a:t> Method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	 </a:t>
            </a:r>
            <a:r>
              <a:rPr lang="en-US" altLang="en-US" sz="2000" b="1" smtClean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The getArea method returns a Rectangle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object's area.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@return The product of length times width.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*/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public double getArea()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return length * width;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Examples:  </a:t>
            </a:r>
            <a:r>
              <a:rPr lang="en-US" altLang="en-US" sz="2800" smtClean="0">
                <a:hlinkClick r:id="rId3" action="ppaction://hlinkfile"/>
              </a:rPr>
              <a:t>Rectangle.java</a:t>
            </a:r>
            <a:r>
              <a:rPr lang="en-US" altLang="en-US" sz="2800" smtClean="0"/>
              <a:t>, </a:t>
            </a:r>
            <a:r>
              <a:rPr lang="en-US" altLang="en-US" sz="2800" smtClean="0">
                <a:hlinkClick r:id="rId4" action="ppaction://hlinkfile"/>
              </a:rPr>
              <a:t>RectangleDemo.java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873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Methods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Because of the concept of data hiding, fields in a class are private.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methods that </a:t>
            </a:r>
            <a:r>
              <a:rPr lang="en-US" sz="2800" dirty="0" smtClean="0">
                <a:solidFill>
                  <a:srgbClr val="FF0000"/>
                </a:solidFill>
              </a:rPr>
              <a:t>retrieve</a:t>
            </a:r>
            <a:r>
              <a:rPr lang="en-US" sz="2800" dirty="0" smtClean="0"/>
              <a:t> the data of fields are called </a:t>
            </a:r>
            <a:r>
              <a:rPr lang="en-US" sz="2800" i="1" dirty="0" err="1" smtClean="0">
                <a:solidFill>
                  <a:srgbClr val="FF0000"/>
                </a:solidFill>
              </a:rPr>
              <a:t>accessors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methods that </a:t>
            </a:r>
            <a:r>
              <a:rPr lang="en-US" sz="2800" dirty="0" smtClean="0">
                <a:solidFill>
                  <a:srgbClr val="FF0000"/>
                </a:solidFill>
              </a:rPr>
              <a:t>modify</a:t>
            </a:r>
            <a:r>
              <a:rPr lang="en-US" sz="2800" dirty="0" smtClean="0"/>
              <a:t> the data of fields are called </a:t>
            </a:r>
            <a:r>
              <a:rPr lang="en-US" sz="2800" i="1" dirty="0" err="1" smtClean="0">
                <a:solidFill>
                  <a:srgbClr val="FF0000"/>
                </a:solidFill>
              </a:rPr>
              <a:t>mutators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field that the programmer wishes to be viewed by other classes needs an </a:t>
            </a:r>
            <a:r>
              <a:rPr lang="en-US" sz="2800" dirty="0" err="1" smtClean="0"/>
              <a:t>accessor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field that the programmer wishes to be modified by other classes needs a </a:t>
            </a:r>
            <a:r>
              <a:rPr lang="en-US" sz="2800" dirty="0" err="1" smtClean="0"/>
              <a:t>mutator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1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Accessors and Mutators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tabLst>
                <a:tab pos="2233613" algn="l"/>
              </a:tabLst>
            </a:pPr>
            <a:r>
              <a:rPr lang="en-US" sz="2800" dirty="0" smtClean="0"/>
              <a:t>For the </a:t>
            </a:r>
            <a:r>
              <a:rPr lang="en-US" sz="2800" dirty="0" smtClean="0">
                <a:latin typeface="Courier New" pitchFamily="49" charset="0"/>
              </a:rPr>
              <a:t>Rectangle</a:t>
            </a:r>
            <a:r>
              <a:rPr lang="en-US" sz="2800" dirty="0" smtClean="0"/>
              <a:t> example, the accessors and </a:t>
            </a:r>
            <a:r>
              <a:rPr lang="en-US" sz="2800" dirty="0" err="1" smtClean="0"/>
              <a:t>mutators</a:t>
            </a:r>
            <a:r>
              <a:rPr lang="en-US" sz="2800" dirty="0" smtClean="0"/>
              <a:t> are:</a:t>
            </a:r>
          </a:p>
          <a:p>
            <a:pPr lvl="1" eaLnBrk="1" hangingPunct="1">
              <a:tabLst>
                <a:tab pos="2233613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setLength</a:t>
            </a:r>
            <a:r>
              <a:rPr lang="en-US" sz="2000" dirty="0" smtClean="0"/>
              <a:t>	: Sets the value of the </a:t>
            </a:r>
            <a:r>
              <a:rPr lang="en-US" sz="2000" dirty="0" smtClean="0">
                <a:latin typeface="Courier New" pitchFamily="49" charset="0"/>
              </a:rPr>
              <a:t>length</a:t>
            </a:r>
            <a:r>
              <a:rPr lang="en-US" sz="2000" dirty="0" smtClean="0"/>
              <a:t> field.</a:t>
            </a:r>
          </a:p>
          <a:p>
            <a:pPr lvl="2" eaLnBrk="1" hangingPunct="1">
              <a:buFontTx/>
              <a:buNone/>
              <a:tabLst>
                <a:tab pos="2233613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setLength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(double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len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sz="1800" dirty="0" smtClean="0">
                <a:solidFill>
                  <a:schemeClr val="accent2"/>
                </a:solidFill>
              </a:rPr>
              <a:t> …</a:t>
            </a:r>
          </a:p>
          <a:p>
            <a:pPr lvl="1" eaLnBrk="1" hangingPunct="1">
              <a:tabLst>
                <a:tab pos="2233613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setWidth</a:t>
            </a:r>
            <a:r>
              <a:rPr lang="en-US" sz="2000" dirty="0" smtClean="0"/>
              <a:t>	: Sets the value of the </a:t>
            </a:r>
            <a:r>
              <a:rPr lang="en-US" sz="2000" dirty="0" smtClean="0">
                <a:latin typeface="Courier New" pitchFamily="49" charset="0"/>
              </a:rPr>
              <a:t>width</a:t>
            </a:r>
            <a:r>
              <a:rPr lang="en-US" sz="2000" dirty="0" smtClean="0"/>
              <a:t> field.</a:t>
            </a:r>
          </a:p>
          <a:p>
            <a:pPr lvl="2" eaLnBrk="1" hangingPunct="1">
              <a:buFontTx/>
              <a:buNone/>
              <a:tabLst>
                <a:tab pos="2233613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setLength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(double w)</a:t>
            </a:r>
            <a:r>
              <a:rPr lang="en-US" sz="1800" dirty="0" smtClean="0">
                <a:solidFill>
                  <a:schemeClr val="accent2"/>
                </a:solidFill>
              </a:rPr>
              <a:t> …</a:t>
            </a:r>
          </a:p>
          <a:p>
            <a:pPr lvl="1" eaLnBrk="1" hangingPunct="1">
              <a:tabLst>
                <a:tab pos="2233613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getLength</a:t>
            </a:r>
            <a:r>
              <a:rPr lang="en-US" sz="2000" dirty="0" smtClean="0"/>
              <a:t>	: Returns the value of the </a:t>
            </a:r>
            <a:r>
              <a:rPr lang="en-US" sz="2000" dirty="0" smtClean="0">
                <a:latin typeface="Courier New" pitchFamily="49" charset="0"/>
              </a:rPr>
              <a:t>length</a:t>
            </a:r>
            <a:r>
              <a:rPr lang="en-US" sz="2000" dirty="0" smtClean="0"/>
              <a:t> field.</a:t>
            </a:r>
          </a:p>
          <a:p>
            <a:pPr lvl="2" eaLnBrk="1" hangingPunct="1">
              <a:buFontTx/>
              <a:buNone/>
              <a:tabLst>
                <a:tab pos="2233613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public double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getLength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1800" dirty="0" smtClean="0">
                <a:solidFill>
                  <a:schemeClr val="accent2"/>
                </a:solidFill>
              </a:rPr>
              <a:t> …</a:t>
            </a:r>
          </a:p>
          <a:p>
            <a:pPr lvl="1" eaLnBrk="1" hangingPunct="1">
              <a:tabLst>
                <a:tab pos="2233613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getWidth</a:t>
            </a:r>
            <a:r>
              <a:rPr lang="en-US" sz="2000" dirty="0" smtClean="0"/>
              <a:t>	: Returns the value of the </a:t>
            </a:r>
            <a:r>
              <a:rPr lang="en-US" sz="2000" dirty="0" smtClean="0">
                <a:latin typeface="Courier New" pitchFamily="49" charset="0"/>
              </a:rPr>
              <a:t>width</a:t>
            </a:r>
            <a:r>
              <a:rPr lang="en-US" sz="2000" dirty="0" smtClean="0"/>
              <a:t> field.</a:t>
            </a:r>
          </a:p>
          <a:p>
            <a:pPr lvl="2" eaLnBrk="1" hangingPunct="1">
              <a:buFontTx/>
              <a:buNone/>
              <a:tabLst>
                <a:tab pos="2233613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public double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getWidth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1800" dirty="0" smtClean="0">
                <a:solidFill>
                  <a:schemeClr val="accent2"/>
                </a:solidFill>
              </a:rPr>
              <a:t> …</a:t>
            </a:r>
          </a:p>
          <a:p>
            <a:pPr eaLnBrk="1" hangingPunct="1">
              <a:tabLst>
                <a:tab pos="2233613" algn="l"/>
              </a:tabLst>
            </a:pPr>
            <a:r>
              <a:rPr lang="en-US" sz="2800" dirty="0" smtClean="0"/>
              <a:t>Other names for these methods are </a:t>
            </a:r>
            <a:r>
              <a:rPr lang="en-US" sz="2800" i="1" dirty="0" smtClean="0">
                <a:solidFill>
                  <a:srgbClr val="FF0000"/>
                </a:solidFill>
              </a:rPr>
              <a:t>getters</a:t>
            </a:r>
            <a:r>
              <a:rPr lang="en-US" sz="2800" dirty="0" smtClean="0"/>
              <a:t> and </a:t>
            </a:r>
            <a:r>
              <a:rPr lang="en-US" sz="2800" i="1" dirty="0" smtClean="0">
                <a:solidFill>
                  <a:srgbClr val="FF0000"/>
                </a:solidFill>
              </a:rPr>
              <a:t>setters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UML Diagram for </a:t>
            </a:r>
            <a:r>
              <a:rPr lang="en-US" dirty="0" smtClean="0">
                <a:latin typeface="Courier New" pitchFamily="49" charset="0"/>
              </a:rPr>
              <a:t>Rectangle</a:t>
            </a:r>
            <a:r>
              <a:rPr lang="en-US" dirty="0" smtClean="0"/>
              <a:t> class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33400" y="1371600"/>
            <a:ext cx="3733800" cy="40342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3733800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i="0" dirty="0"/>
              <a:t>Rectangle</a:t>
            </a:r>
            <a:endParaRPr lang="en-US" sz="3200" i="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533400" y="2133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2209800"/>
            <a:ext cx="1676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/>
              <a:t>length width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09600" y="3200400"/>
            <a:ext cx="3124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err="1"/>
              <a:t>setLength</a:t>
            </a:r>
            <a:r>
              <a:rPr lang="en-US" sz="2800" i="0" dirty="0"/>
              <a:t>() </a:t>
            </a:r>
            <a:r>
              <a:rPr lang="en-US" sz="2800" i="0" dirty="0" err="1"/>
              <a:t>setWidth</a:t>
            </a:r>
            <a:r>
              <a:rPr lang="en-US" sz="2800" i="0" dirty="0"/>
              <a:t>() </a:t>
            </a:r>
            <a:r>
              <a:rPr lang="en-US" sz="2800" i="0" dirty="0" err="1"/>
              <a:t>getLength</a:t>
            </a:r>
            <a:r>
              <a:rPr lang="en-US" sz="2800" i="0" dirty="0"/>
              <a:t>() </a:t>
            </a:r>
            <a:r>
              <a:rPr lang="en-US" sz="2800" i="0" dirty="0" err="1"/>
              <a:t>getWidth</a:t>
            </a:r>
            <a:r>
              <a:rPr lang="en-US" sz="2800" i="0" dirty="0"/>
              <a:t>() </a:t>
            </a:r>
            <a:r>
              <a:rPr lang="en-US" sz="2800" i="0" dirty="0" err="1"/>
              <a:t>getArea</a:t>
            </a:r>
            <a:r>
              <a:rPr lang="en-US" sz="2800" i="0" dirty="0"/>
              <a:t>()</a:t>
            </a: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533400" y="3124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752600" y="5410200"/>
            <a:ext cx="6261110" cy="1073150"/>
            <a:chOff x="480" y="1680"/>
            <a:chExt cx="3944" cy="676"/>
          </a:xfrm>
        </p:grpSpPr>
        <p:pic>
          <p:nvPicPr>
            <p:cNvPr id="11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1161" y="1706"/>
              <a:ext cx="32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dirty="0" smtClean="0"/>
                <a:t>Which methods are </a:t>
              </a:r>
              <a:r>
                <a:rPr lang="en-US" dirty="0" err="1" smtClean="0"/>
                <a:t>accessors</a:t>
              </a:r>
              <a:r>
                <a:rPr lang="en-US" dirty="0" smtClean="0"/>
                <a:t>, </a:t>
              </a:r>
              <a:r>
                <a:rPr lang="en-US" dirty="0" err="1" smtClean="0"/>
                <a:t>mutators</a:t>
              </a:r>
              <a:r>
                <a:rPr lang="en-US" dirty="0" smtClean="0"/>
                <a:t>?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86400" y="1905000"/>
            <a:ext cx="16610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 err="1" smtClean="0">
                <a:solidFill>
                  <a:srgbClr val="FF0000"/>
                </a:solidFill>
              </a:rPr>
              <a:t>Accessors</a:t>
            </a:r>
            <a:r>
              <a:rPr lang="en-US" baseline="0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baseline="0" dirty="0" smtClean="0">
                <a:solidFill>
                  <a:srgbClr val="FF0000"/>
                </a:solidFill>
              </a:rPr>
              <a:t>   </a:t>
            </a:r>
            <a:r>
              <a:rPr lang="en-US" baseline="0" dirty="0" err="1" smtClean="0">
                <a:solidFill>
                  <a:srgbClr val="FF0000"/>
                </a:solidFill>
              </a:rPr>
              <a:t>getWidth</a:t>
            </a:r>
            <a:endParaRPr lang="en-US" baseline="0" dirty="0" smtClean="0">
              <a:solidFill>
                <a:srgbClr val="FF0000"/>
              </a:solidFill>
            </a:endParaRPr>
          </a:p>
          <a:p>
            <a:pPr algn="l"/>
            <a:r>
              <a:rPr lang="en-US" baseline="0" dirty="0" smtClean="0">
                <a:solidFill>
                  <a:srgbClr val="FF0000"/>
                </a:solidFill>
              </a:rPr>
              <a:t>   </a:t>
            </a:r>
            <a:r>
              <a:rPr lang="en-US" baseline="0" dirty="0" err="1" smtClean="0">
                <a:solidFill>
                  <a:srgbClr val="FF0000"/>
                </a:solidFill>
              </a:rPr>
              <a:t>getLength</a:t>
            </a:r>
            <a:endParaRPr lang="en-US" baseline="0" dirty="0" smtClean="0">
              <a:solidFill>
                <a:srgbClr val="FF0000"/>
              </a:solidFill>
            </a:endParaRPr>
          </a:p>
          <a:p>
            <a:pPr algn="l"/>
            <a:r>
              <a:rPr lang="en-US" baseline="0" dirty="0" err="1" smtClean="0">
                <a:solidFill>
                  <a:srgbClr val="FF0000"/>
                </a:solidFill>
              </a:rPr>
              <a:t>Mutators</a:t>
            </a:r>
            <a:r>
              <a:rPr lang="en-US" baseline="0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baseline="0" dirty="0" smtClean="0">
                <a:solidFill>
                  <a:srgbClr val="FF0000"/>
                </a:solidFill>
              </a:rPr>
              <a:t>   </a:t>
            </a:r>
            <a:r>
              <a:rPr lang="en-US" baseline="0" dirty="0" err="1" smtClean="0">
                <a:solidFill>
                  <a:srgbClr val="FF0000"/>
                </a:solidFill>
              </a:rPr>
              <a:t>setLength</a:t>
            </a:r>
            <a:endParaRPr lang="en-US" baseline="0" dirty="0" smtClean="0">
              <a:solidFill>
                <a:srgbClr val="FF0000"/>
              </a:solidFill>
            </a:endParaRPr>
          </a:p>
          <a:p>
            <a:pPr algn="l"/>
            <a:r>
              <a:rPr lang="en-US" baseline="0" dirty="0" smtClean="0">
                <a:solidFill>
                  <a:srgbClr val="FF0000"/>
                </a:solidFill>
              </a:rPr>
              <a:t>   </a:t>
            </a:r>
            <a:r>
              <a:rPr lang="en-US" baseline="0" dirty="0" err="1" smtClean="0">
                <a:solidFill>
                  <a:srgbClr val="FF0000"/>
                </a:solidFill>
              </a:rPr>
              <a:t>setWidth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76200"/>
            <a:ext cx="91440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Programming Lab 2 – 6.1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95" y="1524000"/>
            <a:ext cx="90234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4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7 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763000" cy="4724400"/>
          </a:xfrm>
        </p:spPr>
        <p:txBody>
          <a:bodyPr/>
          <a:lstStyle/>
          <a:p>
            <a:r>
              <a:rPr lang="en-US" sz="1800" dirty="0"/>
              <a:t>6.1 Objects and Classes  </a:t>
            </a:r>
          </a:p>
          <a:p>
            <a:r>
              <a:rPr lang="en-US" sz="1800" dirty="0"/>
              <a:t>6.2 Writing a Simple Class, Step by Step </a:t>
            </a:r>
          </a:p>
          <a:p>
            <a:r>
              <a:rPr lang="en-US" sz="1800" dirty="0"/>
              <a:t>6.3 Instance Fields and Methods </a:t>
            </a:r>
            <a:endParaRPr lang="en-US" sz="1800" dirty="0" smtClean="0"/>
          </a:p>
          <a:p>
            <a:r>
              <a:rPr lang="en-US" sz="1800" dirty="0" smtClean="0"/>
              <a:t>6.4 </a:t>
            </a:r>
            <a:r>
              <a:rPr lang="en-US" sz="1800" dirty="0"/>
              <a:t>Constructors </a:t>
            </a:r>
          </a:p>
          <a:p>
            <a:r>
              <a:rPr lang="en-US" sz="1800" dirty="0"/>
              <a:t>6.5 Passing Objects as Arguments  </a:t>
            </a:r>
          </a:p>
          <a:p>
            <a:r>
              <a:rPr lang="en-US" sz="1800" dirty="0"/>
              <a:t>6.6 Overloading Methods and Constructors </a:t>
            </a:r>
          </a:p>
          <a:p>
            <a:r>
              <a:rPr lang="en-US" sz="1800" dirty="0"/>
              <a:t>6.7 Scope of Instance Fields  </a:t>
            </a:r>
          </a:p>
          <a:p>
            <a:r>
              <a:rPr lang="en-US" sz="1800" dirty="0"/>
              <a:t>6.8 Packages and import Statements  </a:t>
            </a:r>
          </a:p>
          <a:p>
            <a:r>
              <a:rPr lang="en-US" sz="1800" dirty="0"/>
              <a:t>6.9 Focus on Object-Oriented Design: Finding the Classes</a:t>
            </a:r>
          </a:p>
          <a:p>
            <a:r>
              <a:rPr lang="en-US" sz="1800" dirty="0"/>
              <a:t>and Their </a:t>
            </a:r>
            <a:r>
              <a:rPr lang="en-US" sz="1800" dirty="0" smtClean="0"/>
              <a:t>Responsibilities</a:t>
            </a:r>
            <a:endParaRPr lang="en-US" sz="1800" dirty="0"/>
          </a:p>
          <a:p>
            <a:r>
              <a:rPr lang="en-US" sz="1800" dirty="0"/>
              <a:t>8.4 The </a:t>
            </a:r>
            <a:r>
              <a:rPr lang="en-US" sz="1800" dirty="0" err="1"/>
              <a:t>toString</a:t>
            </a:r>
            <a:r>
              <a:rPr lang="en-US" sz="1800" dirty="0"/>
              <a:t> </a:t>
            </a:r>
            <a:r>
              <a:rPr lang="en-US" sz="1800" dirty="0" smtClean="0"/>
              <a:t>Method</a:t>
            </a:r>
            <a:endParaRPr lang="en-US" sz="1800" dirty="0"/>
          </a:p>
          <a:p>
            <a:r>
              <a:rPr lang="en-US" sz="1800" dirty="0" smtClean="0"/>
              <a:t>UML </a:t>
            </a:r>
            <a:r>
              <a:rPr lang="en-US" sz="1800" dirty="0"/>
              <a:t>- class Diagrams, </a:t>
            </a:r>
            <a:r>
              <a:rPr lang="en-US" sz="1800" dirty="0" smtClean="0"/>
              <a:t>dependency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Cohesion</a:t>
            </a:r>
          </a:p>
          <a:p>
            <a:r>
              <a:rPr lang="en-US" sz="1800" dirty="0"/>
              <a:t>Coupling 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Memory Mapping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76200"/>
            <a:ext cx="91440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Programming Lab 2 – 6.2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63" y="1447800"/>
            <a:ext cx="904511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0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Hiding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object hides its internal,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fields from code that is outside the class that the object is an instance of. </a:t>
            </a:r>
          </a:p>
          <a:p>
            <a:pPr eaLnBrk="1" hangingPunct="1"/>
            <a:r>
              <a:rPr lang="en-US" dirty="0" smtClean="0"/>
              <a:t>Only the class's methods may directly access and </a:t>
            </a:r>
            <a:r>
              <a:rPr lang="en-US" dirty="0" smtClean="0">
                <a:solidFill>
                  <a:srgbClr val="FF0000"/>
                </a:solidFill>
              </a:rPr>
              <a:t>make changes </a:t>
            </a:r>
            <a:r>
              <a:rPr lang="en-US" dirty="0" smtClean="0"/>
              <a:t>to the object’s internal data.</a:t>
            </a:r>
          </a:p>
          <a:p>
            <a:pPr eaLnBrk="1" hangingPunct="1"/>
            <a:r>
              <a:rPr lang="en-US" dirty="0" smtClean="0"/>
              <a:t>Code outside the class must use the class's </a:t>
            </a:r>
            <a:r>
              <a:rPr lang="en-US" dirty="0" smtClean="0">
                <a:solidFill>
                  <a:srgbClr val="FF0000"/>
                </a:solidFill>
              </a:rPr>
              <a:t>public methods </a:t>
            </a:r>
            <a:r>
              <a:rPr lang="en-US" dirty="0" smtClean="0"/>
              <a:t>to operate on an object's private fields.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1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Hiding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hiding is important because classes are typically used as components in large software systems, involving a team of programmers.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Data hiding helps enforce the </a:t>
            </a:r>
            <a:r>
              <a:rPr lang="en-US" dirty="0" smtClean="0">
                <a:solidFill>
                  <a:srgbClr val="FF0000"/>
                </a:solidFill>
              </a:rPr>
              <a:t>integrity</a:t>
            </a:r>
            <a:r>
              <a:rPr lang="en-US" dirty="0" smtClean="0"/>
              <a:t> of an object's </a:t>
            </a:r>
            <a:r>
              <a:rPr lang="en-US" dirty="0" smtClean="0">
                <a:solidFill>
                  <a:srgbClr val="FF0000"/>
                </a:solidFill>
              </a:rPr>
              <a:t>internal data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8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Stale Data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Some data is the </a:t>
            </a:r>
            <a:r>
              <a:rPr lang="en-US" sz="2800" dirty="0" smtClean="0">
                <a:solidFill>
                  <a:srgbClr val="FF0000"/>
                </a:solidFill>
              </a:rPr>
              <a:t>result of a calculation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Consider the area of a rectangle.</a:t>
            </a:r>
          </a:p>
          <a:p>
            <a:pPr lvl="1" eaLnBrk="1" hangingPunct="1"/>
            <a:r>
              <a:rPr lang="en-US" sz="2400" i="1" dirty="0" smtClean="0"/>
              <a:t>length</a:t>
            </a:r>
            <a:r>
              <a:rPr lang="en-US" sz="2400" dirty="0" smtClean="0"/>
              <a:t> </a:t>
            </a:r>
            <a:r>
              <a:rPr lang="en-US" sz="2400" dirty="0" smtClean="0">
                <a:cs typeface="Times New Roman" pitchFamily="18" charset="0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width</a:t>
            </a:r>
          </a:p>
          <a:p>
            <a:pPr eaLnBrk="1" hangingPunct="1"/>
            <a:r>
              <a:rPr lang="en-US" sz="2800" dirty="0" smtClean="0"/>
              <a:t>It would be impractical to use an </a:t>
            </a:r>
            <a:r>
              <a:rPr lang="en-US" sz="2800" i="1" dirty="0" smtClean="0"/>
              <a:t>area</a:t>
            </a:r>
            <a:r>
              <a:rPr lang="en-US" sz="2800" dirty="0" smtClean="0"/>
              <a:t> variable here.</a:t>
            </a:r>
          </a:p>
          <a:p>
            <a:pPr eaLnBrk="1" hangingPunct="1"/>
            <a:r>
              <a:rPr lang="en-US" sz="2800" dirty="0" smtClean="0"/>
              <a:t>Data that requires the calculation of various factors has the potential to become </a:t>
            </a:r>
            <a:r>
              <a:rPr lang="en-US" sz="2800" i="1" dirty="0" smtClean="0"/>
              <a:t>stale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To avoid stale data, it is best to calculate the value of that data within a method rather than store it in a variable.</a:t>
            </a:r>
          </a:p>
        </p:txBody>
      </p:sp>
    </p:spTree>
    <p:extLst>
      <p:ext uri="{BB962C8B-B14F-4D97-AF65-F5344CB8AC3E}">
        <p14:creationId xmlns:p14="http://schemas.microsoft.com/office/powerpoint/2010/main" val="11386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Stale Data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Rather than use an </a:t>
            </a:r>
            <a:r>
              <a:rPr lang="en-US" sz="2800" dirty="0" smtClean="0">
                <a:latin typeface="Courier New" pitchFamily="49" charset="0"/>
              </a:rPr>
              <a:t>area</a:t>
            </a:r>
            <a:r>
              <a:rPr lang="en-US" sz="2800" dirty="0" smtClean="0"/>
              <a:t> variable in a </a:t>
            </a:r>
            <a:r>
              <a:rPr lang="en-US" sz="2800" dirty="0" smtClean="0">
                <a:latin typeface="Courier New" pitchFamily="49" charset="0"/>
              </a:rPr>
              <a:t>Rectangle</a:t>
            </a:r>
            <a:r>
              <a:rPr lang="en-US" sz="2800" dirty="0" smtClean="0"/>
              <a:t> class: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public double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</a:rPr>
              <a:t>getArea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	return length * width;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2800" dirty="0" smtClean="0"/>
              <a:t>This </a:t>
            </a:r>
            <a:r>
              <a:rPr lang="en-US" sz="2800" dirty="0" smtClean="0">
                <a:solidFill>
                  <a:srgbClr val="FF0000"/>
                </a:solidFill>
              </a:rPr>
              <a:t>dynamically calculates </a:t>
            </a:r>
            <a:r>
              <a:rPr lang="en-US" sz="2800" dirty="0" smtClean="0"/>
              <a:t>the value of the rectangle’s area when the method is called.</a:t>
            </a:r>
          </a:p>
          <a:p>
            <a:pPr eaLnBrk="1" hangingPunct="1"/>
            <a:r>
              <a:rPr lang="en-US" sz="2800" dirty="0" smtClean="0"/>
              <a:t>Now, any change to the </a:t>
            </a:r>
            <a:r>
              <a:rPr lang="en-US" sz="2800" dirty="0" smtClean="0">
                <a:latin typeface="Courier New" pitchFamily="49" charset="0"/>
              </a:rPr>
              <a:t>length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urier New" pitchFamily="49" charset="0"/>
              </a:rPr>
              <a:t>width</a:t>
            </a:r>
            <a:r>
              <a:rPr lang="en-US" sz="2800" dirty="0" smtClean="0"/>
              <a:t> variables will not leave the area of the rectangle stale.</a:t>
            </a:r>
          </a:p>
        </p:txBody>
      </p:sp>
    </p:spTree>
    <p:extLst>
      <p:ext uri="{BB962C8B-B14F-4D97-AF65-F5344CB8AC3E}">
        <p14:creationId xmlns:p14="http://schemas.microsoft.com/office/powerpoint/2010/main" val="3566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Data Type and Parameter Notation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UML diagrams are language independent.</a:t>
            </a:r>
          </a:p>
          <a:p>
            <a:pPr eaLnBrk="1" hangingPunct="1"/>
            <a:r>
              <a:rPr lang="en-US" sz="2800" dirty="0" smtClean="0"/>
              <a:t>UML diagrams use an independent notation to show return types, access modifiers, etc.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3505200"/>
            <a:ext cx="4495800" cy="2667000"/>
            <a:chOff x="1968" y="2208"/>
            <a:chExt cx="1872" cy="864"/>
          </a:xfrm>
        </p:grpSpPr>
        <p:sp>
          <p:nvSpPr>
            <p:cNvPr id="31753" name="Rectangle 5"/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 i="0"/>
                <a:t>Rectangle</a:t>
              </a:r>
            </a:p>
          </p:txBody>
        </p:sp>
        <p:sp>
          <p:nvSpPr>
            <p:cNvPr id="31754" name="Rectangle 6"/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800" b="1" i="0">
                  <a:solidFill>
                    <a:srgbClr val="FF3300"/>
                  </a:solidFill>
                </a:rPr>
                <a:t>-</a:t>
              </a:r>
              <a:r>
                <a:rPr lang="en-US" sz="2800" i="0">
                  <a:solidFill>
                    <a:srgbClr val="FF3300"/>
                  </a:solidFill>
                </a:rPr>
                <a:t> </a:t>
              </a:r>
              <a:r>
                <a:rPr lang="en-US" sz="2800" i="0"/>
                <a:t>width : double</a:t>
              </a:r>
            </a:p>
          </p:txBody>
        </p:sp>
        <p:sp>
          <p:nvSpPr>
            <p:cNvPr id="31755" name="Rectangle 7"/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800" b="1" i="0">
                  <a:solidFill>
                    <a:srgbClr val="FF3300"/>
                  </a:solidFill>
                </a:rPr>
                <a:t>+</a:t>
              </a:r>
              <a:r>
                <a:rPr lang="en-US" sz="2800" i="0"/>
                <a:t> setWidth(w : double) : void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533400" y="3431463"/>
            <a:ext cx="2057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FF3300"/>
                </a:solidFill>
              </a:rPr>
              <a:t>Access modifiers are denoted as:</a:t>
            </a:r>
          </a:p>
          <a:p>
            <a:pPr lvl="1" algn="l"/>
            <a:r>
              <a:rPr lang="en-US" dirty="0">
                <a:solidFill>
                  <a:srgbClr val="FF3300"/>
                </a:solidFill>
              </a:rPr>
              <a:t>-</a:t>
            </a:r>
            <a:r>
              <a:rPr lang="en-US" i="0" dirty="0">
                <a:solidFill>
                  <a:srgbClr val="FF3300"/>
                </a:solidFill>
              </a:rPr>
              <a:t>	</a:t>
            </a:r>
            <a:r>
              <a:rPr lang="en-US" i="0" dirty="0" smtClean="0">
                <a:solidFill>
                  <a:srgbClr val="FF3300"/>
                </a:solidFill>
              </a:rPr>
              <a:t>private</a:t>
            </a:r>
            <a:endParaRPr lang="en-US" i="0" dirty="0">
              <a:solidFill>
                <a:srgbClr val="FF3300"/>
              </a:solidFill>
            </a:endParaRPr>
          </a:p>
          <a:p>
            <a:pPr lvl="1" algn="l"/>
            <a:r>
              <a:rPr lang="en-US" dirty="0">
                <a:solidFill>
                  <a:srgbClr val="FF3300"/>
                </a:solidFill>
              </a:rPr>
              <a:t>+</a:t>
            </a:r>
            <a:r>
              <a:rPr lang="en-US" i="0" dirty="0">
                <a:solidFill>
                  <a:srgbClr val="FF3300"/>
                </a:solidFill>
              </a:rPr>
              <a:t>	</a:t>
            </a:r>
            <a:r>
              <a:rPr lang="en-US" i="0" dirty="0" smtClean="0">
                <a:solidFill>
                  <a:srgbClr val="FF3300"/>
                </a:solidFill>
              </a:rPr>
              <a:t>public</a:t>
            </a:r>
            <a:endParaRPr lang="en-US" i="0" dirty="0">
              <a:solidFill>
                <a:srgbClr val="FF3300"/>
              </a:solidFill>
            </a:endParaRPr>
          </a:p>
        </p:txBody>
      </p:sp>
      <p:cxnSp>
        <p:nvCxnSpPr>
          <p:cNvPr id="31751" name="AutoShape 10"/>
          <p:cNvCxnSpPr>
            <a:cxnSpLocks noChangeShapeType="1"/>
          </p:cNvCxnSpPr>
          <p:nvPr/>
        </p:nvCxnSpPr>
        <p:spPr bwMode="auto">
          <a:xfrm rot="16200000" flipH="1">
            <a:off x="2544258" y="4754057"/>
            <a:ext cx="512184" cy="1714501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31752" name="AutoShape 12"/>
          <p:cNvCxnSpPr>
            <a:cxnSpLocks noChangeShapeType="1"/>
          </p:cNvCxnSpPr>
          <p:nvPr/>
        </p:nvCxnSpPr>
        <p:spPr bwMode="auto">
          <a:xfrm>
            <a:off x="2514600" y="4838700"/>
            <a:ext cx="1127760" cy="6942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296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Data Type and Parameter Notation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/>
            <a:r>
              <a:rPr lang="en-US" sz="2800" smtClean="0"/>
              <a:t>UML diagrams are language independent.</a:t>
            </a:r>
          </a:p>
          <a:p>
            <a:pPr eaLnBrk="1" hangingPunct="1"/>
            <a:r>
              <a:rPr lang="en-US" sz="2800" smtClean="0"/>
              <a:t>UML diagrams use an independent notation to show return types, access modifiers, etc</a:t>
            </a:r>
            <a:r>
              <a:rPr lang="en-US" smtClean="0"/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00200" y="3429000"/>
            <a:ext cx="4495800" cy="2667000"/>
            <a:chOff x="1968" y="2208"/>
            <a:chExt cx="1872" cy="864"/>
          </a:xfrm>
        </p:grpSpPr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 i="0"/>
                <a:t>Rectangle</a:t>
              </a:r>
            </a:p>
          </p:txBody>
        </p:sp>
        <p:sp>
          <p:nvSpPr>
            <p:cNvPr id="32777" name="Rectangle 10"/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800" i="0"/>
                <a:t>- width </a:t>
              </a:r>
              <a:r>
                <a:rPr lang="en-US" sz="2800" i="0">
                  <a:solidFill>
                    <a:srgbClr val="FF3300"/>
                  </a:solidFill>
                </a:rPr>
                <a:t>: double</a:t>
              </a:r>
              <a:endParaRPr lang="en-US" sz="2800" i="0">
                <a:solidFill>
                  <a:srgbClr val="FFFF00"/>
                </a:solidFill>
              </a:endParaRPr>
            </a:p>
          </p:txBody>
        </p:sp>
        <p:sp>
          <p:nvSpPr>
            <p:cNvPr id="32778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800" i="0"/>
                <a:t>+ setWidth(w : double) : void</a:t>
              </a:r>
            </a:p>
          </p:txBody>
        </p:sp>
      </p:grpSp>
      <p:sp>
        <p:nvSpPr>
          <p:cNvPr id="32774" name="Text Box 12"/>
          <p:cNvSpPr txBox="1">
            <a:spLocks noChangeArrowheads="1"/>
          </p:cNvSpPr>
          <p:nvPr/>
        </p:nvSpPr>
        <p:spPr bwMode="auto">
          <a:xfrm>
            <a:off x="6429375" y="3276600"/>
            <a:ext cx="27146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rgbClr val="FF3300"/>
                </a:solidFill>
              </a:rPr>
              <a:t>Variable types are placed after the variable name, separated by a colon.</a:t>
            </a:r>
          </a:p>
        </p:txBody>
      </p:sp>
      <p:cxnSp>
        <p:nvCxnSpPr>
          <p:cNvPr id="32775" name="AutoShape 13"/>
          <p:cNvCxnSpPr>
            <a:cxnSpLocks noChangeShapeType="1"/>
            <a:stCxn id="32774" idx="2"/>
            <a:endCxn id="32777" idx="3"/>
          </p:cNvCxnSpPr>
          <p:nvPr/>
        </p:nvCxnSpPr>
        <p:spPr bwMode="auto">
          <a:xfrm rot="5400000" flipH="1">
            <a:off x="6714798" y="4143702"/>
            <a:ext cx="453092" cy="1690688"/>
          </a:xfrm>
          <a:prstGeom prst="bentConnector4">
            <a:avLst>
              <a:gd name="adj1" fmla="val -50453"/>
              <a:gd name="adj2" fmla="val 90141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9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Data Type and Parameter Notation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/>
            <a:r>
              <a:rPr lang="en-US" sz="2800" smtClean="0"/>
              <a:t>UML diagrams are language independent.</a:t>
            </a:r>
          </a:p>
          <a:p>
            <a:pPr eaLnBrk="1" hangingPunct="1"/>
            <a:r>
              <a:rPr lang="en-US" sz="2800" smtClean="0"/>
              <a:t>UML diagrams use an independent notation to show return types, access modifiers, etc.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0" y="3429000"/>
            <a:ext cx="4572000" cy="2667000"/>
            <a:chOff x="1968" y="2208"/>
            <a:chExt cx="1872" cy="864"/>
          </a:xfrm>
        </p:grpSpPr>
        <p:sp>
          <p:nvSpPr>
            <p:cNvPr id="33800" name="Rectangle 9"/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 i="0"/>
                <a:t>Rectangle</a:t>
              </a:r>
            </a:p>
          </p:txBody>
        </p:sp>
        <p:sp>
          <p:nvSpPr>
            <p:cNvPr id="33801" name="Rectangle 10"/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800" i="0"/>
                <a:t>- width : double</a:t>
              </a:r>
            </a:p>
          </p:txBody>
        </p:sp>
        <p:sp>
          <p:nvSpPr>
            <p:cNvPr id="33802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800" i="0"/>
                <a:t>+ setWidth(w : double) </a:t>
              </a:r>
              <a:r>
                <a:rPr lang="en-US" sz="2800" i="0">
                  <a:solidFill>
                    <a:srgbClr val="FF3300"/>
                  </a:solidFill>
                </a:rPr>
                <a:t>: void</a:t>
              </a:r>
              <a:endParaRPr lang="en-US" sz="2800" i="0">
                <a:solidFill>
                  <a:srgbClr val="FFFF00"/>
                </a:solidFill>
              </a:endParaRPr>
            </a:p>
          </p:txBody>
        </p:sp>
      </p:grpSp>
      <p:sp>
        <p:nvSpPr>
          <p:cNvPr id="33798" name="Text Box 12"/>
          <p:cNvSpPr txBox="1">
            <a:spLocks noChangeArrowheads="1"/>
          </p:cNvSpPr>
          <p:nvPr/>
        </p:nvSpPr>
        <p:spPr bwMode="auto">
          <a:xfrm>
            <a:off x="6172200" y="3352800"/>
            <a:ext cx="2819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rgbClr val="FF3300"/>
                </a:solidFill>
              </a:rPr>
              <a:t>Method return types are placed after the method declaration name, separated by a colon.</a:t>
            </a:r>
          </a:p>
        </p:txBody>
      </p:sp>
      <p:cxnSp>
        <p:nvCxnSpPr>
          <p:cNvPr id="33799" name="AutoShape 13"/>
          <p:cNvCxnSpPr>
            <a:cxnSpLocks noChangeShapeType="1"/>
            <a:stCxn id="33798" idx="2"/>
            <a:endCxn id="33802" idx="3"/>
          </p:cNvCxnSpPr>
          <p:nvPr/>
        </p:nvCxnSpPr>
        <p:spPr bwMode="auto">
          <a:xfrm rot="5400000">
            <a:off x="6659096" y="4728696"/>
            <a:ext cx="359708" cy="14859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306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Data Type and Parameter Notation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/>
            <a:r>
              <a:rPr lang="en-US" sz="2800" smtClean="0"/>
              <a:t>UML diagrams are language independent.</a:t>
            </a:r>
          </a:p>
          <a:p>
            <a:pPr eaLnBrk="1" hangingPunct="1"/>
            <a:r>
              <a:rPr lang="en-US" sz="2800" smtClean="0"/>
              <a:t>UML diagrams use an independent notation to show return types, access modifiers, etc.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3429000"/>
            <a:ext cx="4724400" cy="2667000"/>
            <a:chOff x="1968" y="2208"/>
            <a:chExt cx="1872" cy="864"/>
          </a:xfrm>
        </p:grpSpPr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 i="0"/>
                <a:t>Rectangle</a:t>
              </a:r>
            </a:p>
          </p:txBody>
        </p:sp>
        <p:sp>
          <p:nvSpPr>
            <p:cNvPr id="34825" name="Rectangle 6"/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800" i="0"/>
                <a:t>- width : double</a:t>
              </a:r>
            </a:p>
          </p:txBody>
        </p:sp>
        <p:sp>
          <p:nvSpPr>
            <p:cNvPr id="34826" name="Rectangle 7"/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800" i="0"/>
                <a:t>+ setWidth(</a:t>
              </a:r>
              <a:r>
                <a:rPr lang="en-US" sz="2800" i="0">
                  <a:solidFill>
                    <a:srgbClr val="FF3300"/>
                  </a:solidFill>
                </a:rPr>
                <a:t>w : double</a:t>
              </a:r>
              <a:r>
                <a:rPr lang="en-US" sz="2800" i="0"/>
                <a:t>) : void</a:t>
              </a:r>
            </a:p>
          </p:txBody>
        </p:sp>
      </p:grp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152400" y="3352800"/>
            <a:ext cx="2514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rgbClr val="FF3300"/>
                </a:solidFill>
              </a:rPr>
              <a:t>Method parameters are shown inside the parentheses using the same notation as variables.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981200" y="5334000"/>
            <a:ext cx="2895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876800" y="53340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530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Converting the UML Diagram to Code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2728913"/>
          </a:xfrm>
        </p:spPr>
        <p:txBody>
          <a:bodyPr/>
          <a:lstStyle/>
          <a:p>
            <a:pPr eaLnBrk="1" hangingPunct="1"/>
            <a:r>
              <a:rPr lang="en-US" sz="2800" smtClean="0"/>
              <a:t>Putting all of this information together, a Java class file can be built easily using the UML diagram.</a:t>
            </a:r>
          </a:p>
          <a:p>
            <a:pPr eaLnBrk="1" hangingPunct="1"/>
            <a:r>
              <a:rPr lang="en-US" sz="2800" smtClean="0"/>
              <a:t>The UML diagram parts match the Java class file structure.</a:t>
            </a:r>
            <a:endParaRPr lang="en-US" sz="2800" smtClean="0">
              <a:solidFill>
                <a:schemeClr val="accent2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91000" y="4267200"/>
            <a:ext cx="2590800" cy="1600200"/>
            <a:chOff x="1920" y="2400"/>
            <a:chExt cx="1632" cy="1008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920" y="2400"/>
              <a:ext cx="163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3200" i="0">
                  <a:solidFill>
                    <a:srgbClr val="FF3300"/>
                  </a:solidFill>
                </a:rPr>
                <a:t>ClassName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920" y="2736"/>
              <a:ext cx="163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3200" i="0">
                  <a:solidFill>
                    <a:schemeClr val="hlink"/>
                  </a:solidFill>
                </a:rPr>
                <a:t>Fields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920" y="3072"/>
              <a:ext cx="163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3200" i="0">
                  <a:solidFill>
                    <a:srgbClr val="00FF00"/>
                  </a:solidFill>
                </a:rPr>
                <a:t>Methods</a:t>
              </a:r>
            </a:p>
          </p:txBody>
        </p:sp>
      </p:grp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1828800" y="4191000"/>
            <a:ext cx="1345240" cy="175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tabLst>
                <a:tab pos="233363" algn="l"/>
              </a:tabLst>
            </a:pPr>
            <a:r>
              <a:rPr lang="en-US" sz="2800" i="0" dirty="0">
                <a:solidFill>
                  <a:srgbClr val="FF3300"/>
                </a:solidFill>
              </a:rPr>
              <a:t>class header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tabLst>
                <a:tab pos="233363" algn="l"/>
              </a:tabLst>
            </a:pPr>
            <a:r>
              <a:rPr lang="en-US" sz="2800" i="0" dirty="0">
                <a:solidFill>
                  <a:schemeClr val="accent2"/>
                </a:solidFill>
              </a:rPr>
              <a:t>{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tabLst>
                <a:tab pos="233363" algn="l"/>
              </a:tabLst>
            </a:pPr>
            <a:r>
              <a:rPr lang="en-US" sz="2800" i="0" dirty="0">
                <a:solidFill>
                  <a:schemeClr val="accent2"/>
                </a:solidFill>
              </a:rPr>
              <a:t>	</a:t>
            </a:r>
            <a:r>
              <a:rPr lang="en-US" sz="2800" i="0" dirty="0">
                <a:solidFill>
                  <a:schemeClr val="hlink"/>
                </a:solidFill>
              </a:rPr>
              <a:t>Fields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tabLst>
                <a:tab pos="233363" algn="l"/>
              </a:tabLst>
            </a:pPr>
            <a:r>
              <a:rPr lang="en-US" sz="2800" i="0" dirty="0">
                <a:solidFill>
                  <a:schemeClr val="accent2"/>
                </a:solidFill>
              </a:rPr>
              <a:t>	</a:t>
            </a:r>
            <a:r>
              <a:rPr lang="en-US" sz="2800" i="0" dirty="0">
                <a:solidFill>
                  <a:srgbClr val="00FF00"/>
                </a:solidFill>
              </a:rPr>
              <a:t>Methods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tabLst>
                <a:tab pos="233363" algn="l"/>
              </a:tabLst>
            </a:pPr>
            <a:r>
              <a:rPr lang="en-US" sz="2800" i="0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9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Classes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object exists in memory, and performs a specific task.</a:t>
            </a:r>
          </a:p>
          <a:p>
            <a:pPr eaLnBrk="1" hangingPunct="1"/>
            <a:r>
              <a:rPr lang="en-US" dirty="0" smtClean="0"/>
              <a:t>Objects have two general capabilities:</a:t>
            </a:r>
          </a:p>
          <a:p>
            <a:pPr lvl="1" eaLnBrk="1" hangingPunct="1"/>
            <a:r>
              <a:rPr lang="en-US" dirty="0" smtClean="0"/>
              <a:t>Objects can store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. The pieces of data stored in an object are also known as </a:t>
            </a:r>
            <a:r>
              <a:rPr lang="en-US" i="1" dirty="0" smtClean="0"/>
              <a:t>fields/attributes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Objects can perform operations. The operations that an object can perform are known as </a:t>
            </a:r>
            <a:r>
              <a:rPr lang="en-US" i="1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5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Converting the UML Diagram to Code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" y="2971800"/>
            <a:ext cx="3886200" cy="3276600"/>
            <a:chOff x="96" y="864"/>
            <a:chExt cx="2112" cy="2064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i="0"/>
                <a:t>Rectangle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buFontTx/>
                <a:buChar char="-"/>
              </a:pPr>
              <a:r>
                <a:rPr lang="en-US" i="0" dirty="0"/>
                <a:t> width : double</a:t>
              </a:r>
            </a:p>
            <a:p>
              <a:pPr algn="l">
                <a:buFontTx/>
                <a:buChar char="-"/>
              </a:pPr>
              <a:r>
                <a:rPr lang="en-US" i="0" dirty="0"/>
                <a:t> length : double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i="0" dirty="0"/>
                <a:t>+ </a:t>
              </a:r>
              <a:r>
                <a:rPr lang="en-US" i="0" dirty="0" err="1"/>
                <a:t>setWidth</a:t>
              </a:r>
              <a:r>
                <a:rPr lang="en-US" i="0" dirty="0"/>
                <a:t>(w : double) : void</a:t>
              </a:r>
            </a:p>
            <a:p>
              <a:pPr algn="l"/>
              <a:r>
                <a:rPr lang="en-US" i="0" dirty="0"/>
                <a:t>+ </a:t>
              </a:r>
              <a:r>
                <a:rPr lang="en-US" i="0" dirty="0" err="1"/>
                <a:t>setLength</a:t>
              </a:r>
              <a:r>
                <a:rPr lang="en-US" i="0" dirty="0"/>
                <a:t>(</a:t>
              </a:r>
              <a:r>
                <a:rPr lang="en-US" i="0" dirty="0" err="1"/>
                <a:t>len</a:t>
              </a:r>
              <a:r>
                <a:rPr lang="en-US" i="0" dirty="0"/>
                <a:t> : double): void</a:t>
              </a:r>
            </a:p>
            <a:p>
              <a:pPr algn="l"/>
              <a:r>
                <a:rPr lang="en-US" i="0" dirty="0"/>
                <a:t>+ </a:t>
              </a:r>
              <a:r>
                <a:rPr lang="en-US" i="0" dirty="0" err="1"/>
                <a:t>getWidth</a:t>
              </a:r>
              <a:r>
                <a:rPr lang="en-US" i="0" dirty="0"/>
                <a:t>() : double</a:t>
              </a:r>
            </a:p>
            <a:p>
              <a:pPr algn="l"/>
              <a:r>
                <a:rPr lang="en-US" i="0" dirty="0"/>
                <a:t>+ </a:t>
              </a:r>
              <a:r>
                <a:rPr lang="en-US" i="0" dirty="0" err="1"/>
                <a:t>getLength</a:t>
              </a:r>
              <a:r>
                <a:rPr lang="en-US" i="0" dirty="0"/>
                <a:t>() : double</a:t>
              </a:r>
            </a:p>
            <a:p>
              <a:pPr algn="l"/>
              <a:r>
                <a:rPr lang="en-US" i="0" dirty="0"/>
                <a:t>+ </a:t>
              </a:r>
              <a:r>
                <a:rPr lang="en-US" i="0" dirty="0" err="1"/>
                <a:t>getArea</a:t>
              </a:r>
              <a:r>
                <a:rPr lang="en-US" i="0" dirty="0"/>
                <a:t>() : double</a:t>
              </a:r>
            </a:p>
          </p:txBody>
        </p:sp>
      </p:grpSp>
      <p:sp>
        <p:nvSpPr>
          <p:cNvPr id="36869" name="Text Box 8"/>
          <p:cNvSpPr txBox="1">
            <a:spLocks noChangeArrowheads="1"/>
          </p:cNvSpPr>
          <p:nvPr/>
        </p:nvSpPr>
        <p:spPr bwMode="auto">
          <a:xfrm>
            <a:off x="4191000" y="1600974"/>
            <a:ext cx="4800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public class Rectangle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{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private double width;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private double length;</a:t>
            </a:r>
          </a:p>
          <a:p>
            <a:pPr algn="l">
              <a:tabLst>
                <a:tab pos="338138" algn="l"/>
              </a:tabLst>
            </a:pPr>
            <a:endParaRPr lang="en-US" sz="1600" i="0" dirty="0">
              <a:latin typeface="Courier New" pitchFamily="49" charset="0"/>
            </a:endParaRP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void </a:t>
            </a:r>
            <a:r>
              <a:rPr lang="en-US" sz="1600" i="0" dirty="0" err="1">
                <a:latin typeface="Courier New" pitchFamily="49" charset="0"/>
              </a:rPr>
              <a:t>setWidth</a:t>
            </a:r>
            <a:r>
              <a:rPr lang="en-US" sz="1600" i="0" dirty="0">
                <a:latin typeface="Courier New" pitchFamily="49" charset="0"/>
              </a:rPr>
              <a:t>(double w)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void </a:t>
            </a:r>
            <a:r>
              <a:rPr lang="en-US" sz="1600" i="0" dirty="0" err="1">
                <a:latin typeface="Courier New" pitchFamily="49" charset="0"/>
              </a:rPr>
              <a:t>setLength</a:t>
            </a:r>
            <a:r>
              <a:rPr lang="en-US" sz="1600" i="0" dirty="0">
                <a:latin typeface="Courier New" pitchFamily="49" charset="0"/>
              </a:rPr>
              <a:t>(double </a:t>
            </a:r>
            <a:r>
              <a:rPr lang="en-US" sz="1600" i="0" dirty="0" err="1">
                <a:latin typeface="Courier New" pitchFamily="49" charset="0"/>
              </a:rPr>
              <a:t>len</a:t>
            </a:r>
            <a:r>
              <a:rPr lang="en-US" sz="1600" i="0" dirty="0">
                <a:latin typeface="Courier New" pitchFamily="49" charset="0"/>
              </a:rPr>
              <a:t>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double </a:t>
            </a:r>
            <a:r>
              <a:rPr lang="en-US" sz="1600" i="0" dirty="0" err="1">
                <a:latin typeface="Courier New" pitchFamily="49" charset="0"/>
              </a:rPr>
              <a:t>getWidth</a:t>
            </a:r>
            <a:r>
              <a:rPr lang="en-US" sz="1600" i="0" dirty="0">
                <a:latin typeface="Courier New" pitchFamily="49" charset="0"/>
              </a:rPr>
              <a:t>()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	return 0.0;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double </a:t>
            </a:r>
            <a:r>
              <a:rPr lang="en-US" sz="1600" i="0" dirty="0" err="1">
                <a:latin typeface="Courier New" pitchFamily="49" charset="0"/>
              </a:rPr>
              <a:t>getLength</a:t>
            </a:r>
            <a:r>
              <a:rPr lang="en-US" sz="1600" i="0" dirty="0">
                <a:latin typeface="Courier New" pitchFamily="49" charset="0"/>
              </a:rPr>
              <a:t>()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	return 0.0;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double </a:t>
            </a:r>
            <a:r>
              <a:rPr lang="en-US" sz="1600" i="0" dirty="0" err="1">
                <a:latin typeface="Courier New" pitchFamily="49" charset="0"/>
              </a:rPr>
              <a:t>getArea</a:t>
            </a:r>
            <a:r>
              <a:rPr lang="en-US" sz="1600" i="0" dirty="0">
                <a:latin typeface="Courier New" pitchFamily="49" charset="0"/>
              </a:rPr>
              <a:t>()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	return 0.0;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}</a:t>
            </a:r>
          </a:p>
          <a:p>
            <a:pPr algn="l">
              <a:tabLst>
                <a:tab pos="338138" algn="l"/>
              </a:tabLst>
            </a:pPr>
            <a:endParaRPr lang="en-US" sz="1600" i="0" dirty="0">
              <a:latin typeface="Courier New" pitchFamily="49" charset="0"/>
            </a:endParaRPr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152400" y="1430338"/>
            <a:ext cx="39846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i="0" dirty="0">
                <a:solidFill>
                  <a:srgbClr val="FF3300"/>
                </a:solidFill>
              </a:rPr>
              <a:t>The structure of the class can be compiled and tested without having bodies for the methods.  Just be sure to put in dummy return values for methods that have a return type other than void.</a:t>
            </a:r>
          </a:p>
        </p:txBody>
      </p:sp>
    </p:spTree>
    <p:extLst>
      <p:ext uri="{BB962C8B-B14F-4D97-AF65-F5344CB8AC3E}">
        <p14:creationId xmlns:p14="http://schemas.microsoft.com/office/powerpoint/2010/main" val="28714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Converting the UML Diagram to Code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191000" y="1372374"/>
            <a:ext cx="4800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public class Rectangle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{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private double width;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private double length;</a:t>
            </a:r>
          </a:p>
          <a:p>
            <a:pPr algn="l">
              <a:tabLst>
                <a:tab pos="338138" algn="l"/>
              </a:tabLst>
            </a:pPr>
            <a:endParaRPr lang="en-US" sz="1600" i="0" dirty="0">
              <a:latin typeface="Courier New" pitchFamily="49" charset="0"/>
            </a:endParaRP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void </a:t>
            </a:r>
            <a:r>
              <a:rPr lang="en-US" sz="1600" i="0" dirty="0" err="1">
                <a:latin typeface="Courier New" pitchFamily="49" charset="0"/>
              </a:rPr>
              <a:t>setWidth</a:t>
            </a:r>
            <a:r>
              <a:rPr lang="en-US" sz="1600" i="0" dirty="0">
                <a:latin typeface="Courier New" pitchFamily="49" charset="0"/>
              </a:rPr>
              <a:t>(double w)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	width = w;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void </a:t>
            </a:r>
            <a:r>
              <a:rPr lang="en-US" sz="1600" i="0" dirty="0" err="1">
                <a:latin typeface="Courier New" pitchFamily="49" charset="0"/>
              </a:rPr>
              <a:t>setLength</a:t>
            </a:r>
            <a:r>
              <a:rPr lang="en-US" sz="1600" i="0" dirty="0">
                <a:latin typeface="Courier New" pitchFamily="49" charset="0"/>
              </a:rPr>
              <a:t>(double </a:t>
            </a:r>
            <a:r>
              <a:rPr lang="en-US" sz="1600" i="0" dirty="0" err="1">
                <a:latin typeface="Courier New" pitchFamily="49" charset="0"/>
              </a:rPr>
              <a:t>len</a:t>
            </a:r>
            <a:r>
              <a:rPr lang="en-US" sz="1600" i="0" dirty="0">
                <a:latin typeface="Courier New" pitchFamily="49" charset="0"/>
              </a:rPr>
              <a:t>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	length = </a:t>
            </a:r>
            <a:r>
              <a:rPr lang="en-US" sz="1600" i="0" dirty="0" err="1">
                <a:solidFill>
                  <a:srgbClr val="FF3300"/>
                </a:solidFill>
                <a:latin typeface="Courier New" pitchFamily="49" charset="0"/>
              </a:rPr>
              <a:t>len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;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double </a:t>
            </a:r>
            <a:r>
              <a:rPr lang="en-US" sz="1600" i="0" dirty="0" err="1">
                <a:latin typeface="Courier New" pitchFamily="49" charset="0"/>
              </a:rPr>
              <a:t>getWidth</a:t>
            </a:r>
            <a:r>
              <a:rPr lang="en-US" sz="1600" i="0" dirty="0">
                <a:latin typeface="Courier New" pitchFamily="49" charset="0"/>
              </a:rPr>
              <a:t>()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	return width;</a:t>
            </a:r>
            <a:endParaRPr lang="en-US" sz="1600" i="0" dirty="0">
              <a:solidFill>
                <a:srgbClr val="FFFF00"/>
              </a:solidFill>
              <a:latin typeface="Courier New" pitchFamily="49" charset="0"/>
            </a:endParaRP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double </a:t>
            </a:r>
            <a:r>
              <a:rPr lang="en-US" sz="1600" i="0" dirty="0" err="1">
                <a:latin typeface="Courier New" pitchFamily="49" charset="0"/>
              </a:rPr>
              <a:t>getLength</a:t>
            </a:r>
            <a:r>
              <a:rPr lang="en-US" sz="1600" i="0" dirty="0">
                <a:latin typeface="Courier New" pitchFamily="49" charset="0"/>
              </a:rPr>
              <a:t>()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	return length;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public double </a:t>
            </a:r>
            <a:r>
              <a:rPr lang="en-US" sz="1600" i="0" dirty="0" err="1">
                <a:latin typeface="Courier New" pitchFamily="49" charset="0"/>
              </a:rPr>
              <a:t>getArea</a:t>
            </a:r>
            <a:r>
              <a:rPr lang="en-US" sz="1600" i="0" dirty="0">
                <a:latin typeface="Courier New" pitchFamily="49" charset="0"/>
              </a:rPr>
              <a:t>()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{	</a:t>
            </a:r>
            <a:r>
              <a:rPr lang="en-US" sz="1600" i="0" dirty="0">
                <a:solidFill>
                  <a:srgbClr val="FF3300"/>
                </a:solidFill>
                <a:latin typeface="Courier New" pitchFamily="49" charset="0"/>
              </a:rPr>
              <a:t>return length * width;</a:t>
            </a:r>
            <a:endParaRPr lang="en-US" sz="1600" i="0" dirty="0">
              <a:solidFill>
                <a:srgbClr val="FFFF00"/>
              </a:solidFill>
              <a:latin typeface="Courier New" pitchFamily="49" charset="0"/>
            </a:endParaRP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	}</a:t>
            </a:r>
          </a:p>
          <a:p>
            <a:pPr algn="l">
              <a:tabLst>
                <a:tab pos="338138" algn="l"/>
              </a:tabLst>
            </a:pPr>
            <a:r>
              <a:rPr lang="en-US" sz="1600" i="0" dirty="0">
                <a:latin typeface="Courier New" pitchFamily="49" charset="0"/>
              </a:rPr>
              <a:t>}</a:t>
            </a:r>
          </a:p>
          <a:p>
            <a:pPr algn="l">
              <a:tabLst>
                <a:tab pos="338138" algn="l"/>
              </a:tabLst>
            </a:pPr>
            <a:endParaRPr lang="en-US" sz="1600" i="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971800"/>
            <a:ext cx="3886200" cy="3276600"/>
            <a:chOff x="96" y="864"/>
            <a:chExt cx="2112" cy="2064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i="0" dirty="0"/>
                <a:t>Rectangle</a:t>
              </a: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buFontTx/>
                <a:buChar char="-"/>
              </a:pPr>
              <a:r>
                <a:rPr lang="en-US" i="0"/>
                <a:t> width : double</a:t>
              </a:r>
            </a:p>
            <a:p>
              <a:pPr algn="l">
                <a:buFontTx/>
                <a:buChar char="-"/>
              </a:pPr>
              <a:r>
                <a:rPr lang="en-US" i="0"/>
                <a:t> length : double</a:t>
              </a: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i="0"/>
                <a:t>+ setWidth(w : double) : void</a:t>
              </a:r>
            </a:p>
            <a:p>
              <a:pPr algn="l"/>
              <a:r>
                <a:rPr lang="en-US" i="0"/>
                <a:t>+ setLength(len : double): void</a:t>
              </a:r>
            </a:p>
            <a:p>
              <a:pPr algn="l"/>
              <a:r>
                <a:rPr lang="en-US" i="0"/>
                <a:t>+ getWidth() : double</a:t>
              </a:r>
            </a:p>
            <a:p>
              <a:pPr algn="l"/>
              <a:r>
                <a:rPr lang="en-US" i="0"/>
                <a:t>+ getLength() : double</a:t>
              </a:r>
            </a:p>
            <a:p>
              <a:pPr algn="l"/>
              <a:r>
                <a:rPr lang="en-US" i="0"/>
                <a:t>+ getArea() : double</a:t>
              </a:r>
            </a:p>
          </p:txBody>
        </p:sp>
      </p:grp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152400" y="1524000"/>
            <a:ext cx="3984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i="0">
                <a:solidFill>
                  <a:srgbClr val="FF3300"/>
                </a:solidFill>
              </a:rPr>
              <a:t>Once the class structure has been tested, the method bodies can be written and tested. </a:t>
            </a:r>
          </a:p>
        </p:txBody>
      </p:sp>
    </p:spTree>
    <p:extLst>
      <p:ext uri="{BB962C8B-B14F-4D97-AF65-F5344CB8AC3E}">
        <p14:creationId xmlns:p14="http://schemas.microsoft.com/office/powerpoint/2010/main" val="13691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Layout Conventions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layout of a source code file can vary by employer or instructor.</a:t>
            </a:r>
          </a:p>
          <a:p>
            <a:pPr eaLnBrk="1" hangingPunct="1"/>
            <a:r>
              <a:rPr lang="en-US" smtClean="0"/>
              <a:t>A common layout is:</a:t>
            </a:r>
          </a:p>
          <a:p>
            <a:pPr lvl="1" eaLnBrk="1" hangingPunct="1"/>
            <a:r>
              <a:rPr lang="en-US" smtClean="0"/>
              <a:t>Fields listed first</a:t>
            </a:r>
          </a:p>
          <a:p>
            <a:pPr lvl="1" eaLnBrk="1" hangingPunct="1"/>
            <a:r>
              <a:rPr lang="en-US" smtClean="0"/>
              <a:t>Methods listed second</a:t>
            </a:r>
          </a:p>
          <a:p>
            <a:pPr lvl="2" eaLnBrk="1" hangingPunct="1"/>
            <a:r>
              <a:rPr lang="en-US" smtClean="0"/>
              <a:t>Accessors and mutators are typically grouped.</a:t>
            </a:r>
          </a:p>
          <a:p>
            <a:pPr eaLnBrk="1" hangingPunct="1"/>
            <a:r>
              <a:rPr lang="en-US" smtClean="0"/>
              <a:t>There are tools that can help in formatting layout to specific standards.</a:t>
            </a:r>
          </a:p>
        </p:txBody>
      </p:sp>
    </p:spTree>
    <p:extLst>
      <p:ext uri="{BB962C8B-B14F-4D97-AF65-F5344CB8AC3E}">
        <p14:creationId xmlns:p14="http://schemas.microsoft.com/office/powerpoint/2010/main" val="9380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Fields and Methods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Fields and methods that are declared as previously shown are called </a:t>
            </a:r>
            <a:r>
              <a:rPr lang="en-US" i="1" dirty="0" smtClean="0"/>
              <a:t>instance fields</a:t>
            </a:r>
            <a:r>
              <a:rPr lang="en-US" dirty="0" smtClean="0"/>
              <a:t> and </a:t>
            </a:r>
            <a:r>
              <a:rPr lang="en-US" i="1" dirty="0" smtClean="0"/>
              <a:t>instance methods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Objects created from a class each have their own copy of instance fields.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Instance methods </a:t>
            </a:r>
            <a:r>
              <a:rPr lang="en-US" dirty="0" smtClean="0"/>
              <a:t>are methods that are </a:t>
            </a:r>
            <a:r>
              <a:rPr lang="en-US" u="sng" dirty="0" smtClean="0"/>
              <a:t>not</a:t>
            </a:r>
            <a:r>
              <a:rPr lang="en-US" dirty="0" smtClean="0"/>
              <a:t> declared with a special keyword,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33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States of Three Different Rectangle Objects</a:t>
            </a:r>
          </a:p>
        </p:txBody>
      </p:sp>
      <p:sp>
        <p:nvSpPr>
          <p:cNvPr id="64516" name="Text Box 12"/>
          <p:cNvSpPr txBox="1">
            <a:spLocks noChangeArrowheads="1"/>
          </p:cNvSpPr>
          <p:nvPr/>
        </p:nvSpPr>
        <p:spPr bwMode="auto">
          <a:xfrm>
            <a:off x="3276600" y="3352800"/>
            <a:ext cx="1143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address</a:t>
            </a:r>
          </a:p>
        </p:txBody>
      </p:sp>
      <p:sp>
        <p:nvSpPr>
          <p:cNvPr id="64517" name="Text Box 13"/>
          <p:cNvSpPr txBox="1">
            <a:spLocks noChangeArrowheads="1"/>
          </p:cNvSpPr>
          <p:nvPr/>
        </p:nvSpPr>
        <p:spPr bwMode="auto">
          <a:xfrm>
            <a:off x="6858000" y="31242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15.0</a:t>
            </a:r>
          </a:p>
        </p:txBody>
      </p:sp>
      <p:sp>
        <p:nvSpPr>
          <p:cNvPr id="64518" name="Text Box 14"/>
          <p:cNvSpPr txBox="1">
            <a:spLocks noChangeArrowheads="1"/>
          </p:cNvSpPr>
          <p:nvPr/>
        </p:nvSpPr>
        <p:spPr bwMode="auto">
          <a:xfrm>
            <a:off x="6858000" y="37338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12.0</a:t>
            </a:r>
          </a:p>
        </p:txBody>
      </p:sp>
      <p:sp>
        <p:nvSpPr>
          <p:cNvPr id="64519" name="Text Box 15"/>
          <p:cNvSpPr txBox="1">
            <a:spLocks noChangeArrowheads="1"/>
          </p:cNvSpPr>
          <p:nvPr/>
        </p:nvSpPr>
        <p:spPr bwMode="auto">
          <a:xfrm>
            <a:off x="5715000" y="3124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length:</a:t>
            </a:r>
          </a:p>
        </p:txBody>
      </p:sp>
      <p:sp>
        <p:nvSpPr>
          <p:cNvPr id="64520" name="Text Box 16"/>
          <p:cNvSpPr txBox="1">
            <a:spLocks noChangeArrowheads="1"/>
          </p:cNvSpPr>
          <p:nvPr/>
        </p:nvSpPr>
        <p:spPr bwMode="auto">
          <a:xfrm>
            <a:off x="5715000" y="3733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width:</a:t>
            </a:r>
          </a:p>
        </p:txBody>
      </p:sp>
      <p:sp>
        <p:nvSpPr>
          <p:cNvPr id="64521" name="Rectangle 17"/>
          <p:cNvSpPr>
            <a:spLocks noChangeArrowheads="1"/>
          </p:cNvSpPr>
          <p:nvPr/>
        </p:nvSpPr>
        <p:spPr bwMode="auto">
          <a:xfrm>
            <a:off x="5562600" y="2971800"/>
            <a:ext cx="2209800" cy="1371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22" name="Line 18"/>
          <p:cNvSpPr>
            <a:spLocks noChangeShapeType="1"/>
          </p:cNvSpPr>
          <p:nvPr/>
        </p:nvSpPr>
        <p:spPr bwMode="auto">
          <a:xfrm>
            <a:off x="4419600" y="365760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3" name="Text Box 33"/>
          <p:cNvSpPr txBox="1">
            <a:spLocks noChangeArrowheads="1"/>
          </p:cNvSpPr>
          <p:nvPr/>
        </p:nvSpPr>
        <p:spPr bwMode="auto">
          <a:xfrm>
            <a:off x="3276600" y="1905000"/>
            <a:ext cx="1143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address</a:t>
            </a:r>
          </a:p>
        </p:txBody>
      </p:sp>
      <p:sp>
        <p:nvSpPr>
          <p:cNvPr id="64524" name="Text Box 34"/>
          <p:cNvSpPr txBox="1">
            <a:spLocks noChangeArrowheads="1"/>
          </p:cNvSpPr>
          <p:nvPr/>
        </p:nvSpPr>
        <p:spPr bwMode="auto">
          <a:xfrm>
            <a:off x="6858000" y="16764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10.0</a:t>
            </a:r>
          </a:p>
        </p:txBody>
      </p:sp>
      <p:sp>
        <p:nvSpPr>
          <p:cNvPr id="64525" name="Text Box 35"/>
          <p:cNvSpPr txBox="1">
            <a:spLocks noChangeArrowheads="1"/>
          </p:cNvSpPr>
          <p:nvPr/>
        </p:nvSpPr>
        <p:spPr bwMode="auto">
          <a:xfrm>
            <a:off x="6858000" y="22860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14.0</a:t>
            </a:r>
          </a:p>
        </p:txBody>
      </p:sp>
      <p:sp>
        <p:nvSpPr>
          <p:cNvPr id="64526" name="Text Box 36"/>
          <p:cNvSpPr txBox="1">
            <a:spLocks noChangeArrowheads="1"/>
          </p:cNvSpPr>
          <p:nvPr/>
        </p:nvSpPr>
        <p:spPr bwMode="auto">
          <a:xfrm>
            <a:off x="5715000" y="1676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length:</a:t>
            </a:r>
          </a:p>
        </p:txBody>
      </p:sp>
      <p:sp>
        <p:nvSpPr>
          <p:cNvPr id="64527" name="Text Box 37"/>
          <p:cNvSpPr txBox="1">
            <a:spLocks noChangeArrowheads="1"/>
          </p:cNvSpPr>
          <p:nvPr/>
        </p:nvSpPr>
        <p:spPr bwMode="auto">
          <a:xfrm>
            <a:off x="5715000" y="2286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width:</a:t>
            </a:r>
          </a:p>
        </p:txBody>
      </p:sp>
      <p:sp>
        <p:nvSpPr>
          <p:cNvPr id="64528" name="Rectangle 38"/>
          <p:cNvSpPr>
            <a:spLocks noChangeArrowheads="1"/>
          </p:cNvSpPr>
          <p:nvPr/>
        </p:nvSpPr>
        <p:spPr bwMode="auto">
          <a:xfrm>
            <a:off x="5562600" y="1524000"/>
            <a:ext cx="2209800" cy="1371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29" name="Line 39"/>
          <p:cNvSpPr>
            <a:spLocks noChangeShapeType="1"/>
          </p:cNvSpPr>
          <p:nvPr/>
        </p:nvSpPr>
        <p:spPr bwMode="auto">
          <a:xfrm>
            <a:off x="4419600" y="220980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0" name="Text Box 40"/>
          <p:cNvSpPr txBox="1">
            <a:spLocks noChangeArrowheads="1"/>
          </p:cNvSpPr>
          <p:nvPr/>
        </p:nvSpPr>
        <p:spPr bwMode="auto">
          <a:xfrm>
            <a:off x="3276600" y="4876800"/>
            <a:ext cx="1143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address</a:t>
            </a:r>
          </a:p>
        </p:txBody>
      </p:sp>
      <p:sp>
        <p:nvSpPr>
          <p:cNvPr id="64531" name="Text Box 41"/>
          <p:cNvSpPr txBox="1">
            <a:spLocks noChangeArrowheads="1"/>
          </p:cNvSpPr>
          <p:nvPr/>
        </p:nvSpPr>
        <p:spPr bwMode="auto">
          <a:xfrm>
            <a:off x="6858000" y="46482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20.0</a:t>
            </a:r>
          </a:p>
        </p:txBody>
      </p:sp>
      <p:sp>
        <p:nvSpPr>
          <p:cNvPr id="64532" name="Text Box 42"/>
          <p:cNvSpPr txBox="1">
            <a:spLocks noChangeArrowheads="1"/>
          </p:cNvSpPr>
          <p:nvPr/>
        </p:nvSpPr>
        <p:spPr bwMode="auto">
          <a:xfrm>
            <a:off x="6858000" y="5257800"/>
            <a:ext cx="762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30.0</a:t>
            </a:r>
          </a:p>
        </p:txBody>
      </p:sp>
      <p:sp>
        <p:nvSpPr>
          <p:cNvPr id="64533" name="Text Box 43"/>
          <p:cNvSpPr txBox="1">
            <a:spLocks noChangeArrowheads="1"/>
          </p:cNvSpPr>
          <p:nvPr/>
        </p:nvSpPr>
        <p:spPr bwMode="auto">
          <a:xfrm>
            <a:off x="5715000" y="4648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length:</a:t>
            </a:r>
          </a:p>
        </p:txBody>
      </p:sp>
      <p:sp>
        <p:nvSpPr>
          <p:cNvPr id="64534" name="Text Box 44"/>
          <p:cNvSpPr txBox="1">
            <a:spLocks noChangeArrowheads="1"/>
          </p:cNvSpPr>
          <p:nvPr/>
        </p:nvSpPr>
        <p:spPr bwMode="auto">
          <a:xfrm>
            <a:off x="5715000" y="5257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0">
                <a:solidFill>
                  <a:srgbClr val="FF3300"/>
                </a:solidFill>
              </a:rPr>
              <a:t>width:</a:t>
            </a:r>
          </a:p>
        </p:txBody>
      </p:sp>
      <p:sp>
        <p:nvSpPr>
          <p:cNvPr id="64535" name="Rectangle 45"/>
          <p:cNvSpPr>
            <a:spLocks noChangeArrowheads="1"/>
          </p:cNvSpPr>
          <p:nvPr/>
        </p:nvSpPr>
        <p:spPr bwMode="auto">
          <a:xfrm>
            <a:off x="5562600" y="4495800"/>
            <a:ext cx="2209800" cy="1371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4536" name="Line 46"/>
          <p:cNvSpPr>
            <a:spLocks noChangeShapeType="1"/>
          </p:cNvSpPr>
          <p:nvPr/>
        </p:nvSpPr>
        <p:spPr bwMode="auto">
          <a:xfrm>
            <a:off x="4419600" y="518160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7" name="Text Box 47"/>
          <p:cNvSpPr txBox="1">
            <a:spLocks noChangeArrowheads="1"/>
          </p:cNvSpPr>
          <p:nvPr/>
        </p:nvSpPr>
        <p:spPr bwMode="auto">
          <a:xfrm>
            <a:off x="533400" y="1676400"/>
            <a:ext cx="2590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0"/>
              <a:t>The </a:t>
            </a:r>
            <a:r>
              <a:rPr lang="en-US" altLang="en-US" sz="2000" i="0">
                <a:latin typeface="Courier New" panose="02070309020205020404" pitchFamily="49" charset="0"/>
              </a:rPr>
              <a:t>kitchen</a:t>
            </a:r>
            <a:r>
              <a:rPr lang="en-US" altLang="en-US" sz="2000" i="0"/>
              <a:t> variable holds the address of a </a:t>
            </a:r>
            <a:r>
              <a:rPr lang="en-US" altLang="en-US" sz="2000" i="0">
                <a:latin typeface="Courier New" panose="02070309020205020404" pitchFamily="49" charset="0"/>
              </a:rPr>
              <a:t>Rectangle</a:t>
            </a:r>
            <a:r>
              <a:rPr lang="en-US" altLang="en-US" sz="2000" i="0"/>
              <a:t> Object.</a:t>
            </a:r>
          </a:p>
        </p:txBody>
      </p:sp>
      <p:sp>
        <p:nvSpPr>
          <p:cNvPr id="64538" name="Text Box 55"/>
          <p:cNvSpPr txBox="1">
            <a:spLocks noChangeArrowheads="1"/>
          </p:cNvSpPr>
          <p:nvPr/>
        </p:nvSpPr>
        <p:spPr bwMode="auto">
          <a:xfrm>
            <a:off x="533400" y="3124200"/>
            <a:ext cx="2590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0"/>
              <a:t>The </a:t>
            </a:r>
            <a:r>
              <a:rPr lang="en-US" altLang="en-US" sz="2000" i="0">
                <a:latin typeface="Courier New" panose="02070309020205020404" pitchFamily="49" charset="0"/>
              </a:rPr>
              <a:t>bedroom</a:t>
            </a:r>
            <a:r>
              <a:rPr lang="en-US" altLang="en-US" sz="2000" i="0"/>
              <a:t> variable holds the address of a </a:t>
            </a:r>
            <a:r>
              <a:rPr lang="en-US" altLang="en-US" sz="2000" i="0">
                <a:latin typeface="Courier New" panose="02070309020205020404" pitchFamily="49" charset="0"/>
              </a:rPr>
              <a:t>Rectangle</a:t>
            </a:r>
            <a:r>
              <a:rPr lang="en-US" altLang="en-US" sz="2000" i="0"/>
              <a:t> Object.</a:t>
            </a:r>
          </a:p>
        </p:txBody>
      </p:sp>
      <p:sp>
        <p:nvSpPr>
          <p:cNvPr id="64539" name="Text Box 56"/>
          <p:cNvSpPr txBox="1">
            <a:spLocks noChangeArrowheads="1"/>
          </p:cNvSpPr>
          <p:nvPr/>
        </p:nvSpPr>
        <p:spPr bwMode="auto">
          <a:xfrm>
            <a:off x="533400" y="4572000"/>
            <a:ext cx="2590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0"/>
              <a:t>The </a:t>
            </a:r>
            <a:r>
              <a:rPr lang="en-US" altLang="en-US" sz="2000" i="0">
                <a:latin typeface="Courier New" panose="02070309020205020404" pitchFamily="49" charset="0"/>
              </a:rPr>
              <a:t>den</a:t>
            </a:r>
            <a:r>
              <a:rPr lang="en-US" altLang="en-US" sz="2000" i="0"/>
              <a:t> variable holds the address of a </a:t>
            </a:r>
            <a:r>
              <a:rPr lang="en-US" altLang="en-US" sz="2000" i="0">
                <a:latin typeface="Courier New" panose="02070309020205020404" pitchFamily="49" charset="0"/>
              </a:rPr>
              <a:t>Rectangle</a:t>
            </a:r>
            <a:r>
              <a:rPr lang="en-US" altLang="en-US" sz="2000" i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1277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76200"/>
            <a:ext cx="91440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Programming Lab 2 – 6.3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0" y="1295400"/>
            <a:ext cx="9128191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9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Classes can have special methods called </a:t>
            </a:r>
            <a:r>
              <a:rPr lang="en-US" sz="2800" i="1" dirty="0" smtClean="0">
                <a:solidFill>
                  <a:srgbClr val="FF0000"/>
                </a:solidFill>
              </a:rPr>
              <a:t>constructors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A constructor is a method that is </a:t>
            </a:r>
            <a:r>
              <a:rPr lang="en-US" sz="2800" u="sng" dirty="0" smtClean="0">
                <a:solidFill>
                  <a:srgbClr val="FF0000"/>
                </a:solidFill>
              </a:rPr>
              <a:t>automatically</a:t>
            </a:r>
            <a:r>
              <a:rPr lang="en-US" sz="2800" u="sng" dirty="0" smtClean="0"/>
              <a:t> </a:t>
            </a:r>
            <a:r>
              <a:rPr lang="en-US" sz="2800" dirty="0" smtClean="0"/>
              <a:t>called when an </a:t>
            </a:r>
            <a:r>
              <a:rPr lang="en-US" sz="2800" dirty="0" smtClean="0">
                <a:solidFill>
                  <a:srgbClr val="FF0000"/>
                </a:solidFill>
              </a:rPr>
              <a:t>object is created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Constructors are used to perform operations at the time an object is created.</a:t>
            </a:r>
          </a:p>
          <a:p>
            <a:pPr eaLnBrk="1" hangingPunct="1"/>
            <a:r>
              <a:rPr lang="en-US" sz="2800" dirty="0" smtClean="0"/>
              <a:t>Constructors typically </a:t>
            </a:r>
            <a:r>
              <a:rPr lang="en-US" sz="2800" dirty="0" smtClean="0">
                <a:solidFill>
                  <a:srgbClr val="FF0000"/>
                </a:solidFill>
              </a:rPr>
              <a:t>initialize instance fields </a:t>
            </a:r>
            <a:r>
              <a:rPr lang="en-US" sz="2800" dirty="0" smtClean="0"/>
              <a:t>and perform other object initialization tasks.</a:t>
            </a:r>
          </a:p>
        </p:txBody>
      </p:sp>
    </p:spTree>
    <p:extLst>
      <p:ext uri="{BB962C8B-B14F-4D97-AF65-F5344CB8AC3E}">
        <p14:creationId xmlns:p14="http://schemas.microsoft.com/office/powerpoint/2010/main" val="16740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 have a few special properties that set them apart from normal methods.</a:t>
            </a:r>
          </a:p>
          <a:p>
            <a:pPr lvl="1" eaLnBrk="1" hangingPunct="1"/>
            <a:r>
              <a:rPr lang="en-US" dirty="0" smtClean="0"/>
              <a:t>Constructors have the </a:t>
            </a:r>
            <a:r>
              <a:rPr lang="en-US" dirty="0" smtClean="0">
                <a:solidFill>
                  <a:srgbClr val="FF0000"/>
                </a:solidFill>
              </a:rPr>
              <a:t>same name </a:t>
            </a:r>
            <a:r>
              <a:rPr lang="en-US" dirty="0" smtClean="0"/>
              <a:t>as the class.</a:t>
            </a:r>
          </a:p>
          <a:p>
            <a:pPr lvl="1" eaLnBrk="1" hangingPunct="1"/>
            <a:r>
              <a:rPr lang="en-US" dirty="0" smtClean="0"/>
              <a:t>Constructors have </a:t>
            </a:r>
            <a:r>
              <a:rPr lang="en-US" dirty="0" smtClean="0">
                <a:solidFill>
                  <a:srgbClr val="FF0000"/>
                </a:solidFill>
              </a:rPr>
              <a:t>no return type </a:t>
            </a:r>
            <a:r>
              <a:rPr lang="en-US" dirty="0" smtClean="0"/>
              <a:t>(not even </a:t>
            </a:r>
            <a:r>
              <a:rPr lang="en-US" dirty="0" smtClean="0">
                <a:latin typeface="Courier New" pitchFamily="49" charset="0"/>
              </a:rPr>
              <a:t>void</a:t>
            </a:r>
            <a:r>
              <a:rPr lang="en-US" dirty="0" smtClean="0"/>
              <a:t>).</a:t>
            </a:r>
          </a:p>
          <a:p>
            <a:pPr lvl="1" eaLnBrk="1" hangingPunct="1"/>
            <a:r>
              <a:rPr lang="en-US" dirty="0" smtClean="0"/>
              <a:t>Constructors </a:t>
            </a:r>
            <a:r>
              <a:rPr lang="en-US" dirty="0" smtClean="0">
                <a:solidFill>
                  <a:srgbClr val="FF0000"/>
                </a:solidFill>
              </a:rPr>
              <a:t>may not return </a:t>
            </a:r>
            <a:r>
              <a:rPr lang="en-US" dirty="0" smtClean="0"/>
              <a:t>any values.</a:t>
            </a:r>
          </a:p>
          <a:p>
            <a:pPr lvl="1" eaLnBrk="1" hangingPunct="1"/>
            <a:r>
              <a:rPr lang="en-US" dirty="0" smtClean="0"/>
              <a:t>Constructors are </a:t>
            </a:r>
            <a:r>
              <a:rPr lang="en-US" dirty="0" smtClean="0">
                <a:solidFill>
                  <a:srgbClr val="FF0000"/>
                </a:solidFill>
              </a:rPr>
              <a:t>typically public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8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for </a:t>
            </a:r>
            <a:r>
              <a:rPr lang="en-US" smtClean="0">
                <a:latin typeface="Courier New" pitchFamily="49" charset="0"/>
              </a:rPr>
              <a:t>Rectangle</a:t>
            </a:r>
            <a:r>
              <a:rPr lang="en-US" smtClean="0"/>
              <a:t> Class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/**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Constructor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@param len The length of the rectangle.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@param w The width of the rectangle.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*/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public Rectangle(double len, double w)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length = len;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width = w;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sz="2800" smtClean="0"/>
              <a:t>Examples:  </a:t>
            </a:r>
            <a:r>
              <a:rPr lang="en-US" sz="2800" smtClean="0">
                <a:hlinkClick r:id="rId3" action="ppaction://hlinkfile"/>
              </a:rPr>
              <a:t>Rectangle.java</a:t>
            </a:r>
            <a:r>
              <a:rPr lang="en-US" sz="2800" smtClean="0"/>
              <a:t>, </a:t>
            </a:r>
            <a:r>
              <a:rPr lang="en-US" sz="2800" smtClean="0">
                <a:hlinkClick r:id="rId4" action="ppaction://hlinkfile"/>
              </a:rPr>
              <a:t>ConstructorDemo.java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8184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5105400" cy="62699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 bwMode="auto">
          <a:xfrm>
            <a:off x="0" y="2819400"/>
            <a:ext cx="4343400" cy="1143000"/>
          </a:xfrm>
          <a:prstGeom prst="rect">
            <a:avLst/>
          </a:prstGeom>
          <a:solidFill>
            <a:srgbClr val="FFFF00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715000" y="609601"/>
            <a:ext cx="3200407" cy="1611313"/>
            <a:chOff x="480" y="1680"/>
            <a:chExt cx="2016" cy="1015"/>
          </a:xfrm>
        </p:grpSpPr>
        <p:pic>
          <p:nvPicPr>
            <p:cNvPr id="5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113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n-US" sz="2400" dirty="0" smtClean="0"/>
                <a:t>Is this a</a:t>
              </a:r>
            </a:p>
            <a:p>
              <a:pPr marL="457200" indent="-457200"/>
              <a:r>
                <a:rPr lang="en-US" dirty="0" smtClean="0"/>
                <a:t>Data element or</a:t>
              </a:r>
            </a:p>
            <a:p>
              <a:pPr marL="457200" indent="-457200"/>
              <a:r>
                <a:rPr lang="en-US" dirty="0"/>
                <a:t>d</a:t>
              </a:r>
              <a:r>
                <a:rPr lang="en-US" dirty="0" smtClean="0"/>
                <a:t>river class?</a:t>
              </a:r>
              <a:endParaRPr lang="en-US" sz="2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67645" y="2438400"/>
            <a:ext cx="1813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element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Classes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have already used the following object: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objects, for reading input</a:t>
            </a:r>
          </a:p>
          <a:p>
            <a:pPr eaLnBrk="1" hangingPunct="1"/>
            <a:r>
              <a:rPr lang="en-US" dirty="0" smtClean="0"/>
              <a:t>When a program needs the services of a particular type of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, it creates that object in memory, and then calls that </a:t>
            </a:r>
            <a:r>
              <a:rPr lang="en-US" dirty="0" smtClean="0">
                <a:solidFill>
                  <a:srgbClr val="FF0000"/>
                </a:solidFill>
              </a:rPr>
              <a:t>object's methods </a:t>
            </a:r>
            <a:r>
              <a:rPr lang="en-US" dirty="0" smtClean="0"/>
              <a:t>as necessary.</a:t>
            </a:r>
          </a:p>
        </p:txBody>
      </p:sp>
    </p:spTree>
    <p:extLst>
      <p:ext uri="{BB962C8B-B14F-4D97-AF65-F5344CB8AC3E}">
        <p14:creationId xmlns:p14="http://schemas.microsoft.com/office/powerpoint/2010/main" val="2297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419599" cy="428691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304800" y="0"/>
            <a:ext cx="9144000" cy="6269996"/>
            <a:chOff x="304800" y="0"/>
            <a:chExt cx="9144000" cy="626999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0"/>
              <a:ext cx="5105400" cy="6269996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4" name="Oval 3"/>
            <p:cNvSpPr/>
            <p:nvPr/>
          </p:nvSpPr>
          <p:spPr bwMode="auto">
            <a:xfrm>
              <a:off x="304800" y="1752600"/>
              <a:ext cx="3733800" cy="3048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4" idx="6"/>
            </p:cNvCxnSpPr>
            <p:nvPr/>
          </p:nvCxnSpPr>
          <p:spPr bwMode="auto">
            <a:xfrm>
              <a:off x="4038600" y="1905000"/>
              <a:ext cx="6858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524000" y="38100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class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05000" y="3048000"/>
            <a:ext cx="5994184" cy="2514600"/>
            <a:chOff x="1905000" y="3048000"/>
            <a:chExt cx="5994184" cy="2514600"/>
          </a:xfrm>
        </p:grpSpPr>
        <p:grpSp>
          <p:nvGrpSpPr>
            <p:cNvPr id="20" name="Group 19"/>
            <p:cNvGrpSpPr/>
            <p:nvPr/>
          </p:nvGrpSpPr>
          <p:grpSpPr>
            <a:xfrm>
              <a:off x="1905000" y="4191000"/>
              <a:ext cx="2209800" cy="1371600"/>
              <a:chOff x="1905000" y="4038600"/>
              <a:chExt cx="2209800" cy="1371600"/>
            </a:xfrm>
          </p:grpSpPr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3200400" y="4191000"/>
                <a:ext cx="762000" cy="46166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3300"/>
                    </a:solidFill>
                  </a:rPr>
                  <a:t>5</a:t>
                </a:r>
                <a:r>
                  <a:rPr lang="en-US" i="0" dirty="0" smtClean="0">
                    <a:solidFill>
                      <a:srgbClr val="FF3300"/>
                    </a:solidFill>
                  </a:rPr>
                  <a:t>.0</a:t>
                </a:r>
                <a:endParaRPr lang="en-US" i="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3200400" y="4800600"/>
                <a:ext cx="762000" cy="46672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FF3300"/>
                    </a:solidFill>
                  </a:rPr>
                  <a:t>15</a:t>
                </a:r>
                <a:r>
                  <a:rPr lang="en-US" i="0" dirty="0" smtClean="0">
                    <a:solidFill>
                      <a:srgbClr val="FF3300"/>
                    </a:solidFill>
                  </a:rPr>
                  <a:t>.0</a:t>
                </a:r>
                <a:endParaRPr lang="en-US" i="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2057400" y="4191000"/>
                <a:ext cx="1143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i="0">
                    <a:solidFill>
                      <a:srgbClr val="FF3300"/>
                    </a:solidFill>
                  </a:rPr>
                  <a:t>length:</a:t>
                </a:r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2057400" y="4800600"/>
                <a:ext cx="1143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i="0">
                    <a:solidFill>
                      <a:srgbClr val="FF3300"/>
                    </a:solidFill>
                  </a:rPr>
                  <a:t>width: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905000" y="4038600"/>
                <a:ext cx="2209800" cy="13716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477000" y="3048000"/>
              <a:ext cx="14221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An object is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created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" y="1981200"/>
            <a:ext cx="1828800" cy="4523839"/>
            <a:chOff x="76200" y="1981200"/>
            <a:chExt cx="1828800" cy="4523839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304800" y="4495800"/>
              <a:ext cx="1143000" cy="46672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0">
                  <a:solidFill>
                    <a:srgbClr val="FF3300"/>
                  </a:solidFill>
                </a:rPr>
                <a:t>address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6200" y="1981200"/>
              <a:ext cx="1828800" cy="4523839"/>
              <a:chOff x="76200" y="1981200"/>
              <a:chExt cx="1828800" cy="4523839"/>
            </a:xfrm>
          </p:grpSpPr>
          <p:cxnSp>
            <p:nvCxnSpPr>
              <p:cNvPr id="24" name="Straight Arrow Connector 23"/>
              <p:cNvCxnSpPr>
                <a:stCxn id="13" idx="3"/>
                <a:endCxn id="18" idx="1"/>
              </p:cNvCxnSpPr>
              <p:nvPr/>
            </p:nvCxnSpPr>
            <p:spPr bwMode="auto">
              <a:xfrm>
                <a:off x="1447800" y="4729163"/>
                <a:ext cx="457200" cy="14763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 flipV="1">
                <a:off x="762000" y="1981200"/>
                <a:ext cx="762000" cy="2514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76200" y="5181600"/>
                <a:ext cx="177805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The address of</a:t>
                </a:r>
              </a:p>
              <a:p>
                <a:r>
                  <a:rPr lang="en-US" sz="2000" dirty="0"/>
                  <a:t>t</a:t>
                </a:r>
                <a:r>
                  <a:rPr lang="en-US" sz="2000" dirty="0" smtClean="0"/>
                  <a:t>he new object </a:t>
                </a:r>
              </a:p>
              <a:p>
                <a:r>
                  <a:rPr lang="en-US" sz="2000" dirty="0"/>
                  <a:t>i</a:t>
                </a:r>
                <a:r>
                  <a:rPr lang="en-US" sz="2000" dirty="0" smtClean="0"/>
                  <a:t>s returned and</a:t>
                </a:r>
              </a:p>
              <a:p>
                <a:r>
                  <a:rPr lang="en-US" sz="2000" dirty="0"/>
                  <a:t>a</a:t>
                </a:r>
                <a:r>
                  <a:rPr lang="en-US" sz="2000" dirty="0" smtClean="0"/>
                  <a:t>ssigned to box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58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smtClean="0"/>
              <a:t>Constructors in UML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9468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In UML, the most common way constructors are defined is:</a:t>
            </a:r>
            <a:endParaRPr lang="en-US" sz="2400" dirty="0" smtClean="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2590800"/>
            <a:ext cx="3962400" cy="3276600"/>
            <a:chOff x="96" y="864"/>
            <a:chExt cx="2112" cy="2064"/>
          </a:xfrm>
        </p:grpSpPr>
        <p:sp>
          <p:nvSpPr>
            <p:cNvPr id="46090" name="Rectangle 6"/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i="0"/>
                <a:t>Rectangle</a:t>
              </a:r>
            </a:p>
          </p:txBody>
        </p:sp>
        <p:sp>
          <p:nvSpPr>
            <p:cNvPr id="46091" name="Rectangle 7"/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buFontTx/>
                <a:buChar char="-"/>
              </a:pPr>
              <a:r>
                <a:rPr lang="en-US" sz="2000" i="0"/>
                <a:t> width : double</a:t>
              </a:r>
            </a:p>
            <a:p>
              <a:pPr algn="l">
                <a:buFontTx/>
                <a:buChar char="-"/>
              </a:pPr>
              <a:r>
                <a:rPr lang="en-US" sz="2000" i="0"/>
                <a:t> length : double</a:t>
              </a:r>
            </a:p>
          </p:txBody>
        </p:sp>
        <p:sp>
          <p:nvSpPr>
            <p:cNvPr id="46092" name="Rectangle 8"/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000" b="1" i="0">
                  <a:solidFill>
                    <a:srgbClr val="FF3300"/>
                  </a:solidFill>
                </a:rPr>
                <a:t>+Rectangle(len:double, w:double)</a:t>
              </a:r>
            </a:p>
            <a:p>
              <a:pPr algn="l"/>
              <a:r>
                <a:rPr lang="en-US" sz="2000" i="0"/>
                <a:t>+ setWidth(w : double) : void</a:t>
              </a:r>
            </a:p>
            <a:p>
              <a:pPr algn="l"/>
              <a:r>
                <a:rPr lang="en-US" sz="2000" i="0"/>
                <a:t>+ setLength(len : double): void</a:t>
              </a:r>
            </a:p>
            <a:p>
              <a:pPr algn="l"/>
              <a:r>
                <a:rPr lang="en-US" sz="2000" i="0"/>
                <a:t>+ getWidth() : double</a:t>
              </a:r>
            </a:p>
            <a:p>
              <a:pPr algn="l"/>
              <a:r>
                <a:rPr lang="en-US" sz="2000" i="0"/>
                <a:t>+ getLength() : double</a:t>
              </a:r>
            </a:p>
            <a:p>
              <a:pPr algn="l"/>
              <a:r>
                <a:rPr lang="en-US" sz="2000" i="0"/>
                <a:t>+ getArea() : double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81600" y="2514600"/>
            <a:ext cx="3114675" cy="1676400"/>
            <a:chOff x="3264" y="1584"/>
            <a:chExt cx="1962" cy="1056"/>
          </a:xfrm>
        </p:grpSpPr>
        <p:sp>
          <p:nvSpPr>
            <p:cNvPr id="46087" name="Text Box 9"/>
            <p:cNvSpPr txBox="1">
              <a:spLocks noChangeArrowheads="1"/>
            </p:cNvSpPr>
            <p:nvPr/>
          </p:nvSpPr>
          <p:spPr bwMode="auto">
            <a:xfrm>
              <a:off x="3744" y="1584"/>
              <a:ext cx="1482" cy="75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i="0">
                  <a:solidFill>
                    <a:srgbClr val="FF3300"/>
                  </a:solidFill>
                </a:rPr>
                <a:t>Notice there is no</a:t>
              </a:r>
            </a:p>
            <a:p>
              <a:pPr algn="l"/>
              <a:r>
                <a:rPr lang="en-US" i="0">
                  <a:solidFill>
                    <a:srgbClr val="FF3300"/>
                  </a:solidFill>
                </a:rPr>
                <a:t>return type listed</a:t>
              </a:r>
            </a:p>
            <a:p>
              <a:pPr algn="l"/>
              <a:r>
                <a:rPr lang="en-US" i="0">
                  <a:solidFill>
                    <a:srgbClr val="FF3300"/>
                  </a:solidFill>
                </a:rPr>
                <a:t>for constructors.</a:t>
              </a:r>
            </a:p>
          </p:txBody>
        </p:sp>
        <p:sp>
          <p:nvSpPr>
            <p:cNvPr id="46088" name="Line 12"/>
            <p:cNvSpPr>
              <a:spLocks noChangeShapeType="1"/>
            </p:cNvSpPr>
            <p:nvPr/>
          </p:nvSpPr>
          <p:spPr bwMode="auto">
            <a:xfrm flipH="1">
              <a:off x="3264" y="2640"/>
              <a:ext cx="12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89" name="Line 13"/>
            <p:cNvSpPr>
              <a:spLocks noChangeShapeType="1"/>
            </p:cNvSpPr>
            <p:nvPr/>
          </p:nvSpPr>
          <p:spPr bwMode="auto">
            <a:xfrm>
              <a:off x="4464" y="2352"/>
              <a:ext cx="0" cy="28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9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" y="0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latin typeface="+mn-lt"/>
                <a:ea typeface="+mj-ea"/>
                <a:cs typeface="+mj-cs"/>
              </a:rPr>
              <a:t>MyProgrammingLab3 6.4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853549" cy="2209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8001000" cy="218016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5791200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**This is referred to as a copy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8600" y="6324600"/>
            <a:ext cx="4595801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Uninitialized Local Reference Variables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Reference variables can be declared without being initialized.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</a:t>
            </a:r>
            <a:r>
              <a:rPr lang="en-US" sz="2400" dirty="0" smtClean="0">
                <a:latin typeface="Courier New" pitchFamily="49" charset="0"/>
              </a:rPr>
              <a:t>Rectangle box;</a:t>
            </a:r>
          </a:p>
          <a:p>
            <a:pPr eaLnBrk="1" hangingPunct="1"/>
            <a:r>
              <a:rPr lang="en-US" sz="2400" dirty="0" smtClean="0"/>
              <a:t>This statement </a:t>
            </a:r>
            <a:r>
              <a:rPr lang="en-US" sz="2400" dirty="0" smtClean="0">
                <a:solidFill>
                  <a:srgbClr val="FF0000"/>
                </a:solidFill>
              </a:rPr>
              <a:t>does not create a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Rectangle</a:t>
            </a:r>
            <a:r>
              <a:rPr lang="en-US" sz="2400" dirty="0" smtClean="0">
                <a:solidFill>
                  <a:srgbClr val="FF0000"/>
                </a:solidFill>
              </a:rPr>
              <a:t> object</a:t>
            </a:r>
            <a:r>
              <a:rPr lang="en-US" sz="2400" dirty="0" smtClean="0"/>
              <a:t>, so it is an uninitialized local reference variable.</a:t>
            </a:r>
          </a:p>
          <a:p>
            <a:pPr eaLnBrk="1" hangingPunct="1"/>
            <a:r>
              <a:rPr lang="en-US" sz="2400" dirty="0" smtClean="0"/>
              <a:t>A local reference variable must reference an object before it can be used, otherwise a compiler error will occur.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</a:t>
            </a:r>
            <a:r>
              <a:rPr lang="en-US" sz="2000" dirty="0" smtClean="0">
                <a:latin typeface="Courier New" pitchFamily="49" charset="0"/>
              </a:rPr>
              <a:t>box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</a:rPr>
              <a:t> Rectangle(7.0, 14.0);</a:t>
            </a:r>
          </a:p>
          <a:p>
            <a:pPr eaLnBrk="1" hangingPunct="1"/>
            <a:r>
              <a:rPr lang="en-US" sz="2400" dirty="0" smtClean="0">
                <a:latin typeface="Courier New" pitchFamily="49" charset="0"/>
              </a:rPr>
              <a:t>box</a:t>
            </a:r>
            <a:r>
              <a:rPr lang="en-US" sz="2400" dirty="0" smtClean="0"/>
              <a:t> will now reference a </a:t>
            </a:r>
            <a:r>
              <a:rPr lang="en-US" sz="2400" dirty="0" smtClean="0">
                <a:latin typeface="Courier New" pitchFamily="49" charset="0"/>
              </a:rPr>
              <a:t>Rectangle</a:t>
            </a:r>
            <a:r>
              <a:rPr lang="en-US" sz="2400" dirty="0" smtClean="0"/>
              <a:t> object of length 7.0 and width 14.0.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057400" y="5464175"/>
            <a:ext cx="6629415" cy="1241425"/>
            <a:chOff x="480" y="1680"/>
            <a:chExt cx="4176" cy="782"/>
          </a:xfrm>
          <a:solidFill>
            <a:schemeClr val="bg1"/>
          </a:solidFill>
        </p:grpSpPr>
        <p:pic>
          <p:nvPicPr>
            <p:cNvPr id="6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3297" cy="7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 algn="l"/>
              <a:r>
                <a:rPr lang="en-US" sz="2400" dirty="0" smtClean="0"/>
                <a:t>What will happen when this code is run?</a:t>
              </a:r>
            </a:p>
            <a:p>
              <a:pPr marL="457200" indent="-457200" algn="l"/>
              <a:r>
                <a:rPr lang="en-US" dirty="0" smtClean="0"/>
                <a:t>Rectangle box;</a:t>
              </a:r>
            </a:p>
            <a:p>
              <a:pPr marL="457200" indent="-457200" algn="l"/>
              <a:r>
                <a:rPr lang="en-US" dirty="0" err="1"/>
                <a:t>b</a:t>
              </a:r>
              <a:r>
                <a:rPr lang="en-US" sz="2400" dirty="0" err="1" smtClean="0"/>
                <a:t>ox.setLength</a:t>
              </a:r>
              <a:r>
                <a:rPr lang="en-US" sz="2400" dirty="0" smtClean="0"/>
                <a:t>(10.0);</a:t>
              </a:r>
              <a:endParaRPr 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31715" y="6000750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NullPointerException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3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Default Constructor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When an object is created, its constructor is </a:t>
            </a:r>
            <a:r>
              <a:rPr lang="en-US" sz="2800" u="sng" dirty="0" smtClean="0"/>
              <a:t>always</a:t>
            </a:r>
            <a:r>
              <a:rPr lang="en-US" sz="2800" dirty="0" smtClean="0"/>
              <a:t> called.</a:t>
            </a:r>
          </a:p>
          <a:p>
            <a:pPr eaLnBrk="1" hangingPunct="1"/>
            <a:r>
              <a:rPr lang="en-US" sz="2800" dirty="0" smtClean="0"/>
              <a:t>If you do not write a constructor, Java </a:t>
            </a:r>
            <a:r>
              <a:rPr lang="en-US" sz="2800" dirty="0" smtClean="0">
                <a:solidFill>
                  <a:srgbClr val="FF0000"/>
                </a:solidFill>
              </a:rPr>
              <a:t>provides</a:t>
            </a:r>
            <a:r>
              <a:rPr lang="en-US" sz="2800" dirty="0" smtClean="0"/>
              <a:t> one when the class is compiled.  The constructor that Java provides is known as the </a:t>
            </a:r>
            <a:r>
              <a:rPr lang="en-US" sz="2800" i="1" dirty="0" smtClean="0">
                <a:solidFill>
                  <a:srgbClr val="FF0000"/>
                </a:solidFill>
              </a:rPr>
              <a:t>default constructor</a:t>
            </a:r>
            <a:r>
              <a:rPr lang="en-US" sz="2800" dirty="0" smtClean="0"/>
              <a:t>.</a:t>
            </a:r>
          </a:p>
          <a:p>
            <a:pPr lvl="1" eaLnBrk="1" hangingPunct="1"/>
            <a:r>
              <a:rPr lang="en-US" sz="2400" dirty="0" smtClean="0"/>
              <a:t>It sets all of the object’s numeric fields to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smtClean="0"/>
              <a:t>It sets all of the object’s </a:t>
            </a:r>
            <a:r>
              <a:rPr lang="en-US" sz="2400" dirty="0" err="1" smtClean="0">
                <a:latin typeface="Courier New" pitchFamily="49" charset="0"/>
              </a:rPr>
              <a:t>boolean</a:t>
            </a:r>
            <a:r>
              <a:rPr lang="en-US" sz="2400" dirty="0" smtClean="0"/>
              <a:t> fields to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smtClean="0"/>
              <a:t>It sets all of the object’s reference variables to the special value </a:t>
            </a:r>
            <a:r>
              <a:rPr lang="en-US" sz="2400" i="1" dirty="0" smtClean="0">
                <a:solidFill>
                  <a:srgbClr val="FF0000"/>
                </a:solidFill>
              </a:rPr>
              <a:t>null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0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Default Constructor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default constructor is a constructor with </a:t>
            </a:r>
            <a:r>
              <a:rPr lang="en-US" sz="2800" dirty="0" smtClean="0">
                <a:solidFill>
                  <a:srgbClr val="FF0000"/>
                </a:solidFill>
              </a:rPr>
              <a:t>no parameters</a:t>
            </a:r>
            <a:r>
              <a:rPr lang="en-US" sz="2800" dirty="0" smtClean="0"/>
              <a:t>, used to initialize an object in a default configuration.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u="sng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 time that Java provides a default constructor is when you </a:t>
            </a:r>
            <a:r>
              <a:rPr lang="en-US" sz="2800" dirty="0" smtClean="0">
                <a:solidFill>
                  <a:srgbClr val="FF0000"/>
                </a:solidFill>
              </a:rPr>
              <a:t>do not write </a:t>
            </a:r>
            <a:r>
              <a:rPr lang="en-US" sz="2800" u="sng" dirty="0" smtClean="0"/>
              <a:t>any</a:t>
            </a:r>
            <a:r>
              <a:rPr lang="en-US" sz="2800" dirty="0" smtClean="0"/>
              <a:t> constructor for a class.</a:t>
            </a:r>
          </a:p>
          <a:p>
            <a:pPr eaLnBrk="1" hangingPunct="1"/>
            <a:r>
              <a:rPr lang="en-US" sz="2800" dirty="0" smtClean="0"/>
              <a:t>A default constructor is </a:t>
            </a:r>
            <a:r>
              <a:rPr lang="en-US" sz="2800" u="sng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provided by Java if a constructor is already written.</a:t>
            </a:r>
          </a:p>
        </p:txBody>
      </p:sp>
    </p:spTree>
    <p:extLst>
      <p:ext uri="{BB962C8B-B14F-4D97-AF65-F5344CB8AC3E}">
        <p14:creationId xmlns:p14="http://schemas.microsoft.com/office/powerpoint/2010/main" val="620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Writing Your Own No-Arg Constructor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constructor that does not accept arguments is known as a </a:t>
            </a:r>
            <a:r>
              <a:rPr lang="en-US" sz="2800" i="1" smtClean="0"/>
              <a:t>no-arg constructor</a:t>
            </a:r>
            <a:r>
              <a:rPr lang="en-US" sz="2800" smtClean="0"/>
              <a:t>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default constructor (provided by Java) is a no-arg constructor.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can write our own no-arg constructor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	</a:t>
            </a:r>
            <a:r>
              <a:rPr lang="en-US" sz="2400" b="1" smtClean="0">
                <a:latin typeface="Courier New" pitchFamily="49" charset="0"/>
              </a:rPr>
              <a:t>public Rectangle()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length = 1.0;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width = 1.0;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294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Class Constructor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of the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class constructors accepts a string literal as an argument.</a:t>
            </a:r>
          </a:p>
          <a:p>
            <a:pPr eaLnBrk="1" hangingPunct="1"/>
            <a:r>
              <a:rPr lang="en-US" smtClean="0"/>
              <a:t>This string literal is used to initialize 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object.</a:t>
            </a:r>
          </a:p>
          <a:p>
            <a:pPr eaLnBrk="1" hangingPunct="1"/>
            <a:r>
              <a:rPr lang="en-US" smtClean="0"/>
              <a:t>For instance: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String name = new String(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smtClean="0">
                <a:latin typeface="Courier New" pitchFamily="49" charset="0"/>
              </a:rPr>
              <a:t>Michael Long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07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6781800" cy="65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52400" y="5257800"/>
            <a:ext cx="1752600" cy="5334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Class Constructor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This creates a new reference variable </a:t>
            </a:r>
            <a:r>
              <a:rPr lang="en-US" sz="2800" i="1" dirty="0" smtClean="0"/>
              <a:t>name</a:t>
            </a:r>
            <a:r>
              <a:rPr lang="en-US" sz="2800" dirty="0" smtClean="0"/>
              <a:t> that references a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object that represents the name “Michael Long”</a:t>
            </a:r>
          </a:p>
          <a:p>
            <a:pPr eaLnBrk="1" hangingPunct="1"/>
            <a:r>
              <a:rPr lang="en-US" sz="2800" dirty="0" smtClean="0"/>
              <a:t>Because they are used so often,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objects can be created with a </a:t>
            </a:r>
            <a:r>
              <a:rPr lang="en-US" sz="2800" dirty="0" smtClean="0">
                <a:solidFill>
                  <a:srgbClr val="FF0000"/>
                </a:solidFill>
              </a:rPr>
              <a:t>shorthand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String name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</a:rPr>
              <a:t> "Michael Long";</a:t>
            </a:r>
          </a:p>
        </p:txBody>
      </p:sp>
    </p:spTree>
    <p:extLst>
      <p:ext uri="{BB962C8B-B14F-4D97-AF65-F5344CB8AC3E}">
        <p14:creationId xmlns:p14="http://schemas.microsoft.com/office/powerpoint/2010/main" val="2542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Classes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Classes: Where Objects Come From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code that describes a particular type of object. It specifies the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that an object can hold (the object's fields), and the actions that an object can perform (the object's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). 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/>
              <a:t>You can think of a class as a code "</a:t>
            </a:r>
            <a:r>
              <a:rPr lang="en-US" dirty="0" smtClean="0">
                <a:solidFill>
                  <a:srgbClr val="FF0000"/>
                </a:solidFill>
              </a:rPr>
              <a:t>blueprint</a:t>
            </a:r>
            <a:r>
              <a:rPr lang="en-US" dirty="0" smtClean="0"/>
              <a:t>" that can be used to create a particular type of object.</a:t>
            </a:r>
          </a:p>
        </p:txBody>
      </p:sp>
    </p:spTree>
    <p:extLst>
      <p:ext uri="{BB962C8B-B14F-4D97-AF65-F5344CB8AC3E}">
        <p14:creationId xmlns:p14="http://schemas.microsoft.com/office/powerpoint/2010/main" val="30959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Objects as Arguments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you pass a object as an argument, the thing that is passed into the parameter variable is the object's memory address. </a:t>
            </a:r>
          </a:p>
          <a:p>
            <a:pPr eaLnBrk="1" hangingPunct="1"/>
            <a:r>
              <a:rPr lang="en-US" altLang="en-US" smtClean="0"/>
              <a:t>As a result, parameter variable references the object, and the receiving method has access to the object.</a:t>
            </a:r>
          </a:p>
          <a:p>
            <a:pPr eaLnBrk="1" hangingPunct="1"/>
            <a:r>
              <a:rPr lang="en-US" altLang="en-US" smtClean="0"/>
              <a:t>See </a:t>
            </a:r>
            <a:r>
              <a:rPr lang="en-US" altLang="en-US" smtClean="0">
                <a:hlinkClick r:id="rId2" action="ppaction://hlinkfile"/>
              </a:rPr>
              <a:t>DieArgument.java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3794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Overloading Methods and Constructors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or more methods in a class may have the </a:t>
            </a:r>
            <a:r>
              <a:rPr lang="en-US" dirty="0" smtClean="0">
                <a:solidFill>
                  <a:srgbClr val="FF0000"/>
                </a:solidFill>
              </a:rPr>
              <a:t>same name </a:t>
            </a:r>
            <a:r>
              <a:rPr lang="en-US" dirty="0" smtClean="0"/>
              <a:t>as long as their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lists are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.  </a:t>
            </a:r>
          </a:p>
          <a:p>
            <a:pPr eaLnBrk="1" hangingPunct="1"/>
            <a:r>
              <a:rPr lang="en-US" dirty="0" smtClean="0"/>
              <a:t>When this occurs, it is called </a:t>
            </a:r>
            <a:r>
              <a:rPr lang="en-US" i="1" dirty="0" smtClean="0"/>
              <a:t>method</a:t>
            </a:r>
            <a:r>
              <a:rPr lang="en-US" dirty="0" smtClean="0"/>
              <a:t> </a:t>
            </a:r>
            <a:r>
              <a:rPr lang="en-US" i="1" dirty="0" smtClean="0"/>
              <a:t>overloading</a:t>
            </a:r>
            <a:r>
              <a:rPr lang="en-US" dirty="0" smtClean="0"/>
              <a:t>.  This also applies to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Method overloading is important because sometimes you need several different ways to perform the same operation.</a:t>
            </a:r>
          </a:p>
        </p:txBody>
      </p:sp>
    </p:spTree>
    <p:extLst>
      <p:ext uri="{BB962C8B-B14F-4D97-AF65-F5344CB8AC3E}">
        <p14:creationId xmlns:p14="http://schemas.microsoft.com/office/powerpoint/2010/main" val="35466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Overloaded Method </a:t>
            </a:r>
            <a:r>
              <a:rPr lang="en-US" dirty="0" smtClean="0">
                <a:latin typeface="Courier New" pitchFamily="49" charset="0"/>
              </a:rPr>
              <a:t>add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add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num1,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num2)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sum = num1 + num2;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return sum;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 String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add</a:t>
            </a:r>
            <a:r>
              <a:rPr lang="en-US" sz="2400" b="1" dirty="0" smtClean="0">
                <a:latin typeface="Courier New" pitchFamily="49" charset="0"/>
              </a:rPr>
              <a:t> (String str1, String str2)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String combined = str1 + str2;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return combined;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04800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ame name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2743200" y="535633"/>
            <a:ext cx="3200400" cy="1064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1"/>
          </p:cNvCxnSpPr>
          <p:nvPr/>
        </p:nvCxnSpPr>
        <p:spPr bwMode="auto">
          <a:xfrm flipH="1">
            <a:off x="3124200" y="535633"/>
            <a:ext cx="2819400" cy="3579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34000" y="1371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62600" y="762000"/>
            <a:ext cx="3195539" cy="3124200"/>
            <a:chOff x="5562600" y="762000"/>
            <a:chExt cx="3195539" cy="3124200"/>
          </a:xfrm>
        </p:grpSpPr>
        <p:sp>
          <p:nvSpPr>
            <p:cNvPr id="11" name="TextBox 10"/>
            <p:cNvSpPr txBox="1"/>
            <p:nvPr/>
          </p:nvSpPr>
          <p:spPr>
            <a:xfrm>
              <a:off x="6096000" y="762000"/>
              <a:ext cx="2662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ifferent parameters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 flipH="1">
              <a:off x="5562600" y="1223665"/>
              <a:ext cx="1864470" cy="3765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5562600" y="1295400"/>
              <a:ext cx="1828800" cy="2590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7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Signature and Binding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method signature </a:t>
            </a:r>
            <a:r>
              <a:rPr lang="en-US" sz="2400" dirty="0" smtClean="0"/>
              <a:t>consists of the method’s name and the data types of the method’s parameters, in the </a:t>
            </a:r>
            <a:r>
              <a:rPr lang="en-US" sz="2400" dirty="0" smtClean="0">
                <a:solidFill>
                  <a:srgbClr val="FF0000"/>
                </a:solidFill>
              </a:rPr>
              <a:t>order</a:t>
            </a:r>
            <a:r>
              <a:rPr lang="en-US" sz="2400" dirty="0" smtClean="0"/>
              <a:t> that they appear.  The </a:t>
            </a:r>
            <a:r>
              <a:rPr lang="en-US" sz="2400" dirty="0" smtClean="0">
                <a:solidFill>
                  <a:srgbClr val="FF0000"/>
                </a:solidFill>
              </a:rPr>
              <a:t>return type </a:t>
            </a:r>
            <a:r>
              <a:rPr lang="en-US" sz="2400" dirty="0" smtClean="0"/>
              <a:t>is </a:t>
            </a:r>
            <a:r>
              <a:rPr lang="en-US" sz="2400" u="sng" dirty="0" smtClean="0"/>
              <a:t>not</a:t>
            </a:r>
            <a:r>
              <a:rPr lang="en-US" sz="2400" dirty="0" smtClean="0"/>
              <a:t> part of the signature.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add(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add(String, String)</a:t>
            </a:r>
            <a:br>
              <a:rPr lang="en-US" sz="1800" dirty="0" smtClean="0">
                <a:latin typeface="Courier New" pitchFamily="49" charset="0"/>
              </a:rPr>
            </a:br>
            <a:endParaRPr lang="en-US" sz="1800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The process of matching a method call with the correct method is known as </a:t>
            </a:r>
            <a:r>
              <a:rPr lang="en-US" sz="2400" i="1" dirty="0" smtClean="0"/>
              <a:t>binding</a:t>
            </a:r>
            <a:r>
              <a:rPr lang="en-US" sz="2400" dirty="0" smtClean="0"/>
              <a:t>.  The </a:t>
            </a:r>
            <a:r>
              <a:rPr lang="en-US" sz="2400" dirty="0" smtClean="0">
                <a:solidFill>
                  <a:srgbClr val="FF0000"/>
                </a:solidFill>
              </a:rPr>
              <a:t>compiler</a:t>
            </a:r>
            <a:r>
              <a:rPr lang="en-US" sz="2400" dirty="0" smtClean="0"/>
              <a:t> uses the method signature to determine which version of the overloaded method to bind the call to.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343400" y="2851150"/>
            <a:ext cx="2514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Signatures of the </a:t>
            </a:r>
            <a:r>
              <a:rPr lang="en-US" sz="2000" i="0">
                <a:solidFill>
                  <a:schemeClr val="hlink"/>
                </a:solidFill>
                <a:latin typeface="Courier New" pitchFamily="49" charset="0"/>
              </a:rPr>
              <a:t>add</a:t>
            </a:r>
            <a:r>
              <a:rPr lang="en-US">
                <a:solidFill>
                  <a:schemeClr val="hlink"/>
                </a:solidFill>
              </a:rPr>
              <a:t> methods of previous slide</a:t>
            </a: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 flipV="1">
            <a:off x="2895600" y="33528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 flipV="1">
            <a:off x="37338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Rectangle</a:t>
            </a:r>
            <a:r>
              <a:rPr lang="en-US" altLang="en-US" dirty="0" smtClean="0"/>
              <a:t> Class Constructor Overload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If we were to add the no-</a:t>
            </a:r>
            <a:r>
              <a:rPr lang="en-US" altLang="en-US" sz="2800" dirty="0" err="1" smtClean="0"/>
              <a:t>arg</a:t>
            </a:r>
            <a:r>
              <a:rPr lang="en-US" altLang="en-US" sz="2800" dirty="0" smtClean="0"/>
              <a:t> constructor we wrote previously to our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Rectangle</a:t>
            </a:r>
            <a:r>
              <a:rPr lang="en-US" altLang="en-US" sz="2800" dirty="0" smtClean="0"/>
              <a:t> class in addition to the original constructor we wrote, what would happen when we execute the following calls?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Rectangle box1 = new Rectangle();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Rectangle box2 = new Rectangle(5.0, 10.0);</a:t>
            </a:r>
          </a:p>
        </p:txBody>
      </p:sp>
    </p:spTree>
    <p:extLst>
      <p:ext uri="{BB962C8B-B14F-4D97-AF65-F5344CB8AC3E}">
        <p14:creationId xmlns:p14="http://schemas.microsoft.com/office/powerpoint/2010/main" val="3568495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5757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514585" y="381001"/>
            <a:ext cx="6629415" cy="2827338"/>
            <a:chOff x="480" y="1680"/>
            <a:chExt cx="4176" cy="1781"/>
          </a:xfrm>
          <a:solidFill>
            <a:schemeClr val="bg1"/>
          </a:solidFill>
        </p:grpSpPr>
        <p:pic>
          <p:nvPicPr>
            <p:cNvPr id="4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3297" cy="17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sz="2800" dirty="0"/>
                <a:t>what would </a:t>
              </a:r>
              <a:r>
                <a:rPr lang="en-US" sz="2800" dirty="0" smtClean="0"/>
                <a:t>the values of length and width be if we </a:t>
              </a:r>
              <a:r>
                <a:rPr lang="en-US" sz="2800" dirty="0"/>
                <a:t>execute the following </a:t>
              </a:r>
              <a:r>
                <a:rPr lang="en-US" sz="2800" dirty="0" smtClean="0"/>
                <a:t>calls within the client code?</a:t>
              </a:r>
              <a:r>
                <a:rPr lang="en-US" sz="2800" dirty="0"/>
                <a:t/>
              </a:r>
              <a:br>
                <a:rPr lang="en-US" sz="2800" dirty="0"/>
              </a:br>
              <a:endParaRPr lang="en-US" sz="2800" dirty="0"/>
            </a:p>
            <a:p>
              <a:pPr lvl="1" eaLnBrk="1" hangingPunct="1">
                <a:lnSpc>
                  <a:spcPct val="90000"/>
                </a:lnSpc>
                <a:buFontTx/>
                <a:buNone/>
              </a:pPr>
              <a:r>
                <a:rPr lang="en-US" sz="1800" dirty="0">
                  <a:latin typeface="Courier New" pitchFamily="49" charset="0"/>
                </a:rPr>
                <a:t>Rectangle box1 = new Rectangle();</a:t>
              </a:r>
            </a:p>
            <a:p>
              <a:pPr lvl="1" eaLnBrk="1" hangingPunct="1">
                <a:lnSpc>
                  <a:spcPct val="90000"/>
                </a:lnSpc>
                <a:buFontTx/>
                <a:buNone/>
              </a:pPr>
              <a:r>
                <a:rPr lang="en-US" sz="1800" dirty="0">
                  <a:latin typeface="Courier New" pitchFamily="49" charset="0"/>
                </a:rPr>
                <a:t>Rectangle box2 = new </a:t>
              </a:r>
              <a:r>
                <a:rPr lang="en-US" sz="1800" dirty="0" smtClean="0">
                  <a:latin typeface="Courier New" pitchFamily="49" charset="0"/>
                </a:rPr>
                <a:t>  </a:t>
              </a:r>
            </a:p>
            <a:p>
              <a:pPr lvl="1" eaLnBrk="1" hangingPunct="1">
                <a:lnSpc>
                  <a:spcPct val="90000"/>
                </a:lnSpc>
                <a:buFontTx/>
                <a:buNone/>
              </a:pPr>
              <a:r>
                <a:rPr lang="en-US" sz="1800" dirty="0">
                  <a:latin typeface="Courier New" pitchFamily="49" charset="0"/>
                </a:rPr>
                <a:t> </a:t>
              </a:r>
              <a:r>
                <a:rPr lang="en-US" sz="1800" dirty="0" smtClean="0">
                  <a:latin typeface="Courier New" pitchFamily="49" charset="0"/>
                </a:rPr>
                <a:t>     Rectangle(5.0</a:t>
              </a:r>
              <a:r>
                <a:rPr lang="en-US" sz="1800" dirty="0">
                  <a:latin typeface="Courier New" pitchFamily="49" charset="0"/>
                </a:rPr>
                <a:t>, 10.0);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65562" y="3279946"/>
            <a:ext cx="4797438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The first call would use the no-</a:t>
            </a:r>
            <a:r>
              <a:rPr lang="en-US" dirty="0" err="1">
                <a:solidFill>
                  <a:schemeClr val="hlink"/>
                </a:solidFill>
              </a:rPr>
              <a:t>arg</a:t>
            </a:r>
            <a:r>
              <a:rPr lang="en-US" dirty="0">
                <a:solidFill>
                  <a:schemeClr val="hlink"/>
                </a:solidFill>
              </a:rPr>
              <a:t> constructor and </a:t>
            </a:r>
            <a:r>
              <a:rPr lang="en-US" dirty="0">
                <a:solidFill>
                  <a:schemeClr val="hlink"/>
                </a:solidFill>
                <a:latin typeface="Courier New" pitchFamily="49" charset="0"/>
              </a:rPr>
              <a:t>box1</a:t>
            </a:r>
            <a:r>
              <a:rPr lang="en-US" dirty="0">
                <a:solidFill>
                  <a:schemeClr val="hlink"/>
                </a:solidFill>
              </a:rPr>
              <a:t> would have a length of 1.0 and width of 1.0.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second call would use the original constructor and </a:t>
            </a:r>
            <a:r>
              <a:rPr lang="en-US" dirty="0">
                <a:solidFill>
                  <a:schemeClr val="hlink"/>
                </a:solidFill>
                <a:latin typeface="Courier New" pitchFamily="49" charset="0"/>
              </a:rPr>
              <a:t>box2</a:t>
            </a:r>
            <a:r>
              <a:rPr lang="en-US" dirty="0">
                <a:solidFill>
                  <a:schemeClr val="hlink"/>
                </a:solidFill>
              </a:rPr>
              <a:t> would have a length of 5.0 and a width of 10.0.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BankAccount</a:t>
            </a:r>
            <a:r>
              <a:rPr lang="en-US" dirty="0" smtClean="0"/>
              <a:t> Example</a:t>
            </a:r>
          </a:p>
        </p:txBody>
      </p:sp>
      <p:sp>
        <p:nvSpPr>
          <p:cNvPr id="59397" name="Rectangle 10"/>
          <p:cNvSpPr>
            <a:spLocks noChangeArrowheads="1"/>
          </p:cNvSpPr>
          <p:nvPr/>
        </p:nvSpPr>
        <p:spPr bwMode="auto">
          <a:xfrm>
            <a:off x="4191000" y="1447800"/>
            <a:ext cx="46482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12"/>
          <p:cNvSpPr txBox="1">
            <a:spLocks noChangeArrowheads="1"/>
          </p:cNvSpPr>
          <p:nvPr/>
        </p:nvSpPr>
        <p:spPr bwMode="auto">
          <a:xfrm>
            <a:off x="4191000" y="1524000"/>
            <a:ext cx="457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0">
                <a:latin typeface="Courier New" pitchFamily="49" charset="0"/>
              </a:rPr>
              <a:t>BankAccount</a:t>
            </a:r>
          </a:p>
        </p:txBody>
      </p:sp>
      <p:sp>
        <p:nvSpPr>
          <p:cNvPr id="59399" name="Line 13"/>
          <p:cNvSpPr>
            <a:spLocks noChangeShapeType="1"/>
          </p:cNvSpPr>
          <p:nvPr/>
        </p:nvSpPr>
        <p:spPr bwMode="auto">
          <a:xfrm>
            <a:off x="4191000" y="1905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0" name="Text Box 14"/>
          <p:cNvSpPr txBox="1">
            <a:spLocks noChangeArrowheads="1"/>
          </p:cNvSpPr>
          <p:nvPr/>
        </p:nvSpPr>
        <p:spPr bwMode="auto">
          <a:xfrm>
            <a:off x="4267200" y="1905000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i="0">
                <a:latin typeface="Courier New" pitchFamily="49" charset="0"/>
              </a:rPr>
              <a:t>-balance:double</a:t>
            </a:r>
          </a:p>
        </p:txBody>
      </p:sp>
      <p:sp>
        <p:nvSpPr>
          <p:cNvPr id="59401" name="Line 15"/>
          <p:cNvSpPr>
            <a:spLocks noChangeShapeType="1"/>
          </p:cNvSpPr>
          <p:nvPr/>
        </p:nvSpPr>
        <p:spPr bwMode="auto">
          <a:xfrm>
            <a:off x="4191000" y="2286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2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648200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</a:t>
            </a:r>
            <a:r>
              <a:rPr lang="en-US" sz="1600" i="0" dirty="0" err="1">
                <a:latin typeface="Courier New" pitchFamily="49" charset="0"/>
              </a:rPr>
              <a:t>BankAccount</a:t>
            </a:r>
            <a:r>
              <a:rPr lang="en-US" sz="1600" i="0" dirty="0">
                <a:latin typeface="Courier New" pitchFamily="49" charset="0"/>
              </a:rPr>
              <a:t>()</a:t>
            </a: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</a:t>
            </a:r>
            <a:r>
              <a:rPr lang="en-US" sz="1600" i="0" dirty="0" err="1">
                <a:latin typeface="Courier New" pitchFamily="49" charset="0"/>
              </a:rPr>
              <a:t>BankAccount</a:t>
            </a:r>
            <a:r>
              <a:rPr lang="en-US" sz="1600" i="0" dirty="0">
                <a:latin typeface="Courier New" pitchFamily="49" charset="0"/>
              </a:rPr>
              <a:t>(</a:t>
            </a:r>
            <a:r>
              <a:rPr lang="en-US" sz="1600" i="0" dirty="0" err="1">
                <a:latin typeface="Courier New" pitchFamily="49" charset="0"/>
              </a:rPr>
              <a:t>startBalance:double</a:t>
            </a:r>
            <a:r>
              <a:rPr lang="en-US" sz="1600" i="0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</a:t>
            </a:r>
            <a:r>
              <a:rPr lang="en-US" sz="1600" i="0" dirty="0" err="1" smtClean="0">
                <a:latin typeface="Courier New" pitchFamily="49" charset="0"/>
              </a:rPr>
              <a:t>BankAccount</a:t>
            </a:r>
            <a:r>
              <a:rPr lang="en-US" sz="1600" i="0" dirty="0" smtClean="0">
                <a:latin typeface="Courier New" pitchFamily="49" charset="0"/>
              </a:rPr>
              <a:t>(</a:t>
            </a:r>
            <a:r>
              <a:rPr lang="en-US" sz="1600" i="0" dirty="0" err="1" smtClean="0">
                <a:latin typeface="Courier New" pitchFamily="49" charset="0"/>
              </a:rPr>
              <a:t>str:String</a:t>
            </a:r>
            <a:r>
              <a:rPr lang="en-US" sz="1600" i="0" dirty="0" smtClean="0">
                <a:latin typeface="Courier New" pitchFamily="49" charset="0"/>
              </a:rPr>
              <a:t>)</a:t>
            </a:r>
            <a:endParaRPr lang="en-US" sz="1600" i="0" dirty="0"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+deposit(</a:t>
            </a:r>
            <a:r>
              <a:rPr lang="en-US" sz="1600" i="0" dirty="0" err="1">
                <a:latin typeface="Courier New" pitchFamily="49" charset="0"/>
              </a:rPr>
              <a:t>amount:double</a:t>
            </a:r>
            <a:r>
              <a:rPr lang="en-US" sz="1600" i="0" dirty="0">
                <a:latin typeface="Courier New" pitchFamily="49" charset="0"/>
              </a:rPr>
              <a:t>):void</a:t>
            </a: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+deposit(</a:t>
            </a:r>
            <a:r>
              <a:rPr lang="en-US" sz="1600" i="0" dirty="0" err="1">
                <a:latin typeface="Courier New" pitchFamily="49" charset="0"/>
              </a:rPr>
              <a:t>str:String</a:t>
            </a:r>
            <a:r>
              <a:rPr lang="en-US" sz="1600" i="0" dirty="0">
                <a:latin typeface="Courier New" pitchFamily="49" charset="0"/>
              </a:rPr>
              <a:t>):void</a:t>
            </a: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+withdraw(</a:t>
            </a:r>
            <a:r>
              <a:rPr lang="en-US" sz="1600" i="0" dirty="0" err="1">
                <a:latin typeface="Courier New" pitchFamily="49" charset="0"/>
              </a:rPr>
              <a:t>amount:double</a:t>
            </a:r>
            <a:r>
              <a:rPr lang="en-US" sz="1600" i="0" dirty="0">
                <a:latin typeface="Courier New" pitchFamily="49" charset="0"/>
              </a:rPr>
              <a:t>):void</a:t>
            </a: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+withdraw(</a:t>
            </a:r>
            <a:r>
              <a:rPr lang="en-US" sz="1600" i="0" dirty="0" err="1">
                <a:latin typeface="Courier New" pitchFamily="49" charset="0"/>
              </a:rPr>
              <a:t>str:String</a:t>
            </a:r>
            <a:r>
              <a:rPr lang="en-US" sz="1600" i="0" dirty="0">
                <a:latin typeface="Courier New" pitchFamily="49" charset="0"/>
              </a:rPr>
              <a:t>):void</a:t>
            </a: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</a:t>
            </a:r>
            <a:r>
              <a:rPr lang="en-US" sz="1600" i="0" dirty="0" err="1">
                <a:latin typeface="Courier New" pitchFamily="49" charset="0"/>
              </a:rPr>
              <a:t>setBalance</a:t>
            </a:r>
            <a:r>
              <a:rPr lang="en-US" sz="1600" i="0" dirty="0">
                <a:latin typeface="Courier New" pitchFamily="49" charset="0"/>
              </a:rPr>
              <a:t>(b:double):void</a:t>
            </a: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</a:t>
            </a:r>
            <a:r>
              <a:rPr lang="en-US" sz="1600" i="0" dirty="0" err="1">
                <a:latin typeface="Courier New" pitchFamily="49" charset="0"/>
              </a:rPr>
              <a:t>setBalance</a:t>
            </a:r>
            <a:r>
              <a:rPr lang="en-US" sz="1600" i="0" dirty="0">
                <a:latin typeface="Courier New" pitchFamily="49" charset="0"/>
              </a:rPr>
              <a:t>(</a:t>
            </a:r>
            <a:r>
              <a:rPr lang="en-US" sz="1600" i="0" dirty="0" err="1">
                <a:latin typeface="Courier New" pitchFamily="49" charset="0"/>
              </a:rPr>
              <a:t>str:String</a:t>
            </a:r>
            <a:r>
              <a:rPr lang="en-US" sz="1600" i="0" dirty="0">
                <a:latin typeface="Courier New" pitchFamily="49" charset="0"/>
              </a:rPr>
              <a:t>):void</a:t>
            </a:r>
          </a:p>
          <a:p>
            <a:pPr algn="l">
              <a:spcBef>
                <a:spcPct val="50000"/>
              </a:spcBef>
            </a:pPr>
            <a:r>
              <a:rPr lang="en-US" sz="1600" i="0" dirty="0">
                <a:latin typeface="Courier New" pitchFamily="49" charset="0"/>
              </a:rPr>
              <a:t>+</a:t>
            </a:r>
            <a:r>
              <a:rPr lang="en-US" sz="1600" i="0" dirty="0" err="1">
                <a:latin typeface="Courier New" pitchFamily="49" charset="0"/>
              </a:rPr>
              <a:t>getBalance</a:t>
            </a:r>
            <a:r>
              <a:rPr lang="en-US" sz="1600" i="0" dirty="0">
                <a:latin typeface="Courier New" pitchFamily="49" charset="0"/>
              </a:rPr>
              <a:t>():double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-1588" y="5181600"/>
            <a:ext cx="4116388" cy="396875"/>
            <a:chOff x="-1588" y="5181600"/>
            <a:chExt cx="4116388" cy="396875"/>
          </a:xfrm>
        </p:grpSpPr>
        <p:sp>
          <p:nvSpPr>
            <p:cNvPr id="59406" name="Text Box 21"/>
            <p:cNvSpPr txBox="1">
              <a:spLocks noChangeArrowheads="1"/>
            </p:cNvSpPr>
            <p:nvPr/>
          </p:nvSpPr>
          <p:spPr bwMode="auto">
            <a:xfrm>
              <a:off x="-1588" y="5181600"/>
              <a:ext cx="3881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0" dirty="0"/>
                <a:t>Overloaded </a:t>
              </a:r>
              <a:r>
                <a:rPr lang="en-US" sz="2000" i="0" dirty="0" err="1">
                  <a:latin typeface="Courier New" pitchFamily="49" charset="0"/>
                </a:rPr>
                <a:t>setBalance</a:t>
              </a:r>
              <a:r>
                <a:rPr lang="en-US" sz="2000" i="0" dirty="0"/>
                <a:t> methods</a:t>
              </a:r>
            </a:p>
          </p:txBody>
        </p:sp>
        <p:sp>
          <p:nvSpPr>
            <p:cNvPr id="59407" name="Line 22"/>
            <p:cNvSpPr>
              <a:spLocks noChangeShapeType="1"/>
            </p:cNvSpPr>
            <p:nvPr/>
          </p:nvSpPr>
          <p:spPr bwMode="auto">
            <a:xfrm flipV="1">
              <a:off x="3810000" y="5257800"/>
              <a:ext cx="304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08" name="Line 23"/>
            <p:cNvSpPr>
              <a:spLocks noChangeShapeType="1"/>
            </p:cNvSpPr>
            <p:nvPr/>
          </p:nvSpPr>
          <p:spPr bwMode="auto">
            <a:xfrm>
              <a:off x="3810000" y="53340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0813" y="4419600"/>
            <a:ext cx="3963987" cy="396875"/>
            <a:chOff x="150813" y="4419600"/>
            <a:chExt cx="3963987" cy="396875"/>
          </a:xfrm>
        </p:grpSpPr>
        <p:sp>
          <p:nvSpPr>
            <p:cNvPr id="59405" name="Text Box 20"/>
            <p:cNvSpPr txBox="1">
              <a:spLocks noChangeArrowheads="1"/>
            </p:cNvSpPr>
            <p:nvPr/>
          </p:nvSpPr>
          <p:spPr bwMode="auto">
            <a:xfrm>
              <a:off x="150813" y="4419600"/>
              <a:ext cx="35766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0" dirty="0"/>
                <a:t>Overloaded </a:t>
              </a:r>
              <a:r>
                <a:rPr lang="en-US" sz="2000" i="0" dirty="0">
                  <a:latin typeface="Courier New" pitchFamily="49" charset="0"/>
                </a:rPr>
                <a:t>withdraw</a:t>
              </a:r>
              <a:r>
                <a:rPr lang="en-US" sz="2000" i="0" dirty="0"/>
                <a:t> methods</a:t>
              </a:r>
            </a:p>
          </p:txBody>
        </p:sp>
        <p:sp>
          <p:nvSpPr>
            <p:cNvPr id="59409" name="Line 24"/>
            <p:cNvSpPr>
              <a:spLocks noChangeShapeType="1"/>
            </p:cNvSpPr>
            <p:nvPr/>
          </p:nvSpPr>
          <p:spPr bwMode="auto">
            <a:xfrm flipV="1">
              <a:off x="3733800" y="44958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0" name="Line 25"/>
            <p:cNvSpPr>
              <a:spLocks noChangeShapeType="1"/>
            </p:cNvSpPr>
            <p:nvPr/>
          </p:nvSpPr>
          <p:spPr bwMode="auto">
            <a:xfrm>
              <a:off x="3733800" y="46482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2725" y="3673475"/>
            <a:ext cx="3902075" cy="396875"/>
            <a:chOff x="212725" y="3673475"/>
            <a:chExt cx="3902075" cy="396875"/>
          </a:xfrm>
        </p:grpSpPr>
        <p:sp>
          <p:nvSpPr>
            <p:cNvPr id="59404" name="Text Box 19"/>
            <p:cNvSpPr txBox="1">
              <a:spLocks noChangeArrowheads="1"/>
            </p:cNvSpPr>
            <p:nvPr/>
          </p:nvSpPr>
          <p:spPr bwMode="auto">
            <a:xfrm>
              <a:off x="212725" y="3673475"/>
              <a:ext cx="34242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0" dirty="0"/>
                <a:t>Overloaded </a:t>
              </a:r>
              <a:r>
                <a:rPr lang="en-US" sz="2000" i="0" dirty="0">
                  <a:latin typeface="Courier New" pitchFamily="49" charset="0"/>
                </a:rPr>
                <a:t>deposit</a:t>
              </a:r>
              <a:r>
                <a:rPr lang="en-US" sz="2000" i="0" dirty="0"/>
                <a:t> methods</a:t>
              </a:r>
            </a:p>
          </p:txBody>
        </p:sp>
        <p:sp>
          <p:nvSpPr>
            <p:cNvPr id="59411" name="Line 26"/>
            <p:cNvSpPr>
              <a:spLocks noChangeShapeType="1"/>
            </p:cNvSpPr>
            <p:nvPr/>
          </p:nvSpPr>
          <p:spPr bwMode="auto">
            <a:xfrm flipV="1">
              <a:off x="3657600" y="3733800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2" name="Line 27"/>
            <p:cNvSpPr>
              <a:spLocks noChangeShapeType="1"/>
            </p:cNvSpPr>
            <p:nvPr/>
          </p:nvSpPr>
          <p:spPr bwMode="auto">
            <a:xfrm>
              <a:off x="3657600" y="3886200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1813" y="2667000"/>
            <a:ext cx="3582987" cy="609600"/>
            <a:chOff x="531813" y="2667000"/>
            <a:chExt cx="3582987" cy="609600"/>
          </a:xfrm>
        </p:grpSpPr>
        <p:sp>
          <p:nvSpPr>
            <p:cNvPr id="59403" name="Text Box 18"/>
            <p:cNvSpPr txBox="1">
              <a:spLocks noChangeArrowheads="1"/>
            </p:cNvSpPr>
            <p:nvPr/>
          </p:nvSpPr>
          <p:spPr bwMode="auto">
            <a:xfrm>
              <a:off x="531813" y="2819400"/>
              <a:ext cx="2730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0" dirty="0"/>
                <a:t>Overloaded Constructors</a:t>
              </a:r>
            </a:p>
          </p:txBody>
        </p:sp>
        <p:sp>
          <p:nvSpPr>
            <p:cNvPr id="59413" name="Line 28"/>
            <p:cNvSpPr>
              <a:spLocks noChangeShapeType="1"/>
            </p:cNvSpPr>
            <p:nvPr/>
          </p:nvSpPr>
          <p:spPr bwMode="auto">
            <a:xfrm flipV="1">
              <a:off x="3200400" y="26670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4" name="Line 29"/>
            <p:cNvSpPr>
              <a:spLocks noChangeShapeType="1"/>
            </p:cNvSpPr>
            <p:nvPr/>
          </p:nvSpPr>
          <p:spPr bwMode="auto">
            <a:xfrm flipV="1">
              <a:off x="3200400" y="2971800"/>
              <a:ext cx="914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5" name="Line 30"/>
            <p:cNvSpPr>
              <a:spLocks noChangeShapeType="1"/>
            </p:cNvSpPr>
            <p:nvPr/>
          </p:nvSpPr>
          <p:spPr bwMode="auto">
            <a:xfrm>
              <a:off x="3200400" y="3048000"/>
              <a:ext cx="914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5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of Instance Fields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 declared as </a:t>
            </a:r>
            <a:r>
              <a:rPr lang="en-US" dirty="0" smtClean="0">
                <a:solidFill>
                  <a:srgbClr val="FF0000"/>
                </a:solidFill>
              </a:rPr>
              <a:t>instance fields </a:t>
            </a:r>
            <a:r>
              <a:rPr lang="en-US" dirty="0" smtClean="0"/>
              <a:t>in a class can be accessed by any </a:t>
            </a:r>
            <a:r>
              <a:rPr lang="en-US" dirty="0" smtClean="0">
                <a:solidFill>
                  <a:srgbClr val="FF0000"/>
                </a:solidFill>
              </a:rPr>
              <a:t>instance method </a:t>
            </a:r>
            <a:r>
              <a:rPr lang="en-US" dirty="0" smtClean="0"/>
              <a:t>in the same class as the field.</a:t>
            </a:r>
          </a:p>
          <a:p>
            <a:pPr eaLnBrk="1" hangingPunct="1"/>
            <a:r>
              <a:rPr lang="en-US" dirty="0" smtClean="0"/>
              <a:t>If an instance field is declared with the </a:t>
            </a:r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 access </a:t>
            </a:r>
            <a:r>
              <a:rPr lang="en-US" dirty="0" err="1" smtClean="0"/>
              <a:t>specifier</a:t>
            </a:r>
            <a:r>
              <a:rPr lang="en-US" dirty="0" smtClean="0"/>
              <a:t>, it can also be accessed by code outside the class, as long as an instance of the class exists.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62000" y="5257800"/>
            <a:ext cx="5562612" cy="1073150"/>
            <a:chOff x="480" y="1680"/>
            <a:chExt cx="3504" cy="676"/>
          </a:xfrm>
        </p:grpSpPr>
        <p:pic>
          <p:nvPicPr>
            <p:cNvPr id="6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262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n-US" sz="2400" dirty="0" smtClean="0"/>
                <a:t>How do I know if a method is an instance method</a:t>
              </a:r>
              <a:r>
                <a:rPr lang="en-US" dirty="0" smtClean="0"/>
                <a:t>?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96000" y="5181600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doesn’t have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“static” in the header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610600" cy="992188"/>
          </a:xfrm>
        </p:spPr>
        <p:txBody>
          <a:bodyPr/>
          <a:lstStyle/>
          <a:p>
            <a:pPr eaLnBrk="1" hangingPunct="1"/>
            <a:r>
              <a:rPr lang="en-US" dirty="0" smtClean="0"/>
              <a:t>Shadowing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parameter variable is, in effect, a local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Within a method, variable names must be unique.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method may have a </a:t>
            </a:r>
            <a:r>
              <a:rPr lang="en-US" sz="2400" dirty="0" smtClean="0">
                <a:solidFill>
                  <a:srgbClr val="FF0000"/>
                </a:solidFill>
              </a:rPr>
              <a:t>local variable </a:t>
            </a:r>
            <a:r>
              <a:rPr lang="en-US" sz="2400" dirty="0" smtClean="0"/>
              <a:t>with the same name as an </a:t>
            </a:r>
            <a:r>
              <a:rPr lang="en-US" sz="2400" dirty="0" smtClean="0">
                <a:solidFill>
                  <a:srgbClr val="FF0000"/>
                </a:solidFill>
              </a:rPr>
              <a:t>instance field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is called </a:t>
            </a:r>
            <a:r>
              <a:rPr lang="en-US" sz="2400" i="1" dirty="0" smtClean="0"/>
              <a:t>shadowing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local variable will </a:t>
            </a:r>
            <a:r>
              <a:rPr lang="en-US" sz="2400" i="1" dirty="0" smtClean="0"/>
              <a:t>hide</a:t>
            </a:r>
            <a:r>
              <a:rPr lang="en-US" sz="2400" dirty="0" smtClean="0"/>
              <a:t> the value of the instance field.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Shadowing is discouraged and local variable names should not be the same as instance field names.</a:t>
            </a:r>
          </a:p>
        </p:txBody>
      </p:sp>
    </p:spTree>
    <p:extLst>
      <p:ext uri="{BB962C8B-B14F-4D97-AF65-F5344CB8AC3E}">
        <p14:creationId xmlns:p14="http://schemas.microsoft.com/office/powerpoint/2010/main" val="15309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8600"/>
            <a:ext cx="6116487" cy="6629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 bwMode="auto">
          <a:xfrm>
            <a:off x="152400" y="1371600"/>
            <a:ext cx="2667000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81000" y="5486400"/>
            <a:ext cx="4038600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Classes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a program is running, it can use the class to create, in memory, as many objects of a specific type as needed. 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Each object that is created from a class is called an </a:t>
            </a:r>
            <a:r>
              <a:rPr lang="en-US" i="1" dirty="0" smtClean="0">
                <a:solidFill>
                  <a:srgbClr val="FF0000"/>
                </a:solidFill>
              </a:rPr>
              <a:t>instance</a:t>
            </a:r>
            <a:r>
              <a:rPr lang="en-US" i="1" dirty="0" smtClean="0"/>
              <a:t> </a:t>
            </a:r>
            <a:r>
              <a:rPr lang="en-US" dirty="0" smtClean="0"/>
              <a:t>of the class.</a:t>
            </a:r>
          </a:p>
        </p:txBody>
      </p:sp>
    </p:spTree>
    <p:extLst>
      <p:ext uri="{BB962C8B-B14F-4D97-AF65-F5344CB8AC3E}">
        <p14:creationId xmlns:p14="http://schemas.microsoft.com/office/powerpoint/2010/main" val="4464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Packages and </a:t>
            </a:r>
            <a:r>
              <a:rPr lang="en-US" sz="3200" smtClean="0">
                <a:latin typeface="Courier New" pitchFamily="49" charset="0"/>
              </a:rPr>
              <a:t>import</a:t>
            </a:r>
            <a:r>
              <a:rPr lang="en-US" sz="3200" smtClean="0"/>
              <a:t> Statements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in the Java API are organized into </a:t>
            </a:r>
            <a:r>
              <a:rPr lang="en-US" sz="2800" i="1" smtClean="0"/>
              <a:t>packages.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Explicit and Wildcard </a:t>
            </a:r>
            <a:r>
              <a:rPr lang="en-US" sz="2800" smtClean="0">
                <a:latin typeface="Courier New" pitchFamily="49" charset="0"/>
              </a:rPr>
              <a:t>import</a:t>
            </a:r>
            <a:r>
              <a:rPr lang="en-US" sz="2800" smtClean="0"/>
              <a:t>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Explicit imports name a specific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</a:rPr>
              <a:t>import java.util.Scanner;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Wildcard imports name a package, followed by an </a:t>
            </a:r>
            <a:r>
              <a:rPr lang="en-US" sz="2400" smtClean="0">
                <a:latin typeface="Courier New" pitchFamily="49" charset="0"/>
              </a:rPr>
              <a:t>*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</a:rPr>
              <a:t>import java.util.*;</a:t>
            </a:r>
            <a:br>
              <a:rPr lang="en-US" sz="2000" smtClean="0">
                <a:latin typeface="Courier New" pitchFamily="49" charset="0"/>
              </a:rPr>
            </a:b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java.lang</a:t>
            </a:r>
            <a:r>
              <a:rPr lang="en-US" sz="2800" smtClean="0"/>
              <a:t> package is automatically made available to any Java class.</a:t>
            </a:r>
          </a:p>
        </p:txBody>
      </p:sp>
    </p:spTree>
    <p:extLst>
      <p:ext uri="{BB962C8B-B14F-4D97-AF65-F5344CB8AC3E}">
        <p14:creationId xmlns:p14="http://schemas.microsoft.com/office/powerpoint/2010/main" val="2460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Java Standard Packages</a:t>
            </a:r>
          </a:p>
        </p:txBody>
      </p:sp>
      <p:pic>
        <p:nvPicPr>
          <p:cNvPr id="6349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57350"/>
            <a:ext cx="86868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93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 Oriented Design</a:t>
            </a:r>
            <a:br>
              <a:rPr lang="en-US" altLang="en-US" sz="3200" smtClean="0"/>
            </a:br>
            <a:r>
              <a:rPr lang="en-US" altLang="en-US" sz="2400" smtClean="0"/>
              <a:t>Finding Classes and Their Responsibilities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Finding the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Get written description of the problem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Identify all nouns, each is a potential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Refine list to include only classes relevant to the problem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Identify the responsibilities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Things a class is responsible for knowing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Things a class is responsible for doing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Refine list to include only classes relevant to the problem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2005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 Oriented Design</a:t>
            </a:r>
            <a:br>
              <a:rPr lang="en-US" altLang="en-US" sz="3200" smtClean="0"/>
            </a:br>
            <a:r>
              <a:rPr lang="en-US" altLang="en-US" sz="2400" smtClean="0"/>
              <a:t>Finding Classes and Their Responsibilities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6400"/>
            <a:ext cx="8294688" cy="29495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Identify the responsibilities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Things a class is responsible for knowing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Things a class is responsible for doing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Refine list to include only classes relevant to the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28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09600" y="1484530"/>
            <a:ext cx="78486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28600" indent="-228600" algn="l">
              <a:spcBef>
                <a:spcPct val="50000"/>
              </a:spcBef>
              <a:buFontTx/>
              <a:buChar char="•"/>
            </a:pPr>
            <a:r>
              <a:rPr lang="en-US" dirty="0"/>
              <a:t>A class represents a single concept from the problem domain </a:t>
            </a:r>
          </a:p>
          <a:p>
            <a:pPr marL="228600" indent="-228600" algn="l">
              <a:spcBef>
                <a:spcPct val="50000"/>
              </a:spcBef>
              <a:buFontTx/>
              <a:buChar char="•"/>
            </a:pPr>
            <a:r>
              <a:rPr lang="en-US" dirty="0"/>
              <a:t>Name for a class should be a noun that describes concept </a:t>
            </a:r>
          </a:p>
          <a:p>
            <a:pPr marL="228600" indent="-228600" algn="l">
              <a:spcBef>
                <a:spcPct val="50000"/>
              </a:spcBef>
              <a:buFontTx/>
              <a:buChar char="•"/>
            </a:pPr>
            <a:r>
              <a:rPr lang="en-US" dirty="0"/>
              <a:t>Concepts from mathematics: </a:t>
            </a:r>
          </a:p>
          <a:p>
            <a:pPr marL="685800" lvl="1" indent="-228600" algn="l">
              <a:spcBef>
                <a:spcPts val="1200"/>
              </a:spcBef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85800" lvl="1" indent="-228600" algn="l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Rectangle </a:t>
            </a:r>
          </a:p>
          <a:p>
            <a:pPr marL="685800" lvl="1" indent="-228600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Ellipse</a:t>
            </a:r>
            <a:endParaRPr lang="en-US" dirty="0">
              <a:solidFill>
                <a:srgbClr val="6E7069"/>
              </a:solidFill>
              <a:cs typeface="Courier New" pitchFamily="49" charset="0"/>
            </a:endParaRPr>
          </a:p>
          <a:p>
            <a:pPr marL="228600" indent="-228600" algn="l">
              <a:spcBef>
                <a:spcPct val="50000"/>
              </a:spcBef>
              <a:buFontTx/>
              <a:buChar char="•"/>
            </a:pPr>
            <a:r>
              <a:rPr lang="en-US" dirty="0">
                <a:cs typeface="Courier New" pitchFamily="49" charset="0"/>
              </a:rPr>
              <a:t>Concepts from real life:</a:t>
            </a:r>
          </a:p>
          <a:p>
            <a:pPr marL="685800" lvl="1" indent="-228600" algn="l">
              <a:spcBef>
                <a:spcPct val="5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CashRegister</a:t>
            </a:r>
            <a:endParaRPr lang="en-US" dirty="0">
              <a:solidFill>
                <a:srgbClr val="6E706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 Oriented Design</a:t>
            </a:r>
            <a:b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Finding Classes and Their Responsibilities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31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1775" indent="-231775" algn="l">
              <a:buFontTx/>
              <a:buChar char="•"/>
            </a:pPr>
            <a:r>
              <a:rPr lang="en-US" dirty="0">
                <a:latin typeface="+mn-lt"/>
              </a:rPr>
              <a:t>Actors (end in -</a:t>
            </a:r>
            <a:r>
              <a:rPr lang="en-US" dirty="0" err="1">
                <a:latin typeface="+mn-lt"/>
              </a:rPr>
              <a:t>er</a:t>
            </a:r>
            <a:r>
              <a:rPr lang="en-US" dirty="0">
                <a:latin typeface="+mn-lt"/>
              </a:rPr>
              <a:t>, -or) – objects do some kinds of work for you:</a:t>
            </a:r>
          </a:p>
          <a:p>
            <a:pPr marL="688975" lvl="1" indent="-231775" algn="l">
              <a:spcBef>
                <a:spcPts val="0"/>
              </a:spcBef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Scanner </a:t>
            </a:r>
            <a:br>
              <a:rPr lang="en-US" dirty="0">
                <a:solidFill>
                  <a:srgbClr val="6E7069"/>
                </a:solidFill>
                <a:latin typeface="+mn-lt"/>
                <a:cs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Random // better name: </a:t>
            </a:r>
            <a:r>
              <a:rPr lang="en-US" dirty="0" err="1">
                <a:solidFill>
                  <a:srgbClr val="6E7069"/>
                </a:solidFill>
                <a:latin typeface="+mn-lt"/>
                <a:cs typeface="Courier New" pitchFamily="49" charset="0"/>
              </a:rPr>
              <a:t>RandomNumberGenerator</a:t>
            </a:r>
            <a:endParaRPr lang="en-US" dirty="0">
              <a:solidFill>
                <a:srgbClr val="6E7069"/>
              </a:solidFill>
              <a:latin typeface="+mn-lt"/>
              <a:cs typeface="Courier New" pitchFamily="49" charset="0"/>
            </a:endParaRPr>
          </a:p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Utility classes – no objects, only static methods and constants:</a:t>
            </a:r>
          </a:p>
          <a:p>
            <a:pPr marL="688975" lvl="1" indent="-231775" algn="l">
              <a:spcBef>
                <a:spcPts val="0"/>
              </a:spcBef>
            </a:pPr>
            <a:r>
              <a:rPr lang="en-US" dirty="0">
                <a:latin typeface="+mn-lt"/>
                <a:cs typeface="Courier New" pitchFamily="49" charset="0"/>
              </a:rPr>
              <a:t>	</a:t>
            </a:r>
            <a:r>
              <a:rPr lang="en-US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Math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</a:p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Program starters: only have a </a:t>
            </a:r>
            <a:r>
              <a:rPr lang="en-US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main</a:t>
            </a:r>
            <a:r>
              <a:rPr lang="en-US" dirty="0">
                <a:latin typeface="+mn-lt"/>
                <a:cs typeface="Courier New" pitchFamily="49" charset="0"/>
              </a:rPr>
              <a:t> method (also called Drivers)</a:t>
            </a:r>
          </a:p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Don’t turn actions into classes</a:t>
            </a:r>
          </a:p>
          <a:p>
            <a:pPr marL="688975" lvl="1" indent="-231775" algn="l">
              <a:spcBef>
                <a:spcPts val="0"/>
              </a:spcBef>
              <a:buFontTx/>
              <a:buChar char="•"/>
            </a:pPr>
            <a:r>
              <a:rPr lang="en-US" i="1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Paycheck</a:t>
            </a:r>
            <a:r>
              <a:rPr lang="en-US" i="1" dirty="0">
                <a:latin typeface="+mn-lt"/>
                <a:cs typeface="Courier New" pitchFamily="49" charset="0"/>
              </a:rPr>
              <a:t> is a better name than </a:t>
            </a:r>
            <a:r>
              <a:rPr lang="en-US" i="1" dirty="0" err="1">
                <a:solidFill>
                  <a:srgbClr val="6E7069"/>
                </a:solidFill>
                <a:latin typeface="+mn-lt"/>
                <a:cs typeface="Courier New" pitchFamily="49" charset="0"/>
              </a:rPr>
              <a:t>ComputePaycheck</a:t>
            </a:r>
            <a:r>
              <a:rPr lang="en-US" i="1" dirty="0">
                <a:latin typeface="+mn-lt"/>
                <a:cs typeface="Courier New" pitchFamily="49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 Oriented Design</a:t>
            </a:r>
            <a:b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Finding Classes and Their Responsibilities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6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Arial" charset="0"/>
                <a:ea typeface="+mn-ea"/>
              </a:rPr>
              <a:t>6-</a:t>
            </a:r>
            <a:fld id="{37020819-C2AA-4359-BE3C-D513D01D9148}" type="slidenum">
              <a:rPr lang="en-US" sz="1400">
                <a:latin typeface="Arial" charset="0"/>
                <a:ea typeface="+mn-ea"/>
              </a:rPr>
              <a:pPr>
                <a:defRPr/>
              </a:pPr>
              <a:t>76</a:t>
            </a:fld>
            <a:endParaRPr lang="en-US" sz="1400" dirty="0">
              <a:latin typeface="Arial" charset="0"/>
              <a:ea typeface="+mn-ea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46237"/>
            <a:ext cx="8229600" cy="4525963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400" dirty="0" smtClean="0"/>
              <a:t>The core activity of object-oriented design is determining the </a:t>
            </a:r>
            <a:r>
              <a:rPr lang="en-US" sz="2400" dirty="0" smtClean="0">
                <a:solidFill>
                  <a:srgbClr val="FF0000"/>
                </a:solidFill>
              </a:rPr>
              <a:t>classes</a:t>
            </a:r>
            <a:r>
              <a:rPr lang="en-US" sz="2400" dirty="0" smtClean="0"/>
              <a:t> and objects that will make up the </a:t>
            </a:r>
            <a:r>
              <a:rPr lang="en-US" sz="2400" dirty="0" smtClean="0">
                <a:solidFill>
                  <a:srgbClr val="FF0000"/>
                </a:solidFill>
              </a:rPr>
              <a:t>solution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 smtClean="0"/>
              <a:t>The classes may be part of a class </a:t>
            </a:r>
            <a:r>
              <a:rPr lang="en-US" sz="2400" dirty="0" smtClean="0">
                <a:solidFill>
                  <a:srgbClr val="FF0000"/>
                </a:solidFill>
              </a:rPr>
              <a:t>library</a:t>
            </a:r>
            <a:r>
              <a:rPr lang="en-US" sz="2400" dirty="0" smtClean="0"/>
              <a:t>, reused from a previous project, or newly written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 smtClean="0"/>
              <a:t>One way to identify potential classes is to identify the objects discussed in the requirements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 smtClean="0">
                <a:solidFill>
                  <a:srgbClr val="DE2C28"/>
                </a:solidFill>
              </a:rPr>
              <a:t>Objects</a:t>
            </a:r>
            <a:r>
              <a:rPr lang="en-US" sz="2400" dirty="0" smtClean="0"/>
              <a:t> are generally </a:t>
            </a:r>
            <a:r>
              <a:rPr lang="en-US" sz="2400" dirty="0" smtClean="0">
                <a:solidFill>
                  <a:srgbClr val="DE2C28"/>
                </a:solidFill>
              </a:rPr>
              <a:t>nouns</a:t>
            </a:r>
            <a:r>
              <a:rPr lang="en-US" sz="2400" dirty="0" smtClean="0"/>
              <a:t>, and the </a:t>
            </a:r>
            <a:r>
              <a:rPr lang="en-US" sz="2400" dirty="0" smtClean="0">
                <a:solidFill>
                  <a:srgbClr val="DE2C28"/>
                </a:solidFill>
              </a:rPr>
              <a:t>services</a:t>
            </a:r>
            <a:r>
              <a:rPr lang="en-US" sz="2400" dirty="0" smtClean="0"/>
              <a:t> that an object provides are generally </a:t>
            </a:r>
            <a:r>
              <a:rPr lang="en-US" sz="2400" dirty="0" smtClean="0">
                <a:solidFill>
                  <a:srgbClr val="DE2C28"/>
                </a:solidFill>
              </a:rPr>
              <a:t>verbs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 Oriented Design</a:t>
            </a:r>
            <a:b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Finding Classes and Their Responsibilities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079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Object Oriented Design</a:t>
            </a:r>
            <a:br>
              <a:rPr lang="en-US" sz="3200" smtClean="0"/>
            </a:br>
            <a:r>
              <a:rPr lang="en-US" sz="2400" smtClean="0"/>
              <a:t>Finding Classes and Their Responsibilities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Finding the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Get written description of the problem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Identify all nouns, each is a potential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Refine list to include only classes relevant to the problem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Identify the responsibilities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Things a class is responsible for knowing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Things a class is responsible for doing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Refine list to include only responsibilities relevant to the problem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50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2575"/>
            <a:ext cx="8305800" cy="7493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partial requirements document: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85800" y="2073275"/>
            <a:ext cx="81534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The user must be allowed to specify each product by</a:t>
            </a:r>
          </a:p>
          <a:p>
            <a:r>
              <a:rPr lang="en-US" sz="2400" b="1"/>
              <a:t>its primary characteristics, including its name and</a:t>
            </a:r>
          </a:p>
          <a:p>
            <a:r>
              <a:rPr lang="en-US" sz="2400" b="1"/>
              <a:t>product number. If the bar code does not match the</a:t>
            </a:r>
          </a:p>
          <a:p>
            <a:r>
              <a:rPr lang="en-US" sz="2400" b="1"/>
              <a:t>product, then an error should be generated to the</a:t>
            </a:r>
          </a:p>
          <a:p>
            <a:r>
              <a:rPr lang="en-US" sz="2400" b="1"/>
              <a:t>message window and entered into the error log. The</a:t>
            </a:r>
          </a:p>
          <a:p>
            <a:r>
              <a:rPr lang="en-US" sz="2400" b="1"/>
              <a:t>summary report of all transactions must be structured</a:t>
            </a:r>
          </a:p>
          <a:p>
            <a:r>
              <a:rPr lang="en-US" sz="2400" b="1"/>
              <a:t>as specified in section 7.A.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1905000" y="2149475"/>
            <a:ext cx="6858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6705600" y="2149475"/>
            <a:ext cx="1143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2971800" y="2530475"/>
            <a:ext cx="21336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6705600" y="2530475"/>
            <a:ext cx="762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1371600" y="2911475"/>
            <a:ext cx="22098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4343400" y="2911475"/>
            <a:ext cx="12954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1447800" y="3292475"/>
            <a:ext cx="1143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3733800" y="3292475"/>
            <a:ext cx="762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Rectangle 13"/>
          <p:cNvSpPr>
            <a:spLocks noChangeArrowheads="1"/>
          </p:cNvSpPr>
          <p:nvPr/>
        </p:nvSpPr>
        <p:spPr bwMode="auto">
          <a:xfrm>
            <a:off x="1371600" y="3673475"/>
            <a:ext cx="22098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6" name="Rectangle 14"/>
          <p:cNvSpPr>
            <a:spLocks noChangeArrowheads="1"/>
          </p:cNvSpPr>
          <p:nvPr/>
        </p:nvSpPr>
        <p:spPr bwMode="auto">
          <a:xfrm>
            <a:off x="6324600" y="3597275"/>
            <a:ext cx="1295400" cy="3810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7" name="Rectangle 15"/>
          <p:cNvSpPr>
            <a:spLocks noChangeArrowheads="1"/>
          </p:cNvSpPr>
          <p:nvPr/>
        </p:nvSpPr>
        <p:spPr bwMode="auto">
          <a:xfrm>
            <a:off x="1219200" y="3962399"/>
            <a:ext cx="2209800" cy="396875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4038600" y="3978275"/>
            <a:ext cx="17526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1905000" y="5730875"/>
            <a:ext cx="6372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hlink"/>
                </a:solidFill>
              </a:rPr>
              <a:t>Of course, not all nouns will correspond to</a:t>
            </a:r>
          </a:p>
          <a:p>
            <a:r>
              <a:rPr lang="en-US" sz="2400" b="1" dirty="0">
                <a:solidFill>
                  <a:schemeClr val="hlink"/>
                </a:solidFill>
              </a:rPr>
              <a:t>a class or object in the final solution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5045075"/>
            <a:ext cx="7696200" cy="914400"/>
            <a:chOff x="432" y="3408"/>
            <a:chExt cx="4848" cy="576"/>
          </a:xfrm>
        </p:grpSpPr>
        <p:pic>
          <p:nvPicPr>
            <p:cNvPr id="22548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9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40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List the nouns in this requirement document?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 Oriented Design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Finding Classes and Their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118417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nimBg="1"/>
      <p:bldP spid="315398" grpId="0" animBg="1"/>
      <p:bldP spid="315399" grpId="0" animBg="1"/>
      <p:bldP spid="315400" grpId="0" animBg="1"/>
      <p:bldP spid="315401" grpId="0" animBg="1"/>
      <p:bldP spid="315402" grpId="0" animBg="1"/>
      <p:bldP spid="315403" grpId="0" animBg="1"/>
      <p:bldP spid="315404" grpId="0" animBg="1"/>
      <p:bldP spid="315405" grpId="0" animBg="1"/>
      <p:bldP spid="315406" grpId="0" animBg="1"/>
      <p:bldP spid="315407" grpId="0" animBg="1"/>
      <p:bldP spid="315408" grpId="0" animBg="1"/>
      <p:bldP spid="31540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2819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sz="2400" b="1"/>
              <a:t>Answer:</a:t>
            </a:r>
            <a:r>
              <a:rPr lang="en-US" sz="2400"/>
              <a:t> Yes (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ChessBoard</a:t>
            </a:r>
            <a:r>
              <a:rPr lang="en-US" sz="2400"/>
              <a:t>) and no (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MovePiece</a:t>
            </a:r>
            <a:r>
              <a:rPr lang="en-US" sz="2400"/>
              <a:t>).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990600"/>
            <a:ext cx="7696200" cy="1393825"/>
            <a:chOff x="432" y="3408"/>
            <a:chExt cx="4848" cy="878"/>
          </a:xfrm>
        </p:grpSpPr>
        <p:pic>
          <p:nvPicPr>
            <p:cNvPr id="24581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409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/>
                <a:t>Your job is to write a </a:t>
              </a:r>
              <a:r>
                <a:rPr lang="en-US" dirty="0" smtClean="0"/>
                <a:t>program</a:t>
              </a:r>
              <a:r>
                <a:rPr lang="en-US" sz="2400" dirty="0" smtClean="0"/>
                <a:t> </a:t>
              </a:r>
              <a:r>
                <a:rPr lang="en-US" sz="2400" dirty="0"/>
                <a:t>that plays chess. Might </a:t>
              </a:r>
              <a:r>
                <a:rPr lang="en-US" sz="2400" dirty="0" err="1">
                  <a:solidFill>
                    <a:srgbClr val="6E7069"/>
                  </a:solidFill>
                  <a:latin typeface="Courier New" pitchFamily="49" charset="0"/>
                </a:rPr>
                <a:t>ChessBoard</a:t>
              </a:r>
              <a:r>
                <a:rPr lang="en-US" sz="2400" dirty="0">
                  <a:solidFill>
                    <a:srgbClr val="6E7069"/>
                  </a:solidFill>
                </a:rPr>
                <a:t> </a:t>
              </a:r>
              <a:r>
                <a:rPr lang="en-US" sz="2400" dirty="0"/>
                <a:t>be an appropriate class? How about </a:t>
              </a:r>
              <a:r>
                <a:rPr lang="en-US" sz="2400" dirty="0" err="1">
                  <a:solidFill>
                    <a:srgbClr val="6E7069"/>
                  </a:solidFill>
                  <a:latin typeface="Courier New" pitchFamily="49" charset="0"/>
                </a:rPr>
                <a:t>MovePiece</a:t>
              </a:r>
              <a:r>
                <a:rPr lang="en-US" sz="2400" dirty="0"/>
                <a:t>?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Classes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457200" y="28956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Courier New" pitchFamily="49" charset="0"/>
                <a:cs typeface="Courier New" pitchFamily="49" charset="0"/>
              </a:rPr>
              <a:t>Scanner keyboard = new Scanner(</a:t>
            </a:r>
            <a:r>
              <a:rPr lang="en-US" i="0" dirty="0" err="1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i="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225" name="TextBox 25"/>
          <p:cNvSpPr txBox="1">
            <a:spLocks noChangeArrowheads="1"/>
          </p:cNvSpPr>
          <p:nvPr/>
        </p:nvSpPr>
        <p:spPr bwMode="auto">
          <a:xfrm>
            <a:off x="787400" y="1828800"/>
            <a:ext cx="1361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Example: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57600" y="1455738"/>
            <a:ext cx="4495800" cy="4468812"/>
            <a:chOff x="3581400" y="1455738"/>
            <a:chExt cx="4495800" cy="4468812"/>
          </a:xfrm>
        </p:grpSpPr>
        <p:grpSp>
          <p:nvGrpSpPr>
            <p:cNvPr id="18" name="Group 17"/>
            <p:cNvGrpSpPr/>
            <p:nvPr/>
          </p:nvGrpSpPr>
          <p:grpSpPr>
            <a:xfrm>
              <a:off x="3581400" y="1455738"/>
              <a:ext cx="4495800" cy="1554163"/>
              <a:chOff x="3581400" y="1455738"/>
              <a:chExt cx="4495800" cy="1554163"/>
            </a:xfrm>
          </p:grpSpPr>
          <p:sp>
            <p:nvSpPr>
              <p:cNvPr id="9221" name="TextBox 9"/>
              <p:cNvSpPr txBox="1">
                <a:spLocks noChangeArrowheads="1"/>
              </p:cNvSpPr>
              <p:nvPr/>
            </p:nvSpPr>
            <p:spPr bwMode="auto">
              <a:xfrm>
                <a:off x="3581400" y="1455738"/>
                <a:ext cx="44196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i="0" dirty="0"/>
                  <a:t>This expression creates a </a:t>
                </a:r>
                <a:r>
                  <a:rPr lang="en-US" sz="2800" i="0" dirty="0">
                    <a:latin typeface="Courier New" pitchFamily="49" charset="0"/>
                    <a:cs typeface="Courier New" pitchFamily="49" charset="0"/>
                  </a:rPr>
                  <a:t>Scanner</a:t>
                </a:r>
                <a:r>
                  <a:rPr lang="en-US" sz="2800" i="0" dirty="0"/>
                  <a:t> object in memory.</a:t>
                </a:r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4038600" y="2704854"/>
                <a:ext cx="4038600" cy="305047"/>
                <a:chOff x="4648200" y="2514600"/>
                <a:chExt cx="4038600" cy="304800"/>
              </a:xfrm>
            </p:grpSpPr>
            <p:cxnSp>
              <p:nvCxnSpPr>
                <p:cNvPr id="9228" name="Straight Connector 1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648200" y="2514600"/>
                  <a:ext cx="0" cy="304800"/>
                </a:xfrm>
                <a:prstGeom prst="lin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29" name="Straight Connector 15"/>
                <p:cNvCxnSpPr>
                  <a:cxnSpLocks noChangeShapeType="1"/>
                </p:cNvCxnSpPr>
                <p:nvPr/>
              </p:nvCxnSpPr>
              <p:spPr bwMode="auto">
                <a:xfrm>
                  <a:off x="4648200" y="2514600"/>
                  <a:ext cx="4038600" cy="0"/>
                </a:xfrm>
                <a:prstGeom prst="lin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30" name="Straight Connector 16"/>
                <p:cNvCxnSpPr>
                  <a:cxnSpLocks noChangeShapeType="1"/>
                </p:cNvCxnSpPr>
                <p:nvPr/>
              </p:nvCxnSpPr>
              <p:spPr bwMode="auto">
                <a:xfrm flipV="1">
                  <a:off x="8686800" y="2514600"/>
                  <a:ext cx="0" cy="304800"/>
                </a:xfrm>
                <a:prstGeom prst="lin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3000" y="4800600"/>
              <a:ext cx="27051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Group 21"/>
          <p:cNvGrpSpPr/>
          <p:nvPr/>
        </p:nvGrpSpPr>
        <p:grpSpPr>
          <a:xfrm>
            <a:off x="381000" y="2971800"/>
            <a:ext cx="5105400" cy="2867025"/>
            <a:chOff x="381000" y="2971800"/>
            <a:chExt cx="5105400" cy="2867025"/>
          </a:xfrm>
        </p:grpSpPr>
        <p:sp>
          <p:nvSpPr>
            <p:cNvPr id="24" name="Arc 23"/>
            <p:cNvSpPr/>
            <p:nvPr/>
          </p:nvSpPr>
          <p:spPr bwMode="auto">
            <a:xfrm rot="5400000">
              <a:off x="3314699" y="2705100"/>
              <a:ext cx="685800" cy="1219200"/>
            </a:xfrm>
            <a:prstGeom prst="arc">
              <a:avLst>
                <a:gd name="adj1" fmla="val 16200000"/>
                <a:gd name="adj2" fmla="val 530955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4" name="TextBox 24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3810000" cy="666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i="0" dirty="0"/>
                <a:t>The object's memory address is assigned to the </a:t>
              </a:r>
              <a:r>
                <a:rPr lang="en-US" sz="2800" i="0" dirty="0">
                  <a:latin typeface="Courier New" pitchFamily="49" charset="0"/>
                  <a:cs typeface="Courier New" pitchFamily="49" charset="0"/>
                </a:rPr>
                <a:t>keyboard </a:t>
              </a:r>
              <a:r>
                <a:rPr lang="en-US" sz="2800" i="0" dirty="0"/>
                <a:t>variable.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4876800"/>
              <a:ext cx="4600575" cy="96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637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165622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indent="-236538" algn="l">
              <a:buFontTx/>
              <a:buChar char="•"/>
            </a:pPr>
            <a:r>
              <a:rPr lang="en-US" dirty="0">
                <a:latin typeface="+mn-lt"/>
              </a:rPr>
              <a:t>A class should represent a single concept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The public interface of a class is </a:t>
            </a:r>
            <a:r>
              <a:rPr lang="en-US" i="1" dirty="0">
                <a:solidFill>
                  <a:srgbClr val="FF0000"/>
                </a:solidFill>
                <a:latin typeface="+mn-lt"/>
              </a:rPr>
              <a:t>cohesive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if all of its features are related to the concept that the class represents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This class lacks cohesion: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dirty="0">
                <a:latin typeface="+mn-lt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CashRegister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public void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enterPayment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dollars,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quarters,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dimes,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nickels,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pennies)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public static final double NICKEL_VALUE = 0.05;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public static final double DIME_VALUE = 0.1;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public static final double QUARTER_VALUE = 0.25;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}</a:t>
            </a:r>
            <a:endParaRPr lang="en-US" dirty="0">
              <a:solidFill>
                <a:srgbClr val="6E7069"/>
              </a:solidFill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Cohesion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13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200" y="1153954"/>
            <a:ext cx="82296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indent="-23653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err="1">
                <a:solidFill>
                  <a:srgbClr val="6E7069"/>
                </a:solidFill>
                <a:latin typeface="+mn-lt"/>
              </a:rPr>
              <a:t>CashRegister</a:t>
            </a:r>
            <a:r>
              <a:rPr lang="en-US" sz="2000" dirty="0">
                <a:latin typeface="+mn-lt"/>
              </a:rPr>
              <a:t>, as described above, involves two concepts: </a:t>
            </a:r>
            <a:r>
              <a:rPr lang="en-US" sz="2000" i="1" dirty="0">
                <a:latin typeface="+mn-lt"/>
              </a:rPr>
              <a:t>cash register</a:t>
            </a:r>
            <a:r>
              <a:rPr lang="en-US" sz="2000" dirty="0">
                <a:latin typeface="+mn-lt"/>
              </a:rPr>
              <a:t> and </a:t>
            </a:r>
            <a:r>
              <a:rPr lang="en-US" sz="2000" i="1" dirty="0">
                <a:latin typeface="+mn-lt"/>
              </a:rPr>
              <a:t>coin</a:t>
            </a:r>
            <a:r>
              <a:rPr lang="en-US" sz="2000" dirty="0">
                <a:latin typeface="+mn-lt"/>
              </a:rPr>
              <a:t> </a:t>
            </a:r>
          </a:p>
          <a:p>
            <a:pPr marL="236538" indent="-23653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Solution: Make two classes: 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public class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Coin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public Coin(double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aValue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, String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aName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) { ... }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public double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getValue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() { ... }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}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/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public class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CashRegister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public void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enterPayment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coinCount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, Coin </a:t>
            </a:r>
            <a:r>
              <a:rPr lang="en-US" sz="2000" dirty="0" err="1">
                <a:solidFill>
                  <a:srgbClr val="6E7069"/>
                </a:solidFill>
                <a:latin typeface="+mn-lt"/>
              </a:rPr>
              <a:t>coinType</a:t>
            </a:r>
            <a:r>
              <a:rPr lang="en-US" sz="2000" dirty="0">
                <a:solidFill>
                  <a:srgbClr val="6E7069"/>
                </a:solidFill>
                <a:latin typeface="+mn-lt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   { ... }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+mn-lt"/>
              </a:rPr>
            </a:br>
            <a:r>
              <a:rPr lang="en-US" sz="2000" dirty="0">
                <a:solidFill>
                  <a:srgbClr val="6E7069"/>
                </a:solidFill>
                <a:latin typeface="+mn-lt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Cohesion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60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246287"/>
            <a:ext cx="8153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indent="-236538" algn="l">
              <a:buFontTx/>
              <a:buChar char="•"/>
            </a:pPr>
            <a:r>
              <a:rPr lang="en-US" sz="2400" dirty="0">
                <a:latin typeface="+mn-lt"/>
              </a:rPr>
              <a:t> A class </a:t>
            </a:r>
            <a:r>
              <a:rPr lang="en-US" sz="2400" i="1" dirty="0">
                <a:latin typeface="+mn-lt"/>
              </a:rPr>
              <a:t>depends</a:t>
            </a:r>
            <a:r>
              <a:rPr lang="en-US" sz="2400" dirty="0">
                <a:latin typeface="+mn-lt"/>
              </a:rPr>
              <a:t> on another if it uses objects of that class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solidFill>
                  <a:srgbClr val="6E7069"/>
                </a:solidFill>
                <a:latin typeface="+mn-lt"/>
              </a:rPr>
              <a:t>CashRegister</a:t>
            </a:r>
            <a:r>
              <a:rPr lang="en-US" sz="2400" dirty="0">
                <a:solidFill>
                  <a:srgbClr val="6E7069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depends</a:t>
            </a:r>
            <a:r>
              <a:rPr lang="en-US" sz="2400" dirty="0">
                <a:latin typeface="+mn-lt"/>
              </a:rPr>
              <a:t> on </a:t>
            </a:r>
            <a:r>
              <a:rPr lang="en-US" sz="2400" dirty="0">
                <a:solidFill>
                  <a:srgbClr val="6E7069"/>
                </a:solidFill>
                <a:latin typeface="+mn-lt"/>
              </a:rPr>
              <a:t>Coin</a:t>
            </a:r>
            <a:r>
              <a:rPr lang="en-US" sz="2400" dirty="0">
                <a:latin typeface="+mn-lt"/>
              </a:rPr>
              <a:t> to determine the value of the payment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6E7069"/>
                </a:solidFill>
                <a:latin typeface="+mn-lt"/>
              </a:rPr>
              <a:t>Coin</a:t>
            </a:r>
            <a:r>
              <a:rPr lang="en-US" sz="2400" dirty="0">
                <a:latin typeface="+mn-lt"/>
              </a:rPr>
              <a:t> does not depend on </a:t>
            </a:r>
            <a:r>
              <a:rPr lang="en-US" sz="2400" dirty="0" err="1">
                <a:solidFill>
                  <a:srgbClr val="6E7069"/>
                </a:solidFill>
                <a:latin typeface="+mn-lt"/>
              </a:rPr>
              <a:t>CashRegister</a:t>
            </a:r>
            <a:r>
              <a:rPr lang="en-US" sz="2400" dirty="0">
                <a:latin typeface="+mn-lt"/>
              </a:rPr>
              <a:t>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High coupling </a:t>
            </a:r>
            <a:r>
              <a:rPr lang="en-US" sz="2400" dirty="0">
                <a:latin typeface="+mn-lt"/>
              </a:rPr>
              <a:t>= Many class dependencies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Minimize</a:t>
            </a:r>
            <a:r>
              <a:rPr lang="en-US" sz="2400" dirty="0">
                <a:latin typeface="+mn-lt"/>
              </a:rPr>
              <a:t> coupling to minimize the impact of interface changes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 To visualize relationships draw class diagrams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UML</a:t>
            </a:r>
            <a:r>
              <a:rPr lang="en-US" sz="2400" dirty="0">
                <a:latin typeface="+mn-lt"/>
              </a:rPr>
              <a:t>: Unified Modeling Language</a:t>
            </a:r>
          </a:p>
          <a:p>
            <a:pPr marL="693738" lvl="1" indent="-236538" algn="l">
              <a:spcBef>
                <a:spcPct val="50000"/>
              </a:spcBef>
              <a:buFontTx/>
              <a:buChar char="•"/>
            </a:pPr>
            <a:r>
              <a:rPr lang="en-US" sz="2400" i="1" dirty="0">
                <a:latin typeface="+mn-lt"/>
              </a:rPr>
              <a:t>Notation for object-oriented analysis and design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Coupling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80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1000" y="979944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/>
              <a:t>UML Diagrams show the relationship between classes.  The relationship is </a:t>
            </a:r>
            <a:r>
              <a:rPr lang="en-US" sz="2400" dirty="0" smtClean="0">
                <a:solidFill>
                  <a:srgbClr val="FF0000"/>
                </a:solidFill>
              </a:rPr>
              <a:t>dependency</a:t>
            </a:r>
            <a:r>
              <a:rPr lang="en-US" sz="2400" dirty="0" smtClean="0"/>
              <a:t> when one class “depends” on another.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Uses-a</a:t>
            </a:r>
            <a:r>
              <a:rPr lang="en-US" sz="2400" dirty="0" smtClean="0"/>
              <a:t> </a:t>
            </a:r>
            <a:r>
              <a:rPr lang="en-US" sz="2400" dirty="0"/>
              <a:t>relationship </a:t>
            </a:r>
            <a:r>
              <a:rPr lang="en-US" sz="2400" dirty="0" smtClean="0"/>
              <a:t>, uses </a:t>
            </a:r>
            <a:r>
              <a:rPr lang="en-US" dirty="0" smtClean="0"/>
              <a:t>an object or</a:t>
            </a:r>
            <a:r>
              <a:rPr lang="en-US" sz="2400" dirty="0" smtClean="0"/>
              <a:t> method/methods of another class</a:t>
            </a:r>
            <a:endParaRPr lang="en-US" sz="2400" dirty="0"/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Example: </a:t>
            </a:r>
            <a:r>
              <a:rPr lang="en-US" dirty="0" err="1" smtClean="0">
                <a:solidFill>
                  <a:srgbClr val="6E7069"/>
                </a:solidFill>
              </a:rPr>
              <a:t>CashRegister</a:t>
            </a:r>
            <a:r>
              <a:rPr lang="en-US" dirty="0" smtClean="0">
                <a:solidFill>
                  <a:srgbClr val="6E7069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depends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6E7069"/>
                </a:solidFill>
              </a:rPr>
              <a:t>Coin</a:t>
            </a:r>
            <a:r>
              <a:rPr lang="en-US" dirty="0" smtClean="0"/>
              <a:t> to determine the value of the payment </a:t>
            </a:r>
            <a:endParaRPr lang="en-US" sz="2400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 dirty="0" smtClean="0">
                <a:latin typeface="Lucida Sans" pitchFamily="34" charset="0"/>
              </a:rPr>
              <a:t>Dependency – UML Diagrams</a:t>
            </a:r>
            <a:endParaRPr lang="en-US" sz="2400" b="1" dirty="0">
              <a:latin typeface="Lucida Sans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657600"/>
            <a:ext cx="1651511" cy="2895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28600" y="64008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5486400"/>
            <a:ext cx="5257800" cy="1066800"/>
            <a:chOff x="3429000" y="990600"/>
            <a:chExt cx="5238750" cy="86677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00" y="990600"/>
              <a:ext cx="5219700" cy="3238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1295400"/>
              <a:ext cx="5238750" cy="561975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" y="3711673"/>
            <a:ext cx="5172075" cy="16287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4343400" y="4114800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High and Low Coupling Between Classes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048000"/>
            <a:ext cx="4171950" cy="287625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4114800" cy="28522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4723927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Low coupling is a better design.  Proper cohesion is required for low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36638"/>
            <a:ext cx="8229600" cy="452596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All classes that represent objects should define a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-107" charset="0"/>
              </a:rPr>
              <a:t>toString</a:t>
            </a:r>
            <a:r>
              <a:rPr lang="en-US" sz="2800" dirty="0" smtClean="0"/>
              <a:t> method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-107" charset="0"/>
              </a:rPr>
              <a:t>toString</a:t>
            </a:r>
            <a:r>
              <a:rPr lang="en-US" sz="2800" dirty="0" smtClean="0"/>
              <a:t> method returns a character string that represents the object in some way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It is </a:t>
            </a:r>
            <a:r>
              <a:rPr lang="en-US" sz="2800" dirty="0" smtClean="0">
                <a:solidFill>
                  <a:srgbClr val="FF0000"/>
                </a:solidFill>
              </a:rPr>
              <a:t>called automatically</a:t>
            </a:r>
            <a:r>
              <a:rPr lang="en-US" sz="2800" dirty="0" smtClean="0"/>
              <a:t> when an object is concatenated to a string or when it is passed to the </a:t>
            </a:r>
            <a:r>
              <a:rPr lang="en-US" sz="2800" dirty="0" smtClean="0">
                <a:latin typeface="Courier New" pitchFamily="-107" charset="0"/>
              </a:rPr>
              <a:t>print or </a:t>
            </a:r>
            <a:r>
              <a:rPr lang="en-US" sz="2800" dirty="0" err="1" smtClean="0">
                <a:latin typeface="Courier New" pitchFamily="-107" charset="0"/>
              </a:rPr>
              <a:t>println</a:t>
            </a:r>
            <a:r>
              <a:rPr lang="en-US" sz="2800" dirty="0" smtClean="0"/>
              <a:t> method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The programmer decides what a string representation of the object should look like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0" y="15240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600" b="1">
                <a:latin typeface="Lucida Sans" pitchFamily="-107" charset="0"/>
              </a:rPr>
              <a:t>The </a:t>
            </a:r>
            <a:r>
              <a:rPr lang="en-US" sz="3600" b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toString</a:t>
            </a:r>
            <a:r>
              <a:rPr lang="en-US" sz="3600" b="1">
                <a:latin typeface="Lucida Sans" pitchFamily="-107" charset="0"/>
              </a:rPr>
              <a:t> Method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6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28600" y="1294070"/>
            <a:ext cx="8534400" cy="49552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2800" dirty="0">
                <a:latin typeface="+mn-lt"/>
              </a:rPr>
              <a:t>The default for a string representation of an object </a:t>
            </a:r>
            <a:r>
              <a:rPr lang="en-US" dirty="0">
                <a:latin typeface="+mn-lt"/>
              </a:rPr>
              <a:t>is</a:t>
            </a:r>
            <a:r>
              <a:rPr lang="en-US" sz="2800" dirty="0">
                <a:latin typeface="+mn-lt"/>
              </a:rPr>
              <a:t> the  class name and the </a:t>
            </a:r>
            <a:r>
              <a:rPr lang="en-US" sz="2800" i="1" dirty="0">
                <a:latin typeface="+mn-lt"/>
              </a:rPr>
              <a:t>hash code (based on the memory location)</a:t>
            </a:r>
            <a:r>
              <a:rPr lang="en-US" sz="2800" dirty="0">
                <a:latin typeface="+mn-lt"/>
              </a:rPr>
              <a:t> of the object: </a:t>
            </a:r>
          </a:p>
          <a:p>
            <a:pPr marL="228600" indent="-228600" algn="l">
              <a:buFontTx/>
              <a:buChar char="•"/>
              <a:defRPr/>
            </a:pPr>
            <a:endParaRPr lang="en-US" sz="2800" dirty="0"/>
          </a:p>
          <a:p>
            <a:pPr marL="228600" indent="-228600" algn="l">
              <a:spcBef>
                <a:spcPts val="1200"/>
              </a:spcBef>
              <a:defRPr/>
            </a:pPr>
            <a:r>
              <a:rPr lang="en-US" sz="3200" dirty="0">
                <a:latin typeface="Courier New" pitchFamily="49" charset="0"/>
              </a:rPr>
              <a:t>	</a:t>
            </a:r>
            <a:r>
              <a:rPr lang="en-US" sz="28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8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800" dirty="0" err="1">
                <a:solidFill>
                  <a:srgbClr val="6E7069"/>
                </a:solidFill>
                <a:latin typeface="Courier New" pitchFamily="49" charset="0"/>
              </a:rPr>
              <a:t>momsSavings</a:t>
            </a:r>
            <a:r>
              <a:rPr lang="en-US" sz="2800" dirty="0">
                <a:solidFill>
                  <a:srgbClr val="6E7069"/>
                </a:solidFill>
                <a:latin typeface="Courier New" pitchFamily="49" charset="0"/>
              </a:rPr>
              <a:t> = new </a:t>
            </a:r>
            <a:r>
              <a:rPr lang="en-US" sz="28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800" dirty="0">
                <a:solidFill>
                  <a:srgbClr val="6E7069"/>
                </a:solidFill>
                <a:latin typeface="Courier New" pitchFamily="49" charset="0"/>
              </a:rPr>
              <a:t>(5000);</a:t>
            </a:r>
          </a:p>
          <a:p>
            <a:pPr marL="228600" indent="-228600" algn="l">
              <a:spcBef>
                <a:spcPts val="1200"/>
              </a:spcBef>
              <a:defRPr/>
            </a:pPr>
            <a:r>
              <a:rPr lang="en-US" sz="28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800" dirty="0" err="1">
                <a:solidFill>
                  <a:srgbClr val="6E7069"/>
                </a:solidFill>
                <a:latin typeface="Courier New" pitchFamily="49" charset="0"/>
              </a:rPr>
              <a:t>System.out.println</a:t>
            </a:r>
            <a:r>
              <a:rPr lang="en-US" sz="28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2800" dirty="0" err="1">
                <a:solidFill>
                  <a:srgbClr val="6E7069"/>
                </a:solidFill>
                <a:latin typeface="Courier New" pitchFamily="49" charset="0"/>
              </a:rPr>
              <a:t>momsSavings</a:t>
            </a:r>
            <a:r>
              <a:rPr lang="en-US" sz="2800" dirty="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28600" indent="-228600" algn="l">
              <a:defRPr/>
            </a:pPr>
            <a:r>
              <a:rPr lang="en-US" sz="3200" dirty="0">
                <a:solidFill>
                  <a:srgbClr val="6E7069"/>
                </a:solidFill>
                <a:latin typeface="Courier New" pitchFamily="49" charset="0"/>
              </a:rPr>
              <a:t>	</a:t>
            </a:r>
          </a:p>
          <a:p>
            <a:pPr marL="228600" indent="-228600" algn="l">
              <a:defRPr/>
            </a:pPr>
            <a:r>
              <a:rPr lang="en-US" sz="3200" dirty="0">
                <a:solidFill>
                  <a:srgbClr val="6E7069"/>
                </a:solidFill>
                <a:latin typeface="Courier New" pitchFamily="49" charset="0"/>
              </a:rPr>
              <a:t>	// Would print out something like "BankAccount@d24606bf"</a:t>
            </a:r>
            <a:endParaRPr lang="en-US" sz="3200" b="1" dirty="0">
              <a:solidFill>
                <a:srgbClr val="6E7069"/>
              </a:solidFill>
              <a:latin typeface="Courier New" pitchFamily="49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600" b="1" dirty="0">
                <a:latin typeface="Lucida Sans" pitchFamily="-107" charset="0"/>
              </a:rPr>
              <a:t>The </a:t>
            </a:r>
            <a:r>
              <a:rPr lang="en-US" sz="3600" b="1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toString</a:t>
            </a:r>
            <a:r>
              <a:rPr lang="en-US" sz="3600" b="1" dirty="0">
                <a:solidFill>
                  <a:srgbClr val="0033CC"/>
                </a:solidFill>
              </a:rPr>
              <a:t> </a:t>
            </a:r>
            <a:r>
              <a:rPr lang="en-US" sz="3600" b="1" dirty="0">
                <a:latin typeface="Lucida Sans" pitchFamily="-107" charset="0"/>
              </a:rPr>
              <a:t>Method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28600" y="1016357"/>
            <a:ext cx="86909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indent="-228600" algn="l">
              <a:buFontTx/>
              <a:buChar char="•"/>
            </a:pPr>
            <a:r>
              <a:rPr lang="en-US" dirty="0"/>
              <a:t>To provide a nicer representation of an object, give a definition to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toString</a:t>
            </a:r>
            <a:r>
              <a:rPr lang="en-US" dirty="0">
                <a:latin typeface="Courier New" pitchFamily="-107" charset="0"/>
              </a:rPr>
              <a:t>:</a:t>
            </a:r>
            <a:r>
              <a:rPr lang="en-US" dirty="0"/>
              <a:t> </a:t>
            </a:r>
          </a:p>
          <a:p>
            <a:pPr marL="228600" indent="-228600" algn="l">
              <a:spcBef>
                <a:spcPts val="1200"/>
              </a:spcBef>
            </a:pPr>
            <a:r>
              <a:rPr lang="en-US" sz="2800" dirty="0">
                <a:latin typeface="Courier New" pitchFamily="-107" charset="0"/>
              </a:rPr>
              <a:t>	</a:t>
            </a:r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public String </a:t>
            </a: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</a:rPr>
              <a:t>toString</a:t>
            </a:r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() </a:t>
            </a:r>
          </a:p>
          <a:p>
            <a:pPr marL="228600" indent="-228600" algn="l"/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	{ </a:t>
            </a:r>
          </a:p>
          <a:p>
            <a:pPr marL="228600" indent="-228600" algn="l"/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	   return "balance</a:t>
            </a:r>
            <a:r>
              <a:rPr lang="en-US" sz="2800" dirty="0" smtClean="0">
                <a:solidFill>
                  <a:srgbClr val="6E7069"/>
                </a:solidFill>
                <a:latin typeface="Courier New" pitchFamily="-107" charset="0"/>
              </a:rPr>
              <a:t>= " </a:t>
            </a:r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+ balance; </a:t>
            </a:r>
          </a:p>
          <a:p>
            <a:pPr marL="228600" indent="-228600" algn="l"/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	}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marL="228600" indent="-228600" algn="l">
              <a:spcBef>
                <a:spcPct val="50000"/>
              </a:spcBef>
              <a:buFontTx/>
              <a:buChar char="•"/>
            </a:pPr>
            <a:r>
              <a:rPr lang="en-US" dirty="0"/>
              <a:t>This works better: </a:t>
            </a:r>
          </a:p>
          <a:p>
            <a:pPr marL="228600" indent="-228600" algn="l">
              <a:spcBef>
                <a:spcPct val="50000"/>
              </a:spcBef>
            </a:pPr>
            <a:r>
              <a:rPr lang="en-US" sz="2800" dirty="0">
                <a:latin typeface="Courier New" pitchFamily="-107" charset="0"/>
              </a:rPr>
              <a:t>	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momsSavings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 = new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(5000); </a:t>
            </a:r>
          </a:p>
          <a:p>
            <a:pPr marL="228600" indent="-228600" algn="l"/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	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System.out.println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(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momsSavings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);</a:t>
            </a:r>
          </a:p>
          <a:p>
            <a:pPr marL="228600" indent="-228600" algn="l"/>
            <a:endParaRPr lang="en-US" sz="2800" dirty="0">
              <a:solidFill>
                <a:srgbClr val="6E7069"/>
              </a:solidFill>
              <a:latin typeface="Courier New" pitchFamily="-107" charset="0"/>
            </a:endParaRPr>
          </a:p>
          <a:p>
            <a:pPr marL="228600" indent="-228600" algn="l"/>
            <a:r>
              <a:rPr lang="en-US" sz="2800" dirty="0">
                <a:solidFill>
                  <a:srgbClr val="6E7069"/>
                </a:solidFill>
                <a:latin typeface="Courier New" pitchFamily="-107" charset="0"/>
              </a:rPr>
              <a:t>	// Would print out: balance</a:t>
            </a:r>
            <a:r>
              <a:rPr lang="en-US" sz="2800" dirty="0" smtClean="0">
                <a:solidFill>
                  <a:srgbClr val="6E7069"/>
                </a:solidFill>
                <a:latin typeface="Courier New" pitchFamily="-107" charset="0"/>
              </a:rPr>
              <a:t>= 5000</a:t>
            </a:r>
            <a:endParaRPr lang="en-US" sz="2800" dirty="0">
              <a:solidFill>
                <a:srgbClr val="6E7069"/>
              </a:solidFill>
              <a:latin typeface="Courier New" pitchFamily="-107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3600" b="1">
                <a:latin typeface="Lucida Sans" pitchFamily="-107" charset="0"/>
              </a:rPr>
              <a:t>The </a:t>
            </a:r>
            <a:r>
              <a:rPr lang="en-US" sz="3600" b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toString</a:t>
            </a:r>
            <a:r>
              <a:rPr lang="en-US" sz="3600" b="1">
                <a:solidFill>
                  <a:srgbClr val="0033CC"/>
                </a:solidFill>
              </a:rPr>
              <a:t> </a:t>
            </a:r>
            <a:r>
              <a:rPr lang="en-US" sz="3600" b="1">
                <a:latin typeface="Lucida Sans" pitchFamily="-107" charset="0"/>
              </a:rPr>
              <a:t>Method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789172"/>
            <a:ext cx="8695666" cy="573028"/>
            <a:chOff x="381000" y="1484372"/>
            <a:chExt cx="8695666" cy="573028"/>
          </a:xfrm>
        </p:grpSpPr>
        <p:sp>
          <p:nvSpPr>
            <p:cNvPr id="2" name="Oval 1"/>
            <p:cNvSpPr/>
            <p:nvPr/>
          </p:nvSpPr>
          <p:spPr bwMode="auto">
            <a:xfrm>
              <a:off x="381000" y="1600200"/>
              <a:ext cx="4876800" cy="457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065906" y="1484372"/>
              <a:ext cx="3010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This header is required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H="1">
              <a:off x="4953000" y="1828800"/>
              <a:ext cx="127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91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609600" y="228600"/>
            <a:ext cx="7543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l" eaLnBrk="1" hangingPunct="1"/>
            <a:r>
              <a:rPr lang="en-US" sz="1800" dirty="0"/>
              <a:t>public class </a:t>
            </a:r>
            <a:r>
              <a:rPr lang="en-US" sz="1800" dirty="0" err="1"/>
              <a:t>MyName</a:t>
            </a:r>
            <a:endParaRPr lang="en-US" sz="1800" dirty="0"/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 private String </a:t>
            </a:r>
            <a:r>
              <a:rPr lang="en-US" sz="1800" dirty="0" err="1"/>
              <a:t>firstName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     private String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     private String </a:t>
            </a:r>
            <a:r>
              <a:rPr lang="en-US" sz="1800" dirty="0" err="1"/>
              <a:t>middleName</a:t>
            </a:r>
            <a:r>
              <a:rPr lang="en-US" sz="1800" dirty="0"/>
              <a:t>;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 public </a:t>
            </a:r>
            <a:r>
              <a:rPr lang="en-US" sz="1800" dirty="0" err="1"/>
              <a:t>MyName</a:t>
            </a:r>
            <a:r>
              <a:rPr lang="en-US" sz="1800" dirty="0"/>
              <a:t>(String first, String middle, String last)</a:t>
            </a:r>
          </a:p>
          <a:p>
            <a:pPr algn="l" eaLnBrk="1" hangingPunct="1"/>
            <a:r>
              <a:rPr lang="en-US" sz="1800" dirty="0"/>
              <a:t>     {</a:t>
            </a:r>
          </a:p>
          <a:p>
            <a:pPr algn="l" eaLnBrk="1" hangingPunct="1"/>
            <a:r>
              <a:rPr lang="en-US" sz="1800" dirty="0"/>
              <a:t>          . . .</a:t>
            </a:r>
          </a:p>
          <a:p>
            <a:pPr algn="l" eaLnBrk="1" hangingPunct="1"/>
            <a:r>
              <a:rPr lang="en-US" sz="1800" dirty="0"/>
              <a:t>     }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 public String </a:t>
            </a:r>
            <a:r>
              <a:rPr lang="en-US" sz="1800" dirty="0" err="1"/>
              <a:t>toString</a:t>
            </a:r>
            <a:r>
              <a:rPr lang="en-US" sz="1800" dirty="0"/>
              <a:t>()</a:t>
            </a:r>
          </a:p>
          <a:p>
            <a:pPr algn="l" eaLnBrk="1" hangingPunct="1"/>
            <a:r>
              <a:rPr lang="en-US" sz="1800" dirty="0"/>
              <a:t>     {</a:t>
            </a:r>
          </a:p>
          <a:p>
            <a:pPr algn="l" eaLnBrk="1" hangingPunct="1"/>
            <a:r>
              <a:rPr lang="en-US" sz="1800" dirty="0"/>
              <a:t>          . . .</a:t>
            </a:r>
          </a:p>
          <a:p>
            <a:pPr algn="l" eaLnBrk="1" hangingPunct="1"/>
            <a:r>
              <a:rPr lang="en-US" sz="1800" dirty="0"/>
              <a:t>     }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7363" y="4952999"/>
            <a:ext cx="7696200" cy="1023938"/>
            <a:chOff x="432" y="3408"/>
            <a:chExt cx="4848" cy="645"/>
          </a:xfrm>
        </p:grpSpPr>
        <p:pic>
          <p:nvPicPr>
            <p:cNvPr id="45063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409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9pPr>
            </a:lstStyle>
            <a:p>
              <a:pPr eaLnBrk="1" hangingPunct="1"/>
              <a:r>
                <a:rPr lang="en-US" dirty="0"/>
                <a:t>Write an implementation of the </a:t>
              </a:r>
              <a:r>
                <a:rPr lang="en-US" dirty="0" err="1"/>
                <a:t>toString</a:t>
              </a:r>
              <a:r>
                <a:rPr lang="en-US" dirty="0"/>
                <a:t> method</a:t>
              </a: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48200" y="2278083"/>
            <a:ext cx="329288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String result = “”;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result += </a:t>
            </a:r>
            <a:r>
              <a:rPr lang="en-US" sz="2000" dirty="0" err="1">
                <a:solidFill>
                  <a:srgbClr val="FF0000"/>
                </a:solidFill>
              </a:rPr>
              <a:t>firstName</a:t>
            </a:r>
            <a:r>
              <a:rPr lang="en-US" sz="2000" dirty="0">
                <a:solidFill>
                  <a:srgbClr val="FF0000"/>
                </a:solidFill>
              </a:rPr>
              <a:t> + “ “;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result += </a:t>
            </a:r>
            <a:r>
              <a:rPr lang="en-US" sz="2000" dirty="0" err="1">
                <a:solidFill>
                  <a:srgbClr val="FF0000"/>
                </a:solidFill>
              </a:rPr>
              <a:t>middleName</a:t>
            </a:r>
            <a:r>
              <a:rPr lang="en-US" sz="2000" dirty="0">
                <a:solidFill>
                  <a:srgbClr val="FF0000"/>
                </a:solidFill>
              </a:rPr>
              <a:t> + “ “;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result += </a:t>
            </a:r>
            <a:r>
              <a:rPr lang="en-US" sz="2000" dirty="0" err="1">
                <a:solidFill>
                  <a:srgbClr val="FF0000"/>
                </a:solidFill>
              </a:rPr>
              <a:t>lastName</a:t>
            </a:r>
            <a:r>
              <a:rPr lang="en-US" sz="2000" dirty="0">
                <a:solidFill>
                  <a:srgbClr val="FF0000"/>
                </a:solidFill>
              </a:rPr>
              <a:t> + “\n”;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return result;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48200" y="3886200"/>
            <a:ext cx="40655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l" eaLnBrk="1" hangingPunct="1"/>
            <a:r>
              <a:rPr lang="en-US" sz="2000" dirty="0"/>
              <a:t>Or:</a:t>
            </a:r>
          </a:p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return </a:t>
            </a:r>
            <a:r>
              <a:rPr lang="en-US" sz="2000" dirty="0" err="1">
                <a:solidFill>
                  <a:srgbClr val="FF0000"/>
                </a:solidFill>
              </a:rPr>
              <a:t>lastName</a:t>
            </a:r>
            <a:r>
              <a:rPr lang="en-US" sz="2000" dirty="0">
                <a:solidFill>
                  <a:srgbClr val="FF0000"/>
                </a:solidFill>
              </a:rPr>
              <a:t> + “, “ + </a:t>
            </a:r>
            <a:r>
              <a:rPr lang="en-US" sz="2000" dirty="0" err="1">
                <a:solidFill>
                  <a:srgbClr val="FF0000"/>
                </a:solidFill>
              </a:rPr>
              <a:t>firstName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9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0"/>
            <a:ext cx="4426212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//*****************************************************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  </a:t>
            </a:r>
            <a:r>
              <a:rPr lang="en-US" sz="1200" dirty="0" smtClean="0">
                <a:solidFill>
                  <a:srgbClr val="FA6400"/>
                </a:solidFill>
                <a:latin typeface="Times New Roman" pitchFamily="-107" charset="0"/>
              </a:rPr>
              <a:t>Die.java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/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//******************************************************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/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Die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 err="1">
                <a:solidFill>
                  <a:srgbClr val="941EDF"/>
                </a:solidFill>
                <a:latin typeface="Times New Roman" pitchFamily="-107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MAX = 6;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 maximum face value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/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 err="1">
                <a:solidFill>
                  <a:srgbClr val="941EDF"/>
                </a:solidFill>
                <a:latin typeface="Times New Roman" pitchFamily="-107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itchFamily="-107" charset="0"/>
              </a:rPr>
              <a:t>faceValue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;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 current value showing on the die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/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//------------------------------------------------------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  Constructor: Sets the initial face value.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//------------------------------------------------------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Die()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{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Times New Roman" pitchFamily="-107" charset="0"/>
              </a:rPr>
              <a:t>faceValue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= 1;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}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//------------------------------------------------------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  Rolls the die and returns the result.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//------------------------------------------------------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 err="1">
                <a:solidFill>
                  <a:srgbClr val="941EDF"/>
                </a:solidFill>
                <a:latin typeface="Times New Roman" pitchFamily="-107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roll()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{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Times New Roman" pitchFamily="-107" charset="0"/>
              </a:rPr>
              <a:t>faceValue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= (</a:t>
            </a:r>
            <a:r>
              <a:rPr lang="en-US" sz="1200" dirty="0" err="1">
                <a:solidFill>
                  <a:srgbClr val="941EDF"/>
                </a:solidFill>
                <a:latin typeface="Times New Roman" pitchFamily="-107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)(</a:t>
            </a:r>
            <a:r>
              <a:rPr lang="en-US" sz="1200" dirty="0" err="1">
                <a:solidFill>
                  <a:srgbClr val="000000"/>
                </a:solidFill>
                <a:latin typeface="Times New Roman" pitchFamily="-107" charset="0"/>
              </a:rPr>
              <a:t>Math.random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() * MAX) + 1;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itchFamily="-107" charset="0"/>
              </a:rPr>
              <a:t>faceValue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}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//------------------------------------------------------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  Face value </a:t>
            </a:r>
            <a:r>
              <a:rPr lang="en-US" sz="1200" dirty="0" err="1">
                <a:solidFill>
                  <a:srgbClr val="FA6400"/>
                </a:solidFill>
                <a:latin typeface="Times New Roman" pitchFamily="-107" charset="0"/>
              </a:rPr>
              <a:t>mutator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.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  <a:t>//------------------------------------------------------</a:t>
            </a:r>
            <a:br>
              <a:rPr lang="en-US" sz="12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>
                <a:solidFill>
                  <a:srgbClr val="941EDF"/>
                </a:solidFill>
                <a:latin typeface="Times New Roman" pitchFamily="-107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itchFamily="-107" charset="0"/>
              </a:rPr>
              <a:t>setFaceValue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(</a:t>
            </a:r>
            <a:r>
              <a:rPr lang="en-US" sz="1200" dirty="0" err="1">
                <a:solidFill>
                  <a:srgbClr val="941EDF"/>
                </a:solidFill>
                <a:latin typeface="Times New Roman" pitchFamily="-107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value)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{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Times New Roman" pitchFamily="-107" charset="0"/>
              </a:rPr>
              <a:t>faceValue</a:t>
            </a: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= value;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  <a:t>   }</a:t>
            </a:r>
            <a:br>
              <a:rPr lang="en-US" sz="1200" dirty="0">
                <a:solidFill>
                  <a:srgbClr val="000000"/>
                </a:solidFill>
                <a:latin typeface="Times New Roman" pitchFamily="-107" charset="0"/>
              </a:rPr>
            </a:br>
            <a:endParaRPr lang="en-US" sz="1200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46083" name="Rectangle 8"/>
          <p:cNvSpPr>
            <a:spLocks noChangeArrowheads="1"/>
          </p:cNvSpPr>
          <p:nvPr/>
        </p:nvSpPr>
        <p:spPr bwMode="auto">
          <a:xfrm>
            <a:off x="4648200" y="381000"/>
            <a:ext cx="356219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FA6400"/>
                </a:solidFill>
              </a:rPr>
              <a:t>//-------------------------------------------</a:t>
            </a:r>
            <a:br>
              <a:rPr lang="en-US" sz="1400" dirty="0">
                <a:solidFill>
                  <a:srgbClr val="FA64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</a:t>
            </a:r>
            <a:r>
              <a:rPr lang="en-US" sz="1400" dirty="0">
                <a:solidFill>
                  <a:srgbClr val="FA6400"/>
                </a:solidFill>
              </a:rPr>
              <a:t>//  Face value </a:t>
            </a:r>
            <a:r>
              <a:rPr lang="en-US" sz="1400" dirty="0" err="1">
                <a:solidFill>
                  <a:srgbClr val="FA6400"/>
                </a:solidFill>
              </a:rPr>
              <a:t>accessor</a:t>
            </a:r>
            <a:r>
              <a:rPr lang="en-US" sz="1400" dirty="0">
                <a:solidFill>
                  <a:srgbClr val="FA6400"/>
                </a:solidFill>
              </a:rPr>
              <a:t>.</a:t>
            </a:r>
            <a:br>
              <a:rPr lang="en-US" sz="1400" dirty="0">
                <a:solidFill>
                  <a:srgbClr val="FA64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</a:t>
            </a:r>
            <a:r>
              <a:rPr lang="en-US" sz="1400" dirty="0">
                <a:solidFill>
                  <a:srgbClr val="FA6400"/>
                </a:solidFill>
              </a:rPr>
              <a:t>//---------------------------------------</a:t>
            </a:r>
            <a:br>
              <a:rPr lang="en-US" sz="1400" dirty="0">
                <a:solidFill>
                  <a:srgbClr val="FA64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</a:t>
            </a:r>
            <a:r>
              <a:rPr lang="en-US" sz="1400" dirty="0">
                <a:solidFill>
                  <a:srgbClr val="941EDF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941EDF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getFaceValue</a:t>
            </a:r>
            <a:r>
              <a:rPr lang="en-US" sz="1400" dirty="0">
                <a:solidFill>
                  <a:srgbClr val="000000"/>
                </a:solidFill>
              </a:rPr>
              <a:t>()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{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   </a:t>
            </a:r>
            <a:r>
              <a:rPr lang="en-US" sz="1400" dirty="0">
                <a:solidFill>
                  <a:srgbClr val="941EDF"/>
                </a:solidFill>
              </a:rPr>
              <a:t>return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faceValue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}</a:t>
            </a:r>
            <a:br>
              <a:rPr lang="en-US" sz="1400" dirty="0">
                <a:solidFill>
                  <a:srgbClr val="000000"/>
                </a:solidFill>
              </a:rPr>
            </a:br>
            <a:endParaRPr lang="en-US" sz="1400" dirty="0">
              <a:solidFill>
                <a:srgbClr val="FA6400"/>
              </a:solidFill>
            </a:endParaRPr>
          </a:p>
          <a:p>
            <a:pPr algn="l"/>
            <a:r>
              <a:rPr lang="en-US" sz="1400" dirty="0">
                <a:solidFill>
                  <a:srgbClr val="FA6400"/>
                </a:solidFill>
              </a:rPr>
              <a:t>//-------------------------------------------------------</a:t>
            </a:r>
            <a:br>
              <a:rPr lang="en-US" sz="1400" dirty="0">
                <a:solidFill>
                  <a:srgbClr val="FA64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</a:t>
            </a:r>
            <a:r>
              <a:rPr lang="en-US" sz="1400" dirty="0">
                <a:solidFill>
                  <a:srgbClr val="FA6400"/>
                </a:solidFill>
              </a:rPr>
              <a:t>//  Returns a string representation of this die.</a:t>
            </a:r>
            <a:br>
              <a:rPr lang="en-US" sz="1400" dirty="0">
                <a:solidFill>
                  <a:srgbClr val="FA64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</a:t>
            </a:r>
            <a:r>
              <a:rPr lang="en-US" sz="1400" dirty="0">
                <a:solidFill>
                  <a:srgbClr val="FA6400"/>
                </a:solidFill>
              </a:rPr>
              <a:t>//-----------------------------------------------------</a:t>
            </a:r>
            <a:br>
              <a:rPr lang="en-US" sz="1400" dirty="0">
                <a:solidFill>
                  <a:srgbClr val="FA64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</a:t>
            </a:r>
            <a:r>
              <a:rPr lang="en-US" sz="1400" dirty="0">
                <a:solidFill>
                  <a:srgbClr val="941EDF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 String </a:t>
            </a:r>
            <a:r>
              <a:rPr lang="en-US" sz="1400" dirty="0" err="1">
                <a:solidFill>
                  <a:srgbClr val="000000"/>
                </a:solidFill>
              </a:rPr>
              <a:t>toString</a:t>
            </a:r>
            <a:r>
              <a:rPr lang="en-US" sz="1400" dirty="0">
                <a:solidFill>
                  <a:srgbClr val="000000"/>
                </a:solidFill>
              </a:rPr>
              <a:t>()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{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   String result = </a:t>
            </a:r>
            <a:r>
              <a:rPr lang="en-US" sz="1400" dirty="0" err="1">
                <a:solidFill>
                  <a:srgbClr val="000000"/>
                </a:solidFill>
              </a:rPr>
              <a:t>Integer.toString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faceValue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/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   </a:t>
            </a:r>
            <a:r>
              <a:rPr lang="en-US" sz="1400" dirty="0">
                <a:solidFill>
                  <a:srgbClr val="941EDF"/>
                </a:solidFill>
              </a:rPr>
              <a:t>return</a:t>
            </a:r>
            <a:r>
              <a:rPr lang="en-US" sz="1400" dirty="0">
                <a:solidFill>
                  <a:srgbClr val="000000"/>
                </a:solidFill>
              </a:rPr>
              <a:t> result;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   }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}</a:t>
            </a:r>
            <a:br>
              <a:rPr lang="en-US" sz="1400" dirty="0">
                <a:solidFill>
                  <a:srgbClr val="000000"/>
                </a:solidFill>
              </a:rPr>
            </a:b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51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Classes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905000" y="2895600"/>
            <a:ext cx="541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Courier New" pitchFamily="49" charset="0"/>
                <a:cs typeface="Courier New" pitchFamily="49" charset="0"/>
              </a:rPr>
              <a:t>Random rand = new Random();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4876800"/>
            <a:ext cx="7239000" cy="1066800"/>
            <a:chOff x="914400" y="4876800"/>
            <a:chExt cx="7239000" cy="1066800"/>
          </a:xfrm>
        </p:grpSpPr>
        <p:sp>
          <p:nvSpPr>
            <p:cNvPr id="10255" name="Rectangle 4"/>
            <p:cNvSpPr>
              <a:spLocks noChangeArrowheads="1"/>
            </p:cNvSpPr>
            <p:nvPr/>
          </p:nvSpPr>
          <p:spPr bwMode="auto">
            <a:xfrm>
              <a:off x="914400" y="5029200"/>
              <a:ext cx="1524000" cy="762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i="0">
                  <a:latin typeface="Courier New" pitchFamily="49" charset="0"/>
                  <a:cs typeface="Courier New" pitchFamily="49" charset="0"/>
                </a:rPr>
                <a:t>rand</a:t>
              </a:r>
            </a:p>
            <a:p>
              <a:r>
                <a:rPr lang="en-US" i="0"/>
                <a:t>variable</a:t>
              </a:r>
            </a:p>
          </p:txBody>
        </p:sp>
        <p:sp>
          <p:nvSpPr>
            <p:cNvPr id="10256" name="Rounded Rectangle 5"/>
            <p:cNvSpPr>
              <a:spLocks noChangeArrowheads="1"/>
            </p:cNvSpPr>
            <p:nvPr/>
          </p:nvSpPr>
          <p:spPr bwMode="auto">
            <a:xfrm>
              <a:off x="5486400" y="4876800"/>
              <a:ext cx="2667000" cy="1066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i="0">
                  <a:latin typeface="Courier New" pitchFamily="49" charset="0"/>
                  <a:cs typeface="Courier New" pitchFamily="49" charset="0"/>
                </a:rPr>
                <a:t>Random</a:t>
              </a:r>
            </a:p>
            <a:p>
              <a:r>
                <a:rPr lang="en-US" i="0"/>
                <a:t>object</a:t>
              </a:r>
            </a:p>
          </p:txBody>
        </p:sp>
        <p:cxnSp>
          <p:nvCxnSpPr>
            <p:cNvPr id="10257" name="Straight Arrow Connector 7"/>
            <p:cNvCxnSpPr>
              <a:cxnSpLocks noChangeShapeType="1"/>
            </p:cNvCxnSpPr>
            <p:nvPr/>
          </p:nvCxnSpPr>
          <p:spPr bwMode="auto">
            <a:xfrm>
              <a:off x="2438400" y="5410200"/>
              <a:ext cx="3048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3962400" y="1371600"/>
            <a:ext cx="4800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i="0" dirty="0"/>
              <a:t>This expression creates a </a:t>
            </a:r>
            <a:r>
              <a:rPr lang="en-US" sz="3200" i="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3200" i="0" dirty="0"/>
              <a:t> object in memory.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648200" y="2696008"/>
            <a:ext cx="2133600" cy="305047"/>
            <a:chOff x="2961640" y="2505761"/>
            <a:chExt cx="3769360" cy="304800"/>
          </a:xfrm>
        </p:grpSpPr>
        <p:cxnSp>
          <p:nvCxnSpPr>
            <p:cNvPr id="10252" name="Straight Connector 13"/>
            <p:cNvCxnSpPr>
              <a:cxnSpLocks noChangeShapeType="1"/>
            </p:cNvCxnSpPr>
            <p:nvPr/>
          </p:nvCxnSpPr>
          <p:spPr bwMode="auto">
            <a:xfrm flipV="1">
              <a:off x="2981833" y="2505761"/>
              <a:ext cx="0" cy="30480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53" name="Straight Connector 15"/>
            <p:cNvCxnSpPr>
              <a:cxnSpLocks noChangeShapeType="1"/>
            </p:cNvCxnSpPr>
            <p:nvPr/>
          </p:nvCxnSpPr>
          <p:spPr bwMode="auto">
            <a:xfrm>
              <a:off x="2961640" y="2514600"/>
              <a:ext cx="376936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54" name="Straight Connector 16"/>
            <p:cNvCxnSpPr>
              <a:cxnSpLocks noChangeShapeType="1"/>
            </p:cNvCxnSpPr>
            <p:nvPr/>
          </p:nvCxnSpPr>
          <p:spPr bwMode="auto">
            <a:xfrm flipV="1">
              <a:off x="6731000" y="2505761"/>
              <a:ext cx="0" cy="30480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4" name="Arc 23"/>
          <p:cNvSpPr/>
          <p:nvPr/>
        </p:nvSpPr>
        <p:spPr bwMode="auto">
          <a:xfrm rot="5400000">
            <a:off x="4000500" y="2628900"/>
            <a:ext cx="685800" cy="1219200"/>
          </a:xfrm>
          <a:prstGeom prst="arc">
            <a:avLst>
              <a:gd name="adj1" fmla="val 16200000"/>
              <a:gd name="adj2" fmla="val 530955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8" name="TextBox 24"/>
          <p:cNvSpPr txBox="1">
            <a:spLocks noChangeArrowheads="1"/>
          </p:cNvSpPr>
          <p:nvPr/>
        </p:nvSpPr>
        <p:spPr bwMode="auto">
          <a:xfrm>
            <a:off x="1524000" y="3639116"/>
            <a:ext cx="4876800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0" dirty="0"/>
              <a:t>The object's memory address is assigned to the </a:t>
            </a:r>
            <a:r>
              <a:rPr lang="en-US" sz="3200" i="0" dirty="0">
                <a:latin typeface="Courier New" pitchFamily="49" charset="0"/>
                <a:cs typeface="Courier New" pitchFamily="49" charset="0"/>
              </a:rPr>
              <a:t>rand </a:t>
            </a:r>
            <a:r>
              <a:rPr lang="en-US" sz="3200" i="0" dirty="0"/>
              <a:t>variable.</a:t>
            </a:r>
          </a:p>
        </p:txBody>
      </p:sp>
      <p:sp>
        <p:nvSpPr>
          <p:cNvPr id="10249" name="TextBox 25"/>
          <p:cNvSpPr txBox="1">
            <a:spLocks noChangeArrowheads="1"/>
          </p:cNvSpPr>
          <p:nvPr/>
        </p:nvSpPr>
        <p:spPr bwMode="auto">
          <a:xfrm>
            <a:off x="787400" y="1828800"/>
            <a:ext cx="1231427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1261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1000" y="193675"/>
            <a:ext cx="5945858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  <a:t>//********************************************************************</a:t>
            </a:r>
            <a:b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  <a:t>//  </a:t>
            </a:r>
            <a:r>
              <a:rPr lang="en-US" sz="1300" dirty="0" smtClean="0">
                <a:solidFill>
                  <a:srgbClr val="FA6400"/>
                </a:solidFill>
                <a:latin typeface="Times New Roman" pitchFamily="-107" charset="0"/>
              </a:rPr>
              <a:t>RollingDice.java</a:t>
            </a:r>
            <a: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  <a:t/>
            </a:r>
            <a:b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  <a:t>//********************************************************************</a:t>
            </a:r>
            <a:b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  <a:t/>
            </a:r>
            <a:b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941EDF"/>
                </a:solidFill>
                <a:latin typeface="Times New Roman" pitchFamily="-107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300" dirty="0">
                <a:solidFill>
                  <a:srgbClr val="941EDF"/>
                </a:solidFill>
                <a:latin typeface="Times New Roman" pitchFamily="-107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Times New Roman" pitchFamily="-107" charset="0"/>
              </a:rPr>
              <a:t>RollingDice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{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  <a:t>//-----------------------------------------------------------------</a:t>
            </a:r>
            <a:b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  <a:t>//  Creates two Die objects and rolls them several times.</a:t>
            </a:r>
            <a:b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  <a:t>//-----------------------------------------------------------------</a:t>
            </a:r>
            <a:br>
              <a:rPr lang="en-US" sz="1300" dirty="0">
                <a:solidFill>
                  <a:srgbClr val="FA64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</a:t>
            </a:r>
            <a:r>
              <a:rPr lang="en-US" sz="1300" dirty="0">
                <a:solidFill>
                  <a:srgbClr val="941EDF"/>
                </a:solidFill>
                <a:latin typeface="Times New Roman" pitchFamily="-107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300" dirty="0">
                <a:solidFill>
                  <a:srgbClr val="941EDF"/>
                </a:solidFill>
                <a:latin typeface="Times New Roman" pitchFamily="-107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</a:t>
            </a:r>
            <a:r>
              <a:rPr lang="en-US" sz="1300" dirty="0">
                <a:solidFill>
                  <a:srgbClr val="941EDF"/>
                </a:solidFill>
                <a:latin typeface="Times New Roman" pitchFamily="-107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main (String[] </a:t>
            </a:r>
            <a:r>
              <a:rPr lang="en-US" sz="1300" dirty="0" err="1">
                <a:solidFill>
                  <a:srgbClr val="000000"/>
                </a:solidFill>
                <a:latin typeface="Times New Roman" pitchFamily="-107" charset="0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)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{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Die die1, die2;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300" dirty="0" err="1">
                <a:solidFill>
                  <a:srgbClr val="941EDF"/>
                </a:solidFill>
                <a:latin typeface="Times New Roman" pitchFamily="-107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sum;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die1 = </a:t>
            </a:r>
            <a:r>
              <a:rPr lang="en-US" sz="1300" dirty="0">
                <a:solidFill>
                  <a:srgbClr val="941EDF"/>
                </a:solidFill>
                <a:latin typeface="Times New Roman" pitchFamily="-107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Die();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die2 = </a:t>
            </a:r>
            <a:r>
              <a:rPr lang="en-US" sz="1300" dirty="0">
                <a:solidFill>
                  <a:srgbClr val="941EDF"/>
                </a:solidFill>
                <a:latin typeface="Times New Roman" pitchFamily="-107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Die();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die1.roll();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die2.roll();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Times New Roman" pitchFamily="-107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(</a:t>
            </a:r>
            <a:r>
              <a:rPr lang="en-US" sz="1300" dirty="0">
                <a:solidFill>
                  <a:srgbClr val="00CB00"/>
                </a:solidFill>
                <a:latin typeface="Times New Roman" pitchFamily="-107" charset="0"/>
              </a:rPr>
              <a:t>"Die One: "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+ die1 + </a:t>
            </a:r>
            <a:r>
              <a:rPr lang="en-US" sz="1300" dirty="0">
                <a:solidFill>
                  <a:srgbClr val="00CB00"/>
                </a:solidFill>
                <a:latin typeface="Times New Roman" pitchFamily="-107" charset="0"/>
              </a:rPr>
              <a:t>", Die Two: "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+ die2);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die1.roll();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die2.setFaceValue(4);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Times New Roman" pitchFamily="-107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(</a:t>
            </a:r>
            <a:r>
              <a:rPr lang="en-US" sz="1300" dirty="0">
                <a:solidFill>
                  <a:srgbClr val="00CB00"/>
                </a:solidFill>
                <a:latin typeface="Times New Roman" pitchFamily="-107" charset="0"/>
              </a:rPr>
              <a:t>"Die One: "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+ die1 + </a:t>
            </a:r>
            <a:r>
              <a:rPr lang="en-US" sz="1300" dirty="0">
                <a:solidFill>
                  <a:srgbClr val="00CB00"/>
                </a:solidFill>
                <a:latin typeface="Times New Roman" pitchFamily="-107" charset="0"/>
              </a:rPr>
              <a:t>", Die Two: "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+ die2);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sum = die1.getFaceValue() + die2.getFaceValue();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Times New Roman" pitchFamily="-107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(</a:t>
            </a:r>
            <a:r>
              <a:rPr lang="en-US" sz="1300" dirty="0">
                <a:solidFill>
                  <a:srgbClr val="00CB00"/>
                </a:solidFill>
                <a:latin typeface="Times New Roman" pitchFamily="-107" charset="0"/>
              </a:rPr>
              <a:t>"Sum: "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+ sum);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sum = die1.roll() + die2.roll();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Times New Roman" pitchFamily="-107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(</a:t>
            </a:r>
            <a:r>
              <a:rPr lang="en-US" sz="1300" dirty="0">
                <a:solidFill>
                  <a:srgbClr val="00CB00"/>
                </a:solidFill>
                <a:latin typeface="Times New Roman" pitchFamily="-107" charset="0"/>
              </a:rPr>
              <a:t>"Die One: "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+ die1 + </a:t>
            </a:r>
            <a:r>
              <a:rPr lang="en-US" sz="1300" dirty="0">
                <a:solidFill>
                  <a:srgbClr val="00CB00"/>
                </a:solidFill>
                <a:latin typeface="Times New Roman" pitchFamily="-107" charset="0"/>
              </a:rPr>
              <a:t>", Die Two: "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+ die2);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Times New Roman" pitchFamily="-107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(</a:t>
            </a:r>
            <a:r>
              <a:rPr lang="en-US" sz="1300" dirty="0">
                <a:solidFill>
                  <a:srgbClr val="00CB00"/>
                </a:solidFill>
                <a:latin typeface="Times New Roman" pitchFamily="-107" charset="0"/>
              </a:rPr>
              <a:t>"New sum: "</a:t>
            </a: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+ sum);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   }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  <a:t>}</a:t>
            </a:r>
            <a:br>
              <a:rPr lang="en-US" sz="1300" dirty="0">
                <a:solidFill>
                  <a:srgbClr val="000000"/>
                </a:solidFill>
                <a:latin typeface="Times New Roman" pitchFamily="-107" charset="0"/>
              </a:rPr>
            </a:br>
            <a:endParaRPr lang="en-US" sz="1300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114800" y="1524003"/>
            <a:ext cx="4568825" cy="3109914"/>
            <a:chOff x="432" y="3408"/>
            <a:chExt cx="2878" cy="1959"/>
          </a:xfrm>
        </p:grpSpPr>
        <p:pic>
          <p:nvPicPr>
            <p:cNvPr id="5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40" y="3448"/>
              <a:ext cx="2170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9pPr>
            </a:lstStyle>
            <a:p>
              <a:pPr algn="l"/>
              <a:r>
                <a:rPr lang="en-US" dirty="0"/>
                <a:t>What is the output if the</a:t>
              </a:r>
            </a:p>
            <a:p>
              <a:pPr algn="l"/>
              <a:r>
                <a:rPr lang="en-US" dirty="0"/>
                <a:t>Following values were</a:t>
              </a:r>
            </a:p>
            <a:p>
              <a:pPr algn="l"/>
              <a:r>
                <a:rPr lang="en-US" dirty="0"/>
                <a:t>Returned from roll:</a:t>
              </a:r>
            </a:p>
            <a:p>
              <a:pPr algn="l"/>
              <a:r>
                <a:rPr lang="en-US" dirty="0"/>
                <a:t>3</a:t>
              </a:r>
            </a:p>
            <a:p>
              <a:pPr algn="l"/>
              <a:r>
                <a:rPr lang="en-US" dirty="0" smtClean="0"/>
                <a:t>5</a:t>
              </a:r>
              <a:endParaRPr lang="en-US" dirty="0"/>
            </a:p>
            <a:p>
              <a:pPr algn="l"/>
              <a:r>
                <a:rPr lang="en-US" dirty="0"/>
                <a:t>2</a:t>
              </a:r>
            </a:p>
            <a:p>
              <a:pPr algn="l"/>
              <a:r>
                <a:rPr lang="en-US" dirty="0"/>
                <a:t>3</a:t>
              </a:r>
            </a:p>
            <a:p>
              <a:pPr algn="l"/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62600" y="4876800"/>
            <a:ext cx="258429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Die One: 3, Die Two: 5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Die One: 2, Die Two: 4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Sum: 6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Die One: 3, Die Two: 6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New sum: 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24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toString</a:t>
            </a:r>
            <a:r>
              <a:rPr lang="en-US" smtClean="0"/>
              <a:t> Method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77724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toString</a:t>
            </a:r>
            <a:r>
              <a:rPr lang="en-US" sz="2400" dirty="0" smtClean="0"/>
              <a:t> method of a class can be called </a:t>
            </a:r>
            <a:r>
              <a:rPr lang="en-US" sz="2400" i="1" dirty="0" smtClean="0">
                <a:solidFill>
                  <a:srgbClr val="FF0000"/>
                </a:solidFill>
              </a:rPr>
              <a:t>explicitly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Stock 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 = new Stock ("XYZ", 9.62);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xyzCompany.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However, the </a:t>
            </a:r>
            <a:r>
              <a:rPr lang="en-US" sz="2400" dirty="0" err="1" smtClean="0">
                <a:latin typeface="Courier New" pitchFamily="49" charset="0"/>
              </a:rPr>
              <a:t>toString</a:t>
            </a:r>
            <a:r>
              <a:rPr lang="en-US" sz="2400" dirty="0" smtClean="0"/>
              <a:t> method does not have to be called explicitly but is called </a:t>
            </a:r>
            <a:r>
              <a:rPr lang="en-US" sz="2400" dirty="0" smtClean="0">
                <a:solidFill>
                  <a:srgbClr val="FF0000"/>
                </a:solidFill>
              </a:rPr>
              <a:t>implicitly</a:t>
            </a:r>
            <a:r>
              <a:rPr lang="en-US" sz="2400" dirty="0" smtClean="0"/>
              <a:t> whenever you pass an object of the class to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println</a:t>
            </a:r>
            <a:r>
              <a:rPr lang="en-US" sz="2400" dirty="0" smtClean="0">
                <a:solidFill>
                  <a:srgbClr val="FF0000"/>
                </a:solidFill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print</a:t>
            </a:r>
            <a:r>
              <a:rPr lang="en-US" sz="2400" dirty="0" smtClean="0"/>
              <a:t>.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Stock 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 = new Stock ("XYZ", 9.62);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toString</a:t>
            </a:r>
            <a:r>
              <a:rPr lang="en-US" smtClean="0"/>
              <a:t> method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toString</a:t>
            </a:r>
            <a:r>
              <a:rPr lang="en-US" sz="2800" dirty="0" smtClean="0"/>
              <a:t> method is also called </a:t>
            </a:r>
            <a:r>
              <a:rPr lang="en-US" sz="2800" dirty="0" smtClean="0">
                <a:solidFill>
                  <a:srgbClr val="FF0000"/>
                </a:solidFill>
              </a:rPr>
              <a:t>implicitly</a:t>
            </a:r>
            <a:r>
              <a:rPr lang="en-US" sz="2800" dirty="0" smtClean="0"/>
              <a:t> whenever you </a:t>
            </a:r>
            <a:r>
              <a:rPr lang="en-US" sz="2800" dirty="0" smtClean="0">
                <a:solidFill>
                  <a:srgbClr val="FF0000"/>
                </a:solidFill>
              </a:rPr>
              <a:t>concatenate</a:t>
            </a:r>
            <a:r>
              <a:rPr lang="en-US" sz="2800" dirty="0" smtClean="0"/>
              <a:t> an object of the class with a string.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Stock 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 = new Stock ("XYZ", 9.62);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("The stock data is:\n" + </a:t>
            </a:r>
            <a:r>
              <a:rPr lang="en-US" sz="2000" dirty="0" err="1" smtClean="0">
                <a:latin typeface="Courier New" pitchFamily="49" charset="0"/>
              </a:rPr>
              <a:t>xyzCompany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3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toString</a:t>
            </a:r>
            <a:r>
              <a:rPr lang="en-US" smtClean="0"/>
              <a:t> Method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All objects have a </a:t>
            </a:r>
            <a:r>
              <a:rPr lang="en-US" sz="2600" smtClean="0">
                <a:latin typeface="Courier New" pitchFamily="49" charset="0"/>
              </a:rPr>
              <a:t>toString</a:t>
            </a:r>
            <a:r>
              <a:rPr lang="en-US" sz="2600" smtClean="0"/>
              <a:t> method that returns the class name and a hash of the memory address of the object.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We can override the default method with our own to print out more useful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Examples: </a:t>
            </a:r>
            <a:r>
              <a:rPr lang="en-US" sz="2600" smtClean="0">
                <a:hlinkClick r:id="rId3" action="ppaction://hlinkfile"/>
              </a:rPr>
              <a:t>Stock.java</a:t>
            </a:r>
            <a:r>
              <a:rPr lang="en-US" sz="2600" smtClean="0"/>
              <a:t>, </a:t>
            </a:r>
            <a:r>
              <a:rPr lang="en-US" sz="2600" smtClean="0">
                <a:hlinkClick r:id="rId4" action="ppaction://hlinkfile"/>
              </a:rPr>
              <a:t>StockDemo1.java</a:t>
            </a: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16007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3748283" cy="6829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6200"/>
            <a:ext cx="447675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9920" y="3886200"/>
            <a:ext cx="2876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toString</a:t>
            </a:r>
            <a:r>
              <a:rPr lang="en-US" dirty="0" smtClean="0"/>
              <a:t> for Stock object called implicitly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5943600" y="2819400"/>
            <a:ext cx="5334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6750285"/>
      </p:ext>
    </p:extLst>
  </p:cSld>
  <p:clrMapOvr>
    <a:masterClrMapping/>
  </p:clrMapOvr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5996</TotalTime>
  <Words>3925</Words>
  <Application>Microsoft Office PowerPoint</Application>
  <PresentationFormat>On-screen Show (4:3)</PresentationFormat>
  <Paragraphs>778</Paragraphs>
  <Slides>94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4" baseType="lpstr">
      <vt:lpstr>ＭＳ Ｐゴシック</vt:lpstr>
      <vt:lpstr> Arial</vt:lpstr>
      <vt:lpstr>Arial</vt:lpstr>
      <vt:lpstr>Courier New</vt:lpstr>
      <vt:lpstr>Lucida Sans</vt:lpstr>
      <vt:lpstr>Times New Roman</vt:lpstr>
      <vt:lpstr>Tw Cen MT</vt:lpstr>
      <vt:lpstr>ヒラギノ角ゴ Pro W3</vt:lpstr>
      <vt:lpstr>2_Gaddis_CntrlStrc</vt:lpstr>
      <vt:lpstr>3_Gaddis_CntrlStrc</vt:lpstr>
      <vt:lpstr>PowerPoint Presentation</vt:lpstr>
      <vt:lpstr>Examples’ Source Code </vt:lpstr>
      <vt:lpstr>Module 7 Topics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Writing a Class, Step by Step</vt:lpstr>
      <vt:lpstr>Writing a Class, Step by Step</vt:lpstr>
      <vt:lpstr>UML Diagram</vt:lpstr>
      <vt:lpstr>UML Diagram for  Rectangle class</vt:lpstr>
      <vt:lpstr>Writing the Code for the Class Fields</vt:lpstr>
      <vt:lpstr>Access Specifiers</vt:lpstr>
      <vt:lpstr>Header for the setLength Method</vt:lpstr>
      <vt:lpstr>Writing and Demonstrating the setLength Method</vt:lpstr>
      <vt:lpstr>PowerPoint Presentation</vt:lpstr>
      <vt:lpstr>PowerPoint Presentation</vt:lpstr>
      <vt:lpstr>Creating a Rectangle object</vt:lpstr>
      <vt:lpstr>Calling the setLength Method</vt:lpstr>
      <vt:lpstr>Writing the getLength Method</vt:lpstr>
      <vt:lpstr>Writing and Demonstrating the getArea Method</vt:lpstr>
      <vt:lpstr>Accessor and Mutator Methods</vt:lpstr>
      <vt:lpstr>Accessors and Mutators</vt:lpstr>
      <vt:lpstr>UML Diagram for Rectangle class</vt:lpstr>
      <vt:lpstr>PowerPoint Presentation</vt:lpstr>
      <vt:lpstr>PowerPoint Presentation</vt:lpstr>
      <vt:lpstr>Data Hiding</vt:lpstr>
      <vt:lpstr>Data Hiding</vt:lpstr>
      <vt:lpstr>Stale Data</vt:lpstr>
      <vt:lpstr>Stale Data</vt:lpstr>
      <vt:lpstr>UML Data Type and Parameter Notation</vt:lpstr>
      <vt:lpstr>UML Data Type and Parameter Notation</vt:lpstr>
      <vt:lpstr>UML Data Type and Parameter Notation</vt:lpstr>
      <vt:lpstr>UML Data Type and Parameter Notation</vt:lpstr>
      <vt:lpstr>Converting the UML Diagram to Code</vt:lpstr>
      <vt:lpstr>Converting the UML Diagram to Code</vt:lpstr>
      <vt:lpstr>Converting the UML Diagram to Code</vt:lpstr>
      <vt:lpstr>Class Layout Conventions</vt:lpstr>
      <vt:lpstr>Instance Fields and Methods</vt:lpstr>
      <vt:lpstr>States of Three Different Rectangle Objects</vt:lpstr>
      <vt:lpstr>PowerPoint Presentation</vt:lpstr>
      <vt:lpstr>Constructors</vt:lpstr>
      <vt:lpstr>Constructors</vt:lpstr>
      <vt:lpstr>Constructor for Rectangle Class</vt:lpstr>
      <vt:lpstr>PowerPoint Presentation</vt:lpstr>
      <vt:lpstr>PowerPoint Presentation</vt:lpstr>
      <vt:lpstr>Constructors in UML</vt:lpstr>
      <vt:lpstr>PowerPoint Presentation</vt:lpstr>
      <vt:lpstr>Uninitialized Local Reference Variables</vt:lpstr>
      <vt:lpstr>The Default Constructor</vt:lpstr>
      <vt:lpstr>The Default Constructor</vt:lpstr>
      <vt:lpstr>Writing Your Own No-Arg Constructor</vt:lpstr>
      <vt:lpstr>The String Class Constructor</vt:lpstr>
      <vt:lpstr>PowerPoint Presentation</vt:lpstr>
      <vt:lpstr>The String Class Constructor</vt:lpstr>
      <vt:lpstr>Passing Objects as Arguments</vt:lpstr>
      <vt:lpstr>Overloading Methods and Constructors</vt:lpstr>
      <vt:lpstr>Overloaded Method add</vt:lpstr>
      <vt:lpstr>Method Signature and Binding</vt:lpstr>
      <vt:lpstr>Rectangle Class Constructor Overload</vt:lpstr>
      <vt:lpstr>PowerPoint Presentation</vt:lpstr>
      <vt:lpstr>The BankAccount Example</vt:lpstr>
      <vt:lpstr>Scope of Instance Fields</vt:lpstr>
      <vt:lpstr>Shadowing</vt:lpstr>
      <vt:lpstr>PowerPoint Presentation</vt:lpstr>
      <vt:lpstr>Packages and import Statements</vt:lpstr>
      <vt:lpstr>Some Java Standard Packages</vt:lpstr>
      <vt:lpstr>Object Oriented Design Finding Classes and Their Responsibilities</vt:lpstr>
      <vt:lpstr>Object Oriented Design Finding Classes and Their Responsibilities</vt:lpstr>
      <vt:lpstr>PowerPoint Presentation</vt:lpstr>
      <vt:lpstr>PowerPoint Presentation</vt:lpstr>
      <vt:lpstr>PowerPoint Presentation</vt:lpstr>
      <vt:lpstr>Object Oriented Design Finding Classes and Their 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toString Method</vt:lpstr>
      <vt:lpstr>The toString method</vt:lpstr>
      <vt:lpstr>The toString Method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157</cp:revision>
  <cp:lastPrinted>2009-04-22T19:24:48Z</cp:lastPrinted>
  <dcterms:created xsi:type="dcterms:W3CDTF">2003-06-09T20:51:31Z</dcterms:created>
  <dcterms:modified xsi:type="dcterms:W3CDTF">2018-07-31T01:09:17Z</dcterms:modified>
  <cp:category/>
</cp:coreProperties>
</file>