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dPt>
            <c:idx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B07-402C-9890-2114077DCAD0}"/>
              </c:ext>
            </c:extLst>
          </c:dPt>
          <c:dPt>
            <c:idx val="1"/>
            <c:spPr>
              <a:solidFill>
                <a:srgbClr val="FFC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FD5D-4EFE-A028-63B69439AC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ko-KR"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19년 12월 목표</c:v>
                </c:pt>
                <c:pt idx="1">
                  <c:v>19년 12월 실적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284</c:v>
                </c:pt>
                <c:pt idx="1">
                  <c:v>330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B07-402C-9890-2114077DCAD0}"/>
            </c:ext>
          </c:extLst>
        </c:ser>
        <c:gapWidth val="219"/>
        <c:overlap val="-27"/>
        <c:axId val="163496320"/>
        <c:axId val="168223872"/>
      </c:barChart>
      <c:catAx>
        <c:axId val="1634963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00" b="1" i="0" u="none" strike="noStrike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168223872"/>
        <c:crosses val="autoZero"/>
        <c:auto val="1"/>
        <c:lblAlgn val="ctr"/>
        <c:lblOffset val="100"/>
      </c:catAx>
      <c:valAx>
        <c:axId val="168223872"/>
        <c:scaling>
          <c:orientation val="minMax"/>
        </c:scaling>
        <c:delete val="1"/>
        <c:axPos val="l"/>
        <c:numFmt formatCode="#,##0" sourceLinked="1"/>
        <c:majorTickMark val="none"/>
        <c:tickLblPos val="nextTo"/>
        <c:crossAx val="16349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영업이익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dPt>
            <c:idx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A1-4028-B0DA-F4E34EADA45E}"/>
              </c:ext>
            </c:extLst>
          </c:dPt>
          <c:dPt>
            <c:idx val="1"/>
            <c:spPr>
              <a:solidFill>
                <a:srgbClr val="FFC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A1-4028-B0DA-F4E34EADA45E}"/>
              </c:ext>
            </c:extLst>
          </c:dPt>
          <c:dLbls>
            <c:dLbl>
              <c:idx val="1"/>
              <c:layout>
                <c:manualLayout>
                  <c:x val="-5.0547907475836512E-3"/>
                  <c:y val="4.494173003216045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ko-KR"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en-US"/>
                </a:p>
              </c:txPr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4463441259086018"/>
                      <c:h val="0.317787935129101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BA1-4028-B0DA-F4E34EADA4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ko-KR"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19년 12월 목표</c:v>
                </c:pt>
                <c:pt idx="1">
                  <c:v>19년 12월 실적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39</c:v>
                </c:pt>
                <c:pt idx="1">
                  <c:v>122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BA1-4028-B0DA-F4E34EADA45E}"/>
            </c:ext>
          </c:extLst>
        </c:ser>
        <c:gapWidth val="219"/>
        <c:overlap val="-27"/>
        <c:axId val="189755776"/>
        <c:axId val="189757312"/>
      </c:barChart>
      <c:catAx>
        <c:axId val="1897557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00" b="1" i="0" u="none" strike="noStrike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189757312"/>
        <c:crosses val="autoZero"/>
        <c:auto val="1"/>
        <c:lblAlgn val="ctr"/>
        <c:lblOffset val="100"/>
      </c:catAx>
      <c:valAx>
        <c:axId val="189757312"/>
        <c:scaling>
          <c:orientation val="minMax"/>
        </c:scaling>
        <c:delete val="1"/>
        <c:axPos val="l"/>
        <c:numFmt formatCode="#,##0" sourceLinked="1"/>
        <c:majorTickMark val="none"/>
        <c:tickLblPos val="nextTo"/>
        <c:crossAx val="18975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dPt>
            <c:idx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EE1-4DDE-AE54-2BFBAD1E7732}"/>
              </c:ext>
            </c:extLst>
          </c:dPt>
          <c:dPt>
            <c:idx val="1"/>
            <c:spPr>
              <a:solidFill>
                <a:srgbClr val="FFC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EE1-4DDE-AE54-2BFBAD1E77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ko-KR"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18년 12월 실적</c:v>
                </c:pt>
                <c:pt idx="1">
                  <c:v>19년 12월 실적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287</c:v>
                </c:pt>
                <c:pt idx="1">
                  <c:v>330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DEE1-4DDE-AE54-2BFBAD1E7732}"/>
            </c:ext>
          </c:extLst>
        </c:ser>
        <c:gapWidth val="219"/>
        <c:overlap val="-27"/>
        <c:axId val="189855616"/>
        <c:axId val="189857152"/>
      </c:barChart>
      <c:catAx>
        <c:axId val="18985561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00" b="1" i="0" u="none" strike="noStrike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189857152"/>
        <c:crosses val="autoZero"/>
        <c:auto val="1"/>
        <c:lblAlgn val="ctr"/>
        <c:lblOffset val="100"/>
      </c:catAx>
      <c:valAx>
        <c:axId val="189857152"/>
        <c:scaling>
          <c:orientation val="minMax"/>
        </c:scaling>
        <c:delete val="1"/>
        <c:axPos val="l"/>
        <c:numFmt formatCode="#,##0" sourceLinked="1"/>
        <c:majorTickMark val="none"/>
        <c:tickLblPos val="nextTo"/>
        <c:crossAx val="18985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영업이익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dPt>
            <c:idx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D22-4384-B7E8-022D77FDD68C}"/>
              </c:ext>
            </c:extLst>
          </c:dPt>
          <c:dPt>
            <c:idx val="1"/>
            <c:spPr>
              <a:solidFill>
                <a:srgbClr val="FFC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D22-4384-B7E8-022D77FDD68C}"/>
              </c:ext>
            </c:extLst>
          </c:dPt>
          <c:dLbls>
            <c:dLbl>
              <c:idx val="1"/>
              <c:layout>
                <c:manualLayout>
                  <c:x val="-6.7397209967782071E-3"/>
                  <c:y val="0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22-4384-B7E8-022D77FDD6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ko-KR"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18년 12월 실적</c:v>
                </c:pt>
                <c:pt idx="1">
                  <c:v>19년 12월 실적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46</c:v>
                </c:pt>
                <c:pt idx="1">
                  <c:v>122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D22-4384-B7E8-022D77FDD68C}"/>
            </c:ext>
          </c:extLst>
        </c:ser>
        <c:gapWidth val="219"/>
        <c:overlap val="-27"/>
        <c:axId val="190004608"/>
        <c:axId val="190014592"/>
      </c:barChart>
      <c:catAx>
        <c:axId val="1900046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00" b="1" i="0" u="none" strike="noStrike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190014592"/>
        <c:crosses val="autoZero"/>
        <c:auto val="1"/>
        <c:lblAlgn val="ctr"/>
        <c:lblOffset val="100"/>
      </c:catAx>
      <c:valAx>
        <c:axId val="190014592"/>
        <c:scaling>
          <c:orientation val="minMax"/>
        </c:scaling>
        <c:delete val="1"/>
        <c:axPos val="l"/>
        <c:numFmt formatCode="#,##0" sourceLinked="1"/>
        <c:majorTickMark val="none"/>
        <c:tickLblPos val="nextTo"/>
        <c:crossAx val="19000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175FC-11F3-455B-AEB9-B20F5A47136C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EF1C-AAB1-400C-BBFD-A65ADE8CD6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A25F120-9554-43FB-B14A-AF42F3898874}"/>
              </a:ext>
            </a:extLst>
          </p:cNvPr>
          <p:cNvSpPr/>
          <p:nvPr/>
        </p:nvSpPr>
        <p:spPr>
          <a:xfrm>
            <a:off x="4610101" y="1370617"/>
            <a:ext cx="4292476" cy="503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2B91DE5-12E8-4338-BE35-8077A856D3C5}"/>
              </a:ext>
            </a:extLst>
          </p:cNvPr>
          <p:cNvSpPr/>
          <p:nvPr/>
        </p:nvSpPr>
        <p:spPr>
          <a:xfrm>
            <a:off x="250949" y="1370617"/>
            <a:ext cx="4292476" cy="503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DCED097-66C7-4DDA-87E9-97A436BF1A7C}"/>
              </a:ext>
            </a:extLst>
          </p:cNvPr>
          <p:cNvSpPr/>
          <p:nvPr/>
        </p:nvSpPr>
        <p:spPr>
          <a:xfrm>
            <a:off x="441450" y="2175933"/>
            <a:ext cx="3965505" cy="11006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+mn-ea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C8DB785E-616A-4899-A3A2-64916D64F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08112993"/>
              </p:ext>
            </p:extLst>
          </p:nvPr>
        </p:nvGraphicFramePr>
        <p:xfrm>
          <a:off x="565173" y="2230347"/>
          <a:ext cx="3768702" cy="98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3D41944-2DDB-4195-B1FE-22955FD0FA2D}"/>
              </a:ext>
            </a:extLst>
          </p:cNvPr>
          <p:cNvSpPr/>
          <p:nvPr/>
        </p:nvSpPr>
        <p:spPr>
          <a:xfrm>
            <a:off x="346200" y="1773581"/>
            <a:ext cx="22653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"/>
              </a:spcBef>
              <a:defRPr/>
            </a:pPr>
            <a:r>
              <a:rPr lang="en-US" altLang="ko-KR" sz="1300" b="1" spc="-100" dirty="0">
                <a:latin typeface="+mn-ea"/>
              </a:rPr>
              <a:t>※ </a:t>
            </a:r>
            <a:r>
              <a:rPr lang="ko-KR" altLang="en-US" sz="1300" b="1" spc="-100" dirty="0">
                <a:latin typeface="+mn-ea"/>
              </a:rPr>
              <a:t>매출 증감요인 </a:t>
            </a:r>
            <a:r>
              <a:rPr lang="en-US" altLang="ko-KR" sz="1300" b="1" spc="-100" dirty="0">
                <a:latin typeface="+mn-ea"/>
              </a:rPr>
              <a:t>(</a:t>
            </a:r>
            <a:r>
              <a:rPr lang="ko-KR" altLang="en-US" sz="1300" b="1" spc="-100" dirty="0">
                <a:latin typeface="+mn-ea"/>
              </a:rPr>
              <a:t>▲</a:t>
            </a:r>
            <a:r>
              <a:rPr lang="en-US" altLang="ko-KR" sz="1300" b="1" spc="-100" dirty="0">
                <a:latin typeface="+mn-ea"/>
              </a:rPr>
              <a:t>16%, +46)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20A41E6-5396-4CE6-A50D-AD6B312BB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9298145"/>
              </p:ext>
            </p:extLst>
          </p:nvPr>
        </p:nvGraphicFramePr>
        <p:xfrm>
          <a:off x="441450" y="3325622"/>
          <a:ext cx="3965504" cy="617728"/>
        </p:xfrm>
        <a:graphic>
          <a:graphicData uri="http://schemas.openxmlformats.org/drawingml/2006/table">
            <a:tbl>
              <a:tblPr/>
              <a:tblGrid>
                <a:gridCol w="3965504">
                  <a:extLst>
                    <a:ext uri="{9D8B030D-6E8A-4147-A177-3AD203B41FA5}">
                      <a16:colId xmlns:a16="http://schemas.microsoft.com/office/drawing/2014/main" xmlns="" val="842920198"/>
                    </a:ext>
                  </a:extLst>
                </a:gridCol>
              </a:tblGrid>
              <a:tr h="30886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〮 매체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홍보 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+63</a:t>
                      </a:r>
                      <a:endParaRPr lang="ko-KR" altLang="en-US" sz="11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4171042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〮 웹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구축운영 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-17  (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편집디자인 매출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ko-KR" altLang="en-US" sz="1100" b="0" i="0" u="none" strike="noStrike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선반영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953938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B836CE1-3439-4795-B835-A3C2CB6852F0}"/>
              </a:ext>
            </a:extLst>
          </p:cNvPr>
          <p:cNvSpPr/>
          <p:nvPr/>
        </p:nvSpPr>
        <p:spPr>
          <a:xfrm>
            <a:off x="441450" y="4489011"/>
            <a:ext cx="3965505" cy="11006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+mn-ea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xmlns="" id="{DC6F5D18-C992-4057-A1F8-1569EB2B4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215927908"/>
              </p:ext>
            </p:extLst>
          </p:nvPr>
        </p:nvGraphicFramePr>
        <p:xfrm>
          <a:off x="565173" y="4543425"/>
          <a:ext cx="3768702" cy="98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6E3401C-D0A9-4FEB-A9CF-D8129618E61A}"/>
              </a:ext>
            </a:extLst>
          </p:cNvPr>
          <p:cNvSpPr/>
          <p:nvPr/>
        </p:nvSpPr>
        <p:spPr>
          <a:xfrm>
            <a:off x="346200" y="4153334"/>
            <a:ext cx="265649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"/>
              </a:spcBef>
              <a:defRPr/>
            </a:pPr>
            <a:r>
              <a:rPr lang="en-US" altLang="ko-KR" sz="1300" b="1" spc="-100" dirty="0">
                <a:latin typeface="+mn-ea"/>
              </a:rPr>
              <a:t>※ </a:t>
            </a:r>
            <a:r>
              <a:rPr lang="ko-KR" altLang="en-US" sz="1300" b="1" spc="-100" dirty="0">
                <a:latin typeface="+mn-ea"/>
              </a:rPr>
              <a:t>영업이익 증감요인 </a:t>
            </a:r>
            <a:r>
              <a:rPr lang="en-US" altLang="ko-KR" sz="1300" b="1" spc="-100" dirty="0">
                <a:latin typeface="+mn-ea"/>
              </a:rPr>
              <a:t>(</a:t>
            </a:r>
            <a:r>
              <a:rPr lang="ko-KR" altLang="en-US" sz="1300" b="1" spc="-100" dirty="0">
                <a:latin typeface="+mn-ea"/>
              </a:rPr>
              <a:t>▲</a:t>
            </a:r>
            <a:r>
              <a:rPr lang="en-US" altLang="ko-KR" sz="1300" b="1" spc="-100" dirty="0">
                <a:latin typeface="+mn-ea"/>
              </a:rPr>
              <a:t>313%, +83)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0B6FE5E3-2B98-4CDF-A681-ACD883A82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3727533"/>
              </p:ext>
            </p:extLst>
          </p:nvPr>
        </p:nvGraphicFramePr>
        <p:xfrm>
          <a:off x="441450" y="5667275"/>
          <a:ext cx="3965504" cy="617728"/>
        </p:xfrm>
        <a:graphic>
          <a:graphicData uri="http://schemas.openxmlformats.org/drawingml/2006/table">
            <a:tbl>
              <a:tblPr/>
              <a:tblGrid>
                <a:gridCol w="3965504">
                  <a:extLst>
                    <a:ext uri="{9D8B030D-6E8A-4147-A177-3AD203B41FA5}">
                      <a16:colId xmlns:a16="http://schemas.microsoft.com/office/drawing/2014/main" xmlns="" val="842920198"/>
                    </a:ext>
                  </a:extLst>
                </a:gridCol>
              </a:tblGrid>
              <a:tr h="30886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〮 매체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온라인홍보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+6</a:t>
                      </a:r>
                      <a:endParaRPr lang="ko-KR" altLang="en-US" sz="11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4171042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〮 </a:t>
                      </a:r>
                      <a:r>
                        <a:rPr lang="ko-KR" altLang="en-US" sz="1100" b="0" i="0" u="none" strike="noStrike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웹구축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+77 (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홈페이지 지연 프로젝트 완료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1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953938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B107E43-2803-40E2-8C6E-7BFEA3C5F262}"/>
              </a:ext>
            </a:extLst>
          </p:cNvPr>
          <p:cNvSpPr/>
          <p:nvPr/>
        </p:nvSpPr>
        <p:spPr>
          <a:xfrm>
            <a:off x="4765724" y="2175933"/>
            <a:ext cx="3965505" cy="11006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+mn-ea"/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xmlns="" id="{2A5D42C2-2203-4B75-AB12-993D5EB36A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561814863"/>
              </p:ext>
            </p:extLst>
          </p:nvPr>
        </p:nvGraphicFramePr>
        <p:xfrm>
          <a:off x="4889447" y="2230347"/>
          <a:ext cx="3768702" cy="98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50680A8-EC2F-4789-9086-D8102478F837}"/>
              </a:ext>
            </a:extLst>
          </p:cNvPr>
          <p:cNvSpPr/>
          <p:nvPr/>
        </p:nvSpPr>
        <p:spPr>
          <a:xfrm>
            <a:off x="4689523" y="1773581"/>
            <a:ext cx="301620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00"/>
              </a:spcBef>
              <a:defRPr/>
            </a:pPr>
            <a:r>
              <a:rPr lang="en-US" altLang="ko-KR" sz="1300" b="1" spc="-100" dirty="0">
                <a:latin typeface="+mn-ea"/>
              </a:rPr>
              <a:t>※ </a:t>
            </a:r>
            <a:r>
              <a:rPr lang="ko-KR" altLang="en-US" sz="1300" b="1" spc="-100" dirty="0">
                <a:latin typeface="+mn-ea"/>
              </a:rPr>
              <a:t>매출 증감요인 </a:t>
            </a:r>
            <a:r>
              <a:rPr lang="en-US" altLang="ko-KR" sz="1300" b="1" spc="-100" dirty="0">
                <a:latin typeface="+mn-ea"/>
              </a:rPr>
              <a:t>(</a:t>
            </a:r>
            <a:r>
              <a:rPr lang="ko-KR" altLang="en-US" sz="1300" b="1" spc="-100" dirty="0">
                <a:latin typeface="+mn-ea"/>
              </a:rPr>
              <a:t>▲</a:t>
            </a:r>
            <a:r>
              <a:rPr lang="en-US" altLang="ko-KR" sz="1300" b="1" spc="-100" dirty="0">
                <a:latin typeface="+mn-ea"/>
              </a:rPr>
              <a:t>15%, +43)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E579C04A-6C04-4851-804B-B08492B2F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7587838"/>
              </p:ext>
            </p:extLst>
          </p:nvPr>
        </p:nvGraphicFramePr>
        <p:xfrm>
          <a:off x="4765724" y="3325622"/>
          <a:ext cx="3965504" cy="617728"/>
        </p:xfrm>
        <a:graphic>
          <a:graphicData uri="http://schemas.openxmlformats.org/drawingml/2006/table">
            <a:tbl>
              <a:tblPr/>
              <a:tblGrid>
                <a:gridCol w="3965504">
                  <a:extLst>
                    <a:ext uri="{9D8B030D-6E8A-4147-A177-3AD203B41FA5}">
                      <a16:colId xmlns:a16="http://schemas.microsoft.com/office/drawing/2014/main" xmlns="" val="842920198"/>
                    </a:ext>
                  </a:extLst>
                </a:gridCol>
              </a:tblGrid>
              <a:tr h="30886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〮 매체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온라인홍보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매체집행 증가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+42</a:t>
                      </a:r>
                      <a:endParaRPr lang="ko-KR" altLang="en-US" sz="11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4171042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〮 </a:t>
                      </a:r>
                      <a:r>
                        <a:rPr lang="ko-KR" altLang="en-US" sz="1100" b="0" i="0" u="none" strike="noStrike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웹구축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+1 (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편집디자인 매출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ko-KR" altLang="en-US" sz="1100" b="0" i="0" u="none" strike="noStrike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선반영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953938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0444BCA-92C3-42AC-8FFF-64B3D5B54C0F}"/>
              </a:ext>
            </a:extLst>
          </p:cNvPr>
          <p:cNvSpPr/>
          <p:nvPr/>
        </p:nvSpPr>
        <p:spPr>
          <a:xfrm>
            <a:off x="4765724" y="4489011"/>
            <a:ext cx="3965505" cy="11006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>
              <a:latin typeface="+mn-ea"/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xmlns="" id="{2D375B8D-6881-4210-A501-EFE50ADDCA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851839762"/>
              </p:ext>
            </p:extLst>
          </p:nvPr>
        </p:nvGraphicFramePr>
        <p:xfrm>
          <a:off x="4889447" y="4543425"/>
          <a:ext cx="3768702" cy="989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F0A034D-ADC3-407C-AA3A-1B1A29193045}"/>
              </a:ext>
            </a:extLst>
          </p:cNvPr>
          <p:cNvSpPr/>
          <p:nvPr/>
        </p:nvSpPr>
        <p:spPr>
          <a:xfrm>
            <a:off x="4679999" y="4153334"/>
            <a:ext cx="265649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00"/>
              </a:spcBef>
              <a:defRPr/>
            </a:pPr>
            <a:r>
              <a:rPr lang="en-US" altLang="ko-KR" sz="1300" b="1" spc="-100" dirty="0">
                <a:latin typeface="+mn-ea"/>
              </a:rPr>
              <a:t>※ </a:t>
            </a:r>
            <a:r>
              <a:rPr lang="ko-KR" altLang="en-US" sz="1300" b="1" spc="-100" dirty="0">
                <a:latin typeface="+mn-ea"/>
              </a:rPr>
              <a:t>영업이익 증감요인 </a:t>
            </a:r>
            <a:r>
              <a:rPr lang="en-US" altLang="ko-KR" sz="1300" b="1" spc="-100" dirty="0">
                <a:latin typeface="+mn-ea"/>
              </a:rPr>
              <a:t>(</a:t>
            </a:r>
            <a:r>
              <a:rPr lang="ko-KR" altLang="en-US" sz="1300" b="1" spc="-100" dirty="0">
                <a:latin typeface="+mn-ea"/>
              </a:rPr>
              <a:t>▲</a:t>
            </a:r>
            <a:r>
              <a:rPr lang="en-US" altLang="ko-KR" sz="1300" b="1" spc="-100" dirty="0">
                <a:latin typeface="+mn-ea"/>
              </a:rPr>
              <a:t>265%, +76)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46C740F0-9875-408A-BED5-43FF711F0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2707376"/>
              </p:ext>
            </p:extLst>
          </p:nvPr>
        </p:nvGraphicFramePr>
        <p:xfrm>
          <a:off x="4765724" y="5667275"/>
          <a:ext cx="3965504" cy="617728"/>
        </p:xfrm>
        <a:graphic>
          <a:graphicData uri="http://schemas.openxmlformats.org/drawingml/2006/table">
            <a:tbl>
              <a:tblPr/>
              <a:tblGrid>
                <a:gridCol w="3965504">
                  <a:extLst>
                    <a:ext uri="{9D8B030D-6E8A-4147-A177-3AD203B41FA5}">
                      <a16:colId xmlns:a16="http://schemas.microsoft.com/office/drawing/2014/main" xmlns="" val="842920198"/>
                    </a:ext>
                  </a:extLst>
                </a:gridCol>
              </a:tblGrid>
              <a:tr h="30886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〮 매체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온라인홍보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+8 (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일부 매체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지출 </a:t>
                      </a:r>
                      <a:r>
                        <a:rPr lang="ko-KR" altLang="en-US" sz="1100" b="0" i="0" u="none" strike="noStrike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선집행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4171042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〮 </a:t>
                      </a:r>
                      <a:r>
                        <a:rPr lang="ko-KR" altLang="en-US" sz="1100" b="0" i="0" u="none" strike="noStrike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웹구축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 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+56 (</a:t>
                      </a:r>
                      <a:r>
                        <a:rPr lang="ko-KR" altLang="en-US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홈페이지 지연 프로젝트 완료</a:t>
                      </a:r>
                      <a:r>
                        <a:rPr lang="en-US" altLang="ko-KR" sz="11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ko-KR" altLang="en-US" sz="11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36000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9539384"/>
                  </a:ext>
                </a:extLst>
              </a:tr>
            </a:tbl>
          </a:graphicData>
        </a:graphic>
      </p:graphicFrame>
      <p:sp>
        <p:nvSpPr>
          <p:cNvPr id="22" name="object 38">
            <a:extLst>
              <a:ext uri="{FF2B5EF4-FFF2-40B4-BE49-F238E27FC236}">
                <a16:creationId xmlns:a16="http://schemas.microsoft.com/office/drawing/2014/main" xmlns="" id="{394C4DAB-B675-4B6B-95EE-4C0B88DDEA94}"/>
              </a:ext>
            </a:extLst>
          </p:cNvPr>
          <p:cNvSpPr/>
          <p:nvPr/>
        </p:nvSpPr>
        <p:spPr>
          <a:xfrm>
            <a:off x="293322" y="1321423"/>
            <a:ext cx="1992678" cy="381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pc="-100">
              <a:latin typeface="+mn-ea"/>
            </a:endParaRPr>
          </a:p>
        </p:txBody>
      </p:sp>
      <p:sp>
        <p:nvSpPr>
          <p:cNvPr id="23" name="object 206">
            <a:extLst>
              <a:ext uri="{FF2B5EF4-FFF2-40B4-BE49-F238E27FC236}">
                <a16:creationId xmlns:a16="http://schemas.microsoft.com/office/drawing/2014/main" xmlns="" id="{9228C843-69B1-4081-9ABE-38E52BC0437B}"/>
              </a:ext>
            </a:extLst>
          </p:cNvPr>
          <p:cNvSpPr txBox="1"/>
          <p:nvPr/>
        </p:nvSpPr>
        <p:spPr>
          <a:xfrm>
            <a:off x="464906" y="1370617"/>
            <a:ext cx="1611544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ko-KR" altLang="en-US" sz="1400" b="1" spc="-100" dirty="0">
                <a:solidFill>
                  <a:srgbClr val="FFFFFF"/>
                </a:solidFill>
                <a:latin typeface="+mn-ea"/>
                <a:cs typeface="함초롬바탕"/>
              </a:rPr>
              <a:t>목표대비 실적분석</a:t>
            </a:r>
            <a:endParaRPr sz="1400" b="1" spc="-100" dirty="0">
              <a:latin typeface="+mn-ea"/>
              <a:cs typeface="함초롬바탕"/>
            </a:endParaRPr>
          </a:p>
        </p:txBody>
      </p:sp>
      <p:sp>
        <p:nvSpPr>
          <p:cNvPr id="24" name="object 42">
            <a:extLst>
              <a:ext uri="{FF2B5EF4-FFF2-40B4-BE49-F238E27FC236}">
                <a16:creationId xmlns:a16="http://schemas.microsoft.com/office/drawing/2014/main" xmlns="" id="{3983049D-0821-47CB-89C4-0E162FF44A2E}"/>
              </a:ext>
            </a:extLst>
          </p:cNvPr>
          <p:cNvSpPr/>
          <p:nvPr/>
        </p:nvSpPr>
        <p:spPr>
          <a:xfrm>
            <a:off x="4654490" y="1325235"/>
            <a:ext cx="1992678" cy="399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 spc="-100">
              <a:latin typeface="+mn-ea"/>
            </a:endParaRPr>
          </a:p>
        </p:txBody>
      </p:sp>
      <p:sp>
        <p:nvSpPr>
          <p:cNvPr id="25" name="object 43">
            <a:extLst>
              <a:ext uri="{FF2B5EF4-FFF2-40B4-BE49-F238E27FC236}">
                <a16:creationId xmlns:a16="http://schemas.microsoft.com/office/drawing/2014/main" xmlns="" id="{AD5E5067-192B-483A-BA58-78BFE2652CCA}"/>
              </a:ext>
            </a:extLst>
          </p:cNvPr>
          <p:cNvSpPr/>
          <p:nvPr/>
        </p:nvSpPr>
        <p:spPr>
          <a:xfrm>
            <a:off x="4512470" y="1560776"/>
            <a:ext cx="45719" cy="45719"/>
          </a:xfrm>
          <a:custGeom>
            <a:avLst/>
            <a:gdLst/>
            <a:ahLst/>
            <a:cxnLst/>
            <a:rect l="l" t="t" r="r" b="b"/>
            <a:pathLst>
              <a:path w="21590" h="21589">
                <a:moveTo>
                  <a:pt x="0" y="0"/>
                </a:moveTo>
                <a:lnTo>
                  <a:pt x="1685" y="8350"/>
                </a:lnTo>
                <a:lnTo>
                  <a:pt x="6281" y="15168"/>
                </a:lnTo>
                <a:lnTo>
                  <a:pt x="13099" y="19764"/>
                </a:lnTo>
                <a:lnTo>
                  <a:pt x="21450" y="21450"/>
                </a:lnTo>
                <a:lnTo>
                  <a:pt x="21450" y="12890"/>
                </a:lnTo>
                <a:lnTo>
                  <a:pt x="5981" y="12890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>
            <a:endParaRPr spc="-100">
              <a:latin typeface="+mn-ea"/>
            </a:endParaRPr>
          </a:p>
        </p:txBody>
      </p:sp>
      <p:sp>
        <p:nvSpPr>
          <p:cNvPr id="26" name="object 206">
            <a:extLst>
              <a:ext uri="{FF2B5EF4-FFF2-40B4-BE49-F238E27FC236}">
                <a16:creationId xmlns:a16="http://schemas.microsoft.com/office/drawing/2014/main" xmlns="" id="{BDE20C14-D871-44B4-8374-14BD199FEFF7}"/>
              </a:ext>
            </a:extLst>
          </p:cNvPr>
          <p:cNvSpPr txBox="1"/>
          <p:nvPr/>
        </p:nvSpPr>
        <p:spPr>
          <a:xfrm>
            <a:off x="4810588" y="1360920"/>
            <a:ext cx="1637837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ko-KR" altLang="en-US" sz="1400" b="1" spc="-100" dirty="0">
                <a:solidFill>
                  <a:srgbClr val="FFFFFF"/>
                </a:solidFill>
                <a:latin typeface="+mn-ea"/>
                <a:cs typeface="함초롬바탕"/>
              </a:rPr>
              <a:t>전년대비 실적분석</a:t>
            </a:r>
            <a:endParaRPr lang="ko-KR" altLang="en-US" sz="1400" b="1" spc="-100" dirty="0">
              <a:latin typeface="+mn-ea"/>
              <a:cs typeface="함초롬바탕"/>
            </a:endParaRPr>
          </a:p>
        </p:txBody>
      </p:sp>
      <p:sp>
        <p:nvSpPr>
          <p:cNvPr id="27" name="TextBox 35">
            <a:extLst>
              <a:ext uri="{FF2B5EF4-FFF2-40B4-BE49-F238E27FC236}">
                <a16:creationId xmlns:a16="http://schemas.microsoft.com/office/drawing/2014/main" xmlns="" id="{515F1BEC-469B-4006-8D2F-8C0431B8B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503" y="1088283"/>
            <a:ext cx="9140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000" b="1" spc="-100" dirty="0">
                <a:latin typeface="+mn-ea"/>
              </a:rPr>
              <a:t>(</a:t>
            </a:r>
            <a:r>
              <a:rPr lang="ko-KR" altLang="en-US" sz="1000" b="1" spc="-100" dirty="0">
                <a:latin typeface="+mn-ea"/>
              </a:rPr>
              <a:t>단위 </a:t>
            </a:r>
            <a:r>
              <a:rPr lang="en-US" altLang="ko-KR" sz="1000" b="1" spc="-100" dirty="0">
                <a:latin typeface="+mn-ea"/>
              </a:rPr>
              <a:t>: </a:t>
            </a:r>
            <a:r>
              <a:rPr lang="ko-KR" altLang="en-US" sz="1000" b="1" spc="-100" dirty="0">
                <a:latin typeface="+mn-ea"/>
              </a:rPr>
              <a:t>백만원</a:t>
            </a:r>
            <a:r>
              <a:rPr lang="en-US" altLang="ko-KR" sz="1000" b="1" spc="-100" dirty="0">
                <a:latin typeface="+mn-ea"/>
              </a:rPr>
              <a:t>)</a:t>
            </a:r>
            <a:endParaRPr lang="ko-KR" altLang="en-US" sz="1000" b="1" spc="-1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66C0216-4F6D-4CF2-ADDD-886909062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039732"/>
              </p:ext>
            </p:extLst>
          </p:nvPr>
        </p:nvGraphicFramePr>
        <p:xfrm>
          <a:off x="285750" y="1420326"/>
          <a:ext cx="8582025" cy="341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412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335283216"/>
                    </a:ext>
                  </a:extLst>
                </a:gridCol>
              </a:tblGrid>
              <a:tr h="417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3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추진 </a:t>
                      </a:r>
                      <a:r>
                        <a:rPr lang="ko-KR" altLang="en-US" sz="13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1300" b="1" spc="-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추진 계획</a:t>
                      </a:r>
                      <a:endParaRPr lang="ko-KR" altLang="en-US" sz="1300" b="1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5829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300" b="1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0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일산차병원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홈페이지 오픈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(12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월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26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일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0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일산차병원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홈페이지  추가 컨텐츠 제작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(~2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월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2154341"/>
                  </a:ext>
                </a:extLst>
              </a:tr>
              <a:tr h="3166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spc="-10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2020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여성의학연구소 다이어리 디자인 제작 완료</a:t>
                      </a:r>
                      <a:endParaRPr lang="en-US" altLang="ko-KR" sz="1200" b="0" i="0" u="none" strike="noStrike" kern="10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b="0" i="0" u="none" strike="noStrike" kern="10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2020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여성의학연구소 다이어리 제작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 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납품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1000EA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 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납품예정일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1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월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21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일 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인쇄 중</a:t>
                      </a:r>
                      <a:endParaRPr lang="ko-KR" altLang="en-US" sz="12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8698023"/>
                  </a:ext>
                </a:extLst>
              </a:tr>
              <a:tr h="4268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spc="-10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00" spc="-100" baseline="0" dirty="0" err="1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분당차여성병원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제안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PT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진행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(1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월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15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일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이상혁 </a:t>
                      </a:r>
                      <a:r>
                        <a:rPr lang="ko-KR" altLang="en-US" sz="1200" b="0" i="0" u="none" strike="noStrike" kern="100" spc="-100" baseline="0" dirty="0" err="1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원장외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8022562"/>
                  </a:ext>
                </a:extLst>
              </a:tr>
              <a:tr h="669302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b="1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0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차병원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각 기관 홈페이지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2020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연장 계약 진행 협의</a:t>
                      </a:r>
                      <a:endParaRPr lang="en-US" altLang="ko-KR" sz="1200" b="0" i="0" u="none" strike="noStrike" kern="10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0" i="0" u="none" strike="noStrike" kern="10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강남차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b="0" i="0" u="none" strike="noStrike" kern="10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분당차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서울역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b="0" i="0" u="none" strike="noStrike" kern="10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차움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2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00" spc="-100" baseline="0" dirty="0" err="1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차병원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각 기관 홈페이지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2020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연장 계약 진행 완료</a:t>
                      </a:r>
                      <a:endParaRPr lang="en-US" altLang="ko-KR" sz="1200" b="0" i="0" u="none" strike="noStrike" kern="100" spc="-100" baseline="0" dirty="0">
                        <a:solidFill>
                          <a:srgbClr val="FF0066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2019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년 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월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40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백만원  →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43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백만원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연간 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36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백만원 인상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2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6877352"/>
                  </a:ext>
                </a:extLst>
              </a:tr>
              <a:tr h="805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b="0" i="0" u="none" strike="noStrike" kern="10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분당차</a:t>
                      </a:r>
                      <a:r>
                        <a:rPr lang="ko-KR" altLang="en-US" sz="1200" b="0" i="0" u="none" strike="noStrike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여성의학연구소 홈페이지 구축 진행 </a:t>
                      </a:r>
                      <a:endParaRPr lang="en-US" altLang="ko-KR" sz="1200" b="0" i="0" u="none" strike="noStrike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동영상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VR </a:t>
                      </a:r>
                      <a:r>
                        <a:rPr lang="ko-KR" altLang="en-US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컨텐츠 업데이트 진행</a:t>
                      </a:r>
                      <a:r>
                        <a:rPr lang="en-US" altLang="ko-KR" sz="1200" b="0" i="0" u="none" strike="noStrike" kern="1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77791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670068B3-671D-44ED-A1FF-1EFEE1A4E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355094"/>
              </p:ext>
            </p:extLst>
          </p:nvPr>
        </p:nvGraphicFramePr>
        <p:xfrm>
          <a:off x="284280" y="5000636"/>
          <a:ext cx="8582025" cy="872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73">
                  <a:extLst>
                    <a:ext uri="{9D8B030D-6E8A-4147-A177-3AD203B41FA5}">
                      <a16:colId xmlns:a16="http://schemas.microsoft.com/office/drawing/2014/main" xmlns="" val="1246360081"/>
                    </a:ext>
                  </a:extLst>
                </a:gridCol>
                <a:gridCol w="3541252">
                  <a:extLst>
                    <a:ext uri="{9D8B030D-6E8A-4147-A177-3AD203B41FA5}">
                      <a16:colId xmlns:a16="http://schemas.microsoft.com/office/drawing/2014/main" xmlns="" val="296045926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379892723"/>
                    </a:ext>
                  </a:extLst>
                </a:gridCol>
              </a:tblGrid>
              <a:tr h="872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조직관리</a:t>
                      </a:r>
                      <a:endParaRPr lang="en-US" altLang="ko-KR" sz="1300" b="1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i="0" u="none" strike="noStrike" kern="120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조직개편 완료  </a:t>
                      </a:r>
                      <a:r>
                        <a:rPr lang="en-US" altLang="ko-KR" sz="1200" b="0" i="0" u="none" strike="noStrike" kern="12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spc="-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파트제</a:t>
                      </a:r>
                      <a:r>
                        <a:rPr lang="ko-KR" altLang="en-US" sz="1200" b="0" i="0" u="none" strike="noStrike" kern="12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폐지</a:t>
                      </a:r>
                      <a:r>
                        <a:rPr lang="en-US" altLang="ko-KR" sz="1200" b="0" i="0" u="none" strike="noStrike" kern="12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1200" b="0" i="0" u="none" strike="noStrike" kern="1200" spc="-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년 인사평가 진행</a:t>
                      </a:r>
                      <a:endParaRPr lang="en-US" altLang="ko-KR" sz="1200" b="0" i="0" u="none" strike="noStrike" kern="1200" spc="-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32785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화면 슬라이드 쇼(4:3)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봉행종</dc:creator>
  <cp:lastModifiedBy>봉행종</cp:lastModifiedBy>
  <cp:revision>3</cp:revision>
  <dcterms:created xsi:type="dcterms:W3CDTF">2020-03-19T00:03:08Z</dcterms:created>
  <dcterms:modified xsi:type="dcterms:W3CDTF">2020-03-19T00:05:44Z</dcterms:modified>
</cp:coreProperties>
</file>