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88C"/>
    <a:srgbClr val="EF8009"/>
    <a:srgbClr val="86BDEA"/>
    <a:srgbClr val="AAABAB"/>
    <a:srgbClr val="1D6BAB"/>
    <a:srgbClr val="195A8F"/>
    <a:srgbClr val="1344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5163" autoAdjust="0"/>
    <p:restoredTop sz="96429" autoAdjust="0"/>
  </p:normalViewPr>
  <p:slideViewPr>
    <p:cSldViewPr>
      <p:cViewPr varScale="1">
        <p:scale>
          <a:sx n="91" d="100"/>
          <a:sy n="91" d="100"/>
        </p:scale>
        <p:origin x="-120" y="-270"/>
      </p:cViewPr>
      <p:guideLst>
        <p:guide orient="horz" pos="845"/>
        <p:guide orient="horz" pos="935"/>
        <p:guide orient="horz" pos="2425"/>
        <p:guide pos="288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F8009"/>
            </a:solidFill>
          </c:spPr>
          <c:dLbls>
            <c:numFmt formatCode="#,##0" sourceLinked="0"/>
            <c:txPr>
              <a:bodyPr/>
              <a:lstStyle/>
              <a:p>
                <a:pPr>
                  <a:defRPr sz="800"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1">
                  <c:v>5005</c:v>
                </c:pt>
                <c:pt idx="2">
                  <c:v>5800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800"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3800</c:v>
                </c:pt>
                <c:pt idx="1">
                  <c:v>5925</c:v>
                </c:pt>
              </c:numCache>
            </c:numRef>
          </c:val>
        </c:ser>
        <c:gapWidth val="186"/>
        <c:overlap val="-22"/>
        <c:axId val="152783488"/>
        <c:axId val="152801664"/>
      </c:barChart>
      <c:catAx>
        <c:axId val="152783488"/>
        <c:scaling>
          <c:orientation val="minMax"/>
        </c:scaling>
        <c:delete val="1"/>
        <c:axPos val="b"/>
        <c:numFmt formatCode="General" sourceLinked="1"/>
        <c:tickLblPos val="nextTo"/>
        <c:crossAx val="152801664"/>
        <c:crosses val="autoZero"/>
        <c:auto val="1"/>
        <c:lblAlgn val="ctr"/>
        <c:lblOffset val="100"/>
      </c:catAx>
      <c:valAx>
        <c:axId val="152801664"/>
        <c:scaling>
          <c:orientation val="minMax"/>
        </c:scaling>
        <c:delete val="1"/>
        <c:axPos val="l"/>
        <c:numFmt formatCode="General" sourceLinked="1"/>
        <c:tickLblPos val="nextTo"/>
        <c:crossAx val="15278348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비교</c:v>
                </c:pt>
              </c:strCache>
            </c:strRef>
          </c:tx>
          <c:spPr>
            <a:solidFill>
              <a:srgbClr val="EF8009"/>
            </a:solidFill>
          </c:spPr>
          <c:dLbls>
            <c:numFmt formatCode="#,##0" sourceLinked="0"/>
            <c:txPr>
              <a:bodyPr/>
              <a:lstStyle/>
              <a:p>
                <a:pPr>
                  <a:defRPr sz="800"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_-* #,##0_-;\-* #,##0_-;_-* "-"_-;_-@_-</c:formatCode>
                <c:ptCount val="2"/>
                <c:pt idx="0">
                  <c:v>452</c:v>
                </c:pt>
                <c:pt idx="1">
                  <c:v>388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성과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_-* #,##0_-;\-* #,##0_-;_-* "-"_-;_-@_-</c:formatCode>
                <c:ptCount val="2"/>
                <c:pt idx="0">
                  <c:v>476</c:v>
                </c:pt>
                <c:pt idx="1">
                  <c:v>476</c:v>
                </c:pt>
              </c:numCache>
            </c:numRef>
          </c:val>
        </c:ser>
        <c:gapWidth val="186"/>
        <c:overlap val="-22"/>
        <c:axId val="114345472"/>
        <c:axId val="114357760"/>
      </c:barChart>
      <c:catAx>
        <c:axId val="114345472"/>
        <c:scaling>
          <c:orientation val="minMax"/>
        </c:scaling>
        <c:delete val="1"/>
        <c:axPos val="b"/>
        <c:numFmt formatCode="General" sourceLinked="1"/>
        <c:tickLblPos val="nextTo"/>
        <c:crossAx val="114357760"/>
        <c:crosses val="autoZero"/>
        <c:auto val="1"/>
        <c:lblAlgn val="ctr"/>
        <c:lblOffset val="100"/>
      </c:catAx>
      <c:valAx>
        <c:axId val="114357760"/>
        <c:scaling>
          <c:orientation val="minMax"/>
        </c:scaling>
        <c:delete val="1"/>
        <c:axPos val="l"/>
        <c:numFmt formatCode="_-* #,##0_-;\-* #,##0_-;_-* &quot;-&quot;_-;_-@_-" sourceLinked="1"/>
        <c:tickLblPos val="nextTo"/>
        <c:crossAx val="114345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비교</c:v>
                </c:pt>
              </c:strCache>
            </c:strRef>
          </c:tx>
          <c:spPr>
            <a:solidFill>
              <a:srgbClr val="EF8009"/>
            </a:solidFill>
          </c:spPr>
          <c:dLbls>
            <c:numFmt formatCode="#,##0" sourceLinked="0"/>
            <c:txPr>
              <a:bodyPr/>
              <a:lstStyle/>
              <a:p>
                <a:pPr>
                  <a:defRPr sz="800"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_-* #,##0_-;\-* #,##0_-;_-* "-"_-;_-@_-</c:formatCode>
                <c:ptCount val="2"/>
                <c:pt idx="0">
                  <c:v>452</c:v>
                </c:pt>
                <c:pt idx="1">
                  <c:v>388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성과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_-* #,##0_-;\-* #,##0_-;_-* "-"_-;_-@_-</c:formatCode>
                <c:ptCount val="2"/>
                <c:pt idx="0">
                  <c:v>476</c:v>
                </c:pt>
                <c:pt idx="1">
                  <c:v>476</c:v>
                </c:pt>
              </c:numCache>
            </c:numRef>
          </c:val>
        </c:ser>
        <c:gapWidth val="186"/>
        <c:overlap val="-22"/>
        <c:axId val="155149056"/>
        <c:axId val="155162112"/>
      </c:barChart>
      <c:catAx>
        <c:axId val="155149056"/>
        <c:scaling>
          <c:orientation val="minMax"/>
        </c:scaling>
        <c:delete val="1"/>
        <c:axPos val="b"/>
        <c:numFmt formatCode="General" sourceLinked="1"/>
        <c:tickLblPos val="nextTo"/>
        <c:crossAx val="155162112"/>
        <c:crosses val="autoZero"/>
        <c:auto val="1"/>
        <c:lblAlgn val="ctr"/>
        <c:lblOffset val="100"/>
      </c:catAx>
      <c:valAx>
        <c:axId val="155162112"/>
        <c:scaling>
          <c:orientation val="minMax"/>
        </c:scaling>
        <c:delete val="1"/>
        <c:axPos val="l"/>
        <c:numFmt formatCode="_-* #,##0_-;\-* #,##0_-;_-* &quot;-&quot;_-;_-@_-" sourceLinked="1"/>
        <c:tickLblPos val="nextTo"/>
        <c:crossAx val="15514905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비교</c:v>
                </c:pt>
              </c:strCache>
            </c:strRef>
          </c:tx>
          <c:spPr>
            <a:solidFill>
              <a:srgbClr val="EF8009"/>
            </a:solidFill>
          </c:spPr>
          <c:dLbls>
            <c:numFmt formatCode="#,##0" sourceLinked="0"/>
            <c:txPr>
              <a:bodyPr/>
              <a:lstStyle/>
              <a:p>
                <a:pPr>
                  <a:defRPr sz="800"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_-* #,##0_-;\-* #,##0_-;_-* "-"_-;_-@_-</c:formatCode>
                <c:ptCount val="2"/>
                <c:pt idx="0">
                  <c:v>452</c:v>
                </c:pt>
                <c:pt idx="1">
                  <c:v>388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성과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800">
                    <a:latin typeface="맑은 고딕" pitchFamily="50" charset="-127"/>
                    <a:ea typeface="맑은 고딕" pitchFamily="50" charset="-127"/>
                  </a:defRPr>
                </a:pPr>
                <a:endParaRPr lang="en-US"/>
              </a:p>
            </c:txPr>
            <c:dLblPos val="inEnd"/>
            <c:showVal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_-* #,##0_-;\-* #,##0_-;_-* "-"_-;_-@_-</c:formatCode>
                <c:ptCount val="2"/>
                <c:pt idx="0">
                  <c:v>476</c:v>
                </c:pt>
                <c:pt idx="1">
                  <c:v>476</c:v>
                </c:pt>
              </c:numCache>
            </c:numRef>
          </c:val>
        </c:ser>
        <c:gapWidth val="186"/>
        <c:overlap val="-22"/>
        <c:axId val="114329472"/>
        <c:axId val="114331008"/>
      </c:barChart>
      <c:catAx>
        <c:axId val="114329472"/>
        <c:scaling>
          <c:orientation val="minMax"/>
        </c:scaling>
        <c:delete val="1"/>
        <c:axPos val="b"/>
        <c:numFmt formatCode="General" sourceLinked="1"/>
        <c:tickLblPos val="nextTo"/>
        <c:crossAx val="114331008"/>
        <c:crosses val="autoZero"/>
        <c:auto val="1"/>
        <c:lblAlgn val="ctr"/>
        <c:lblOffset val="100"/>
      </c:catAx>
      <c:valAx>
        <c:axId val="114331008"/>
        <c:scaling>
          <c:orientation val="minMax"/>
        </c:scaling>
        <c:delete val="1"/>
        <c:axPos val="l"/>
        <c:numFmt formatCode="_-* #,##0_-;\-* #,##0_-;_-* &quot;-&quot;_-;_-@_-" sourceLinked="1"/>
        <c:tickLblPos val="nextTo"/>
        <c:crossAx val="114329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5552" y="6559611"/>
            <a:ext cx="2133600" cy="365125"/>
          </a:xfrm>
        </p:spPr>
        <p:txBody>
          <a:bodyPr/>
          <a:lstStyle>
            <a:lvl1pPr>
              <a:defRPr sz="1050">
                <a:latin typeface="+mj-ea"/>
                <a:ea typeface="+mj-ea"/>
              </a:defRPr>
            </a:lvl1pPr>
          </a:lstStyle>
          <a:p>
            <a:fld id="{694ADFF6-680C-4763-A26F-FE17B663CA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7504" y="6640483"/>
            <a:ext cx="8892480" cy="0"/>
          </a:xfrm>
          <a:prstGeom prst="line">
            <a:avLst/>
          </a:prstGeom>
          <a:ln>
            <a:solidFill>
              <a:srgbClr val="AA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FA88-4466-40D1-B229-65789D9DF6A7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DFF6-680C-4763-A26F-FE17B663C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18704282"/>
              </p:ext>
            </p:extLst>
          </p:nvPr>
        </p:nvGraphicFramePr>
        <p:xfrm>
          <a:off x="803463" y="2390844"/>
          <a:ext cx="3482786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51"/>
                <a:gridCol w="614367"/>
                <a:gridCol w="614367"/>
                <a:gridCol w="614367"/>
                <a:gridCol w="614367"/>
                <a:gridCol w="614367"/>
              </a:tblGrid>
              <a:tr h="22063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</a:t>
                      </a:r>
                      <a:endParaRPr 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GR</a:t>
                      </a:r>
                      <a:endParaRPr 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5,005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124%</a:t>
                      </a:r>
                      <a:endParaRPr 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5,800</a:t>
                      </a:r>
                      <a:endParaRPr 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116%</a:t>
                      </a:r>
                      <a:endParaRPr 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3,800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5,925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139%</a:t>
                      </a:r>
                      <a:endParaRPr 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251520" y="476672"/>
            <a:ext cx="432048" cy="0"/>
          </a:xfrm>
          <a:prstGeom prst="line">
            <a:avLst/>
          </a:prstGeom>
          <a:ln>
            <a:solidFill>
              <a:srgbClr val="EF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88640"/>
            <a:ext cx="827584" cy="11512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27584" y="476672"/>
            <a:ext cx="7776864" cy="0"/>
          </a:xfrm>
          <a:prstGeom prst="line">
            <a:avLst/>
          </a:prstGeom>
          <a:ln>
            <a:solidFill>
              <a:srgbClr val="134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867" y="116632"/>
            <a:ext cx="253274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</a:rPr>
              <a:t>01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8460" y="127665"/>
            <a:ext cx="900888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Title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입력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2516" y="1772816"/>
            <a:ext cx="3871472" cy="4656580"/>
          </a:xfrm>
          <a:prstGeom prst="rect">
            <a:avLst/>
          </a:prstGeom>
          <a:noFill/>
          <a:ln w="6350">
            <a:solidFill>
              <a:srgbClr val="AA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80012" y="1772816"/>
            <a:ext cx="3871472" cy="4656580"/>
          </a:xfrm>
          <a:prstGeom prst="rect">
            <a:avLst/>
          </a:prstGeom>
          <a:noFill/>
          <a:ln w="6350">
            <a:solidFill>
              <a:srgbClr val="AA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469557" y="700523"/>
            <a:ext cx="214011" cy="214011"/>
            <a:chOff x="2411760" y="786509"/>
            <a:chExt cx="199064" cy="199064"/>
          </a:xfrm>
        </p:grpSpPr>
        <p:sp>
          <p:nvSpPr>
            <p:cNvPr id="36" name="직사각형 35"/>
            <p:cNvSpPr/>
            <p:nvPr/>
          </p:nvSpPr>
          <p:spPr>
            <a:xfrm>
              <a:off x="2511292" y="786509"/>
              <a:ext cx="99532" cy="99532"/>
            </a:xfrm>
            <a:prstGeom prst="rect">
              <a:avLst/>
            </a:prstGeom>
            <a:solidFill>
              <a:srgbClr val="AA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760" y="886041"/>
              <a:ext cx="99532" cy="99532"/>
            </a:xfrm>
            <a:prstGeom prst="rect">
              <a:avLst/>
            </a:prstGeom>
            <a:solidFill>
              <a:srgbClr val="EF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99592" y="653640"/>
            <a:ext cx="165635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ko-KR" sz="2000" dirty="0" smtClean="0">
                <a:solidFill>
                  <a:srgbClr val="13446E"/>
                </a:solidFill>
                <a:latin typeface="맑은 고딕" pitchFamily="50" charset="-127"/>
              </a:rPr>
              <a:t>SUBTITLE </a:t>
            </a:r>
            <a:r>
              <a:rPr lang="ko-KR" altLang="en-US" sz="2000" dirty="0" smtClean="0">
                <a:solidFill>
                  <a:srgbClr val="13446E"/>
                </a:solidFill>
                <a:latin typeface="맑은 고딕" pitchFamily="50" charset="-127"/>
              </a:rPr>
              <a:t>입력</a:t>
            </a:r>
            <a:endParaRPr lang="ko-KR" altLang="en-US" sz="2000" dirty="0">
              <a:solidFill>
                <a:srgbClr val="13446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9592" y="1071546"/>
            <a:ext cx="1492460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ko-KR" dirty="0" smtClean="0">
                <a:latin typeface="맑은 고딕" pitchFamily="50" charset="-127"/>
              </a:rPr>
              <a:t>SUBTITLE </a:t>
            </a:r>
            <a:r>
              <a:rPr lang="ko-KR" altLang="en-US" dirty="0" smtClean="0">
                <a:latin typeface="맑은 고딕" pitchFamily="50" charset="-127"/>
              </a:rPr>
              <a:t>입력</a:t>
            </a:r>
            <a:endParaRPr lang="ko-KR" altLang="en-US" dirty="0"/>
          </a:p>
        </p:txBody>
      </p:sp>
      <p:sp>
        <p:nvSpPr>
          <p:cNvPr id="46" name="object 38">
            <a:extLst>
              <a:ext uri="{FF2B5EF4-FFF2-40B4-BE49-F238E27FC236}">
                <a16:creationId xmlns="" xmlns:a16="http://schemas.microsoft.com/office/drawing/2014/main" id="{394C4DAB-B675-4B6B-95EE-4C0B88DDEA94}"/>
              </a:ext>
            </a:extLst>
          </p:cNvPr>
          <p:cNvSpPr/>
          <p:nvPr/>
        </p:nvSpPr>
        <p:spPr>
          <a:xfrm>
            <a:off x="714348" y="1704568"/>
            <a:ext cx="1992678" cy="48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pc="-100">
              <a:latin typeface="+mn-ea"/>
            </a:endParaRPr>
          </a:p>
        </p:txBody>
      </p:sp>
      <p:sp>
        <p:nvSpPr>
          <p:cNvPr id="47" name="object 206">
            <a:extLst>
              <a:ext uri="{FF2B5EF4-FFF2-40B4-BE49-F238E27FC236}">
                <a16:creationId xmlns="" xmlns:a16="http://schemas.microsoft.com/office/drawing/2014/main" id="{9228C843-69B1-4081-9ABE-38E52BC0437B}"/>
              </a:ext>
            </a:extLst>
          </p:cNvPr>
          <p:cNvSpPr txBox="1"/>
          <p:nvPr/>
        </p:nvSpPr>
        <p:spPr>
          <a:xfrm>
            <a:off x="885932" y="1785926"/>
            <a:ext cx="1611544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1100" b="1" dirty="0">
                <a:solidFill>
                  <a:srgbClr val="FFFFFF"/>
                </a:solidFill>
                <a:latin typeface="+mn-ea"/>
                <a:cs typeface="함초롬바탕"/>
              </a:rPr>
              <a:t>목표대비 실적분석</a:t>
            </a:r>
            <a:endParaRPr sz="1100" b="1" dirty="0">
              <a:latin typeface="+mn-ea"/>
              <a:cs typeface="함초롬바탕"/>
            </a:endParaRPr>
          </a:p>
        </p:txBody>
      </p:sp>
      <p:sp>
        <p:nvSpPr>
          <p:cNvPr id="49" name="object 42">
            <a:extLst>
              <a:ext uri="{FF2B5EF4-FFF2-40B4-BE49-F238E27FC236}">
                <a16:creationId xmlns:lc="http://schemas.openxmlformats.org/drawingml/2006/lockedCanvas" xmlns="" xmlns:a16="http://schemas.microsoft.com/office/drawing/2014/main" id="{3983049D-0821-47CB-89C4-0E162FF44A2E}"/>
              </a:ext>
            </a:extLst>
          </p:cNvPr>
          <p:cNvSpPr/>
          <p:nvPr/>
        </p:nvSpPr>
        <p:spPr>
          <a:xfrm>
            <a:off x="4857752" y="1720855"/>
            <a:ext cx="1992678" cy="399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400" spc="-100">
              <a:latin typeface="+mn-ea"/>
            </a:endParaRPr>
          </a:p>
        </p:txBody>
      </p:sp>
      <p:sp>
        <p:nvSpPr>
          <p:cNvPr id="50" name="object 206">
            <a:extLst>
              <a:ext uri="{FF2B5EF4-FFF2-40B4-BE49-F238E27FC236}">
                <a16:creationId xmlns:lc="http://schemas.openxmlformats.org/drawingml/2006/lockedCanvas" xmlns="" xmlns:a16="http://schemas.microsoft.com/office/drawing/2014/main" id="{BDE20C14-D871-44B4-8374-14BD199FEFF7}"/>
              </a:ext>
            </a:extLst>
          </p:cNvPr>
          <p:cNvSpPr txBox="1"/>
          <p:nvPr/>
        </p:nvSpPr>
        <p:spPr>
          <a:xfrm>
            <a:off x="5013850" y="1785926"/>
            <a:ext cx="1637837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1100" b="1" dirty="0" smtClean="0">
                <a:solidFill>
                  <a:srgbClr val="FFFFFF"/>
                </a:solidFill>
                <a:latin typeface="+mn-ea"/>
                <a:cs typeface="함초롬바탕"/>
              </a:rPr>
              <a:t>전월 대비 </a:t>
            </a:r>
            <a:r>
              <a:rPr lang="ko-KR" altLang="en-US" sz="1100" b="1" dirty="0">
                <a:solidFill>
                  <a:srgbClr val="FFFFFF"/>
                </a:solidFill>
                <a:latin typeface="+mn-ea"/>
                <a:cs typeface="함초롬바탕"/>
              </a:rPr>
              <a:t>실적분석</a:t>
            </a:r>
            <a:endParaRPr lang="ko-KR" altLang="en-US" sz="1100" b="1" dirty="0">
              <a:latin typeface="+mn-ea"/>
              <a:cs typeface="함초롬바탕"/>
            </a:endParaRPr>
          </a:p>
        </p:txBody>
      </p:sp>
      <p:graphicFrame>
        <p:nvGraphicFramePr>
          <p:cNvPr id="21" name="차트 20"/>
          <p:cNvGraphicFramePr/>
          <p:nvPr/>
        </p:nvGraphicFramePr>
        <p:xfrm>
          <a:off x="586712" y="2826882"/>
          <a:ext cx="2131227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3" name="직선 연결선 42"/>
          <p:cNvCxnSpPr/>
          <p:nvPr/>
        </p:nvCxnSpPr>
        <p:spPr>
          <a:xfrm>
            <a:off x="909802" y="4611918"/>
            <a:ext cx="14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78021" y="3255510"/>
            <a:ext cx="3500462" cy="1673688"/>
          </a:xfrm>
          <a:prstGeom prst="rect">
            <a:avLst/>
          </a:prstGeom>
          <a:noFill/>
          <a:ln w="6350">
            <a:solidFill>
              <a:srgbClr val="AA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2944" y="4612832"/>
            <a:ext cx="441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endParaRPr 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28728" y="4612832"/>
            <a:ext cx="441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2019</a:t>
            </a:r>
            <a:endParaRPr 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944034" y="4612832"/>
            <a:ext cx="441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2020</a:t>
            </a:r>
            <a:endParaRPr 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85786" y="5143512"/>
            <a:ext cx="3500462" cy="114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/>
          <p:cNvCxnSpPr/>
          <p:nvPr/>
        </p:nvCxnSpPr>
        <p:spPr>
          <a:xfrm>
            <a:off x="251520" y="476672"/>
            <a:ext cx="432048" cy="0"/>
          </a:xfrm>
          <a:prstGeom prst="line">
            <a:avLst/>
          </a:prstGeom>
          <a:ln>
            <a:solidFill>
              <a:srgbClr val="EF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88640"/>
            <a:ext cx="827584" cy="115127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827584" y="476672"/>
            <a:ext cx="7776864" cy="0"/>
          </a:xfrm>
          <a:prstGeom prst="line">
            <a:avLst/>
          </a:prstGeom>
          <a:ln>
            <a:solidFill>
              <a:srgbClr val="1344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867" y="116632"/>
            <a:ext cx="253274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</a:rPr>
              <a:t>01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68460" y="127665"/>
            <a:ext cx="900888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맑은 고딕" pitchFamily="50" charset="-127"/>
              </a:rPr>
              <a:t>Title</a:t>
            </a:r>
            <a:r>
              <a:rPr lang="ko-KR" altLang="en-US" dirty="0" smtClean="0">
                <a:solidFill>
                  <a:schemeClr val="accent1"/>
                </a:solidFill>
                <a:latin typeface="맑은 고딕" pitchFamily="50" charset="-127"/>
              </a:rPr>
              <a:t>입력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994" y="1345870"/>
            <a:ext cx="7980012" cy="2357430"/>
          </a:xfrm>
          <a:prstGeom prst="rect">
            <a:avLst/>
          </a:prstGeom>
          <a:noFill/>
          <a:ln w="6350">
            <a:solidFill>
              <a:srgbClr val="AA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38"/>
          <p:cNvGrpSpPr/>
          <p:nvPr/>
        </p:nvGrpSpPr>
        <p:grpSpPr>
          <a:xfrm>
            <a:off x="469557" y="700523"/>
            <a:ext cx="214011" cy="214011"/>
            <a:chOff x="2411760" y="786509"/>
            <a:chExt cx="199064" cy="199064"/>
          </a:xfrm>
        </p:grpSpPr>
        <p:sp>
          <p:nvSpPr>
            <p:cNvPr id="36" name="직사각형 35"/>
            <p:cNvSpPr/>
            <p:nvPr/>
          </p:nvSpPr>
          <p:spPr>
            <a:xfrm>
              <a:off x="2511292" y="786509"/>
              <a:ext cx="99532" cy="99532"/>
            </a:xfrm>
            <a:prstGeom prst="rect">
              <a:avLst/>
            </a:prstGeom>
            <a:solidFill>
              <a:srgbClr val="AA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11760" y="886041"/>
              <a:ext cx="99532" cy="99532"/>
            </a:xfrm>
            <a:prstGeom prst="rect">
              <a:avLst/>
            </a:prstGeom>
            <a:solidFill>
              <a:srgbClr val="EF8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99592" y="653640"/>
            <a:ext cx="1656351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ko-KR" sz="2000" dirty="0" smtClean="0">
                <a:solidFill>
                  <a:srgbClr val="13446E"/>
                </a:solidFill>
                <a:latin typeface="맑은 고딕" pitchFamily="50" charset="-127"/>
              </a:rPr>
              <a:t>SUBTITLE </a:t>
            </a:r>
            <a:r>
              <a:rPr lang="ko-KR" altLang="en-US" sz="2000" dirty="0" smtClean="0">
                <a:solidFill>
                  <a:srgbClr val="13446E"/>
                </a:solidFill>
                <a:latin typeface="맑은 고딕" pitchFamily="50" charset="-127"/>
              </a:rPr>
              <a:t>입력</a:t>
            </a:r>
            <a:endParaRPr lang="ko-KR" altLang="en-US" sz="2000" dirty="0">
              <a:solidFill>
                <a:srgbClr val="13446E"/>
              </a:solidFill>
            </a:endParaRPr>
          </a:p>
        </p:txBody>
      </p:sp>
      <p:sp>
        <p:nvSpPr>
          <p:cNvPr id="46" name="object 38">
            <a:extLst>
              <a:ext uri="{FF2B5EF4-FFF2-40B4-BE49-F238E27FC236}">
                <a16:creationId xmlns="" xmlns:a16="http://schemas.microsoft.com/office/drawing/2014/main" id="{394C4DAB-B675-4B6B-95EE-4C0B88DDEA94}"/>
              </a:ext>
            </a:extLst>
          </p:cNvPr>
          <p:cNvSpPr/>
          <p:nvPr/>
        </p:nvSpPr>
        <p:spPr>
          <a:xfrm>
            <a:off x="714348" y="1285860"/>
            <a:ext cx="1992678" cy="48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pc="-100">
              <a:latin typeface="+mn-ea"/>
            </a:endParaRPr>
          </a:p>
        </p:txBody>
      </p:sp>
      <p:sp>
        <p:nvSpPr>
          <p:cNvPr id="47" name="object 206">
            <a:extLst>
              <a:ext uri="{FF2B5EF4-FFF2-40B4-BE49-F238E27FC236}">
                <a16:creationId xmlns="" xmlns:a16="http://schemas.microsoft.com/office/drawing/2014/main" id="{9228C843-69B1-4081-9ABE-38E52BC0437B}"/>
              </a:ext>
            </a:extLst>
          </p:cNvPr>
          <p:cNvSpPr txBox="1"/>
          <p:nvPr/>
        </p:nvSpPr>
        <p:spPr>
          <a:xfrm>
            <a:off x="885932" y="1367218"/>
            <a:ext cx="1611544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1100" b="1" dirty="0" smtClean="0">
                <a:solidFill>
                  <a:srgbClr val="FFFFFF"/>
                </a:solidFill>
                <a:latin typeface="+mn-ea"/>
                <a:cs typeface="함초롬바탕"/>
              </a:rPr>
              <a:t>매출 분석</a:t>
            </a:r>
            <a:endParaRPr sz="1100" b="1" dirty="0">
              <a:latin typeface="+mn-ea"/>
              <a:cs typeface="함초롬바탕"/>
            </a:endParaRPr>
          </a:p>
        </p:txBody>
      </p:sp>
      <p:graphicFrame>
        <p:nvGraphicFramePr>
          <p:cNvPr id="31" name="차트 30"/>
          <p:cNvGraphicFramePr/>
          <p:nvPr/>
        </p:nvGraphicFramePr>
        <p:xfrm>
          <a:off x="785786" y="1636452"/>
          <a:ext cx="2131227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914612" y="3421488"/>
            <a:ext cx="18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101617" y="3422402"/>
            <a:ext cx="570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전월 比</a:t>
            </a:r>
            <a:endParaRPr 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918284" y="3422402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endParaRPr 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3286116" y="2083355"/>
            <a:ext cx="5000660" cy="1420820"/>
          </a:xfrm>
          <a:prstGeom prst="roundRect">
            <a:avLst>
              <a:gd name="adj" fmla="val 7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38"/>
          <p:cNvSpPr/>
          <p:nvPr/>
        </p:nvSpPr>
        <p:spPr>
          <a:xfrm>
            <a:off x="3500430" y="2226231"/>
            <a:ext cx="1026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sz="2800" dirty="0"/>
          </a:p>
        </p:txBody>
      </p:sp>
      <p:sp>
        <p:nvSpPr>
          <p:cNvPr id="42" name="직사각형 41"/>
          <p:cNvSpPr/>
          <p:nvPr/>
        </p:nvSpPr>
        <p:spPr>
          <a:xfrm>
            <a:off x="6072198" y="2214554"/>
            <a:ext cx="1026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sz="2800" dirty="0"/>
          </a:p>
        </p:txBody>
      </p:sp>
      <p:sp>
        <p:nvSpPr>
          <p:cNvPr id="44" name="직사각형 43"/>
          <p:cNvSpPr/>
          <p:nvPr/>
        </p:nvSpPr>
        <p:spPr>
          <a:xfrm>
            <a:off x="3286116" y="1806356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변동요인</a:t>
            </a:r>
            <a:endParaRPr lang="en-US" sz="3200" b="1" dirty="0"/>
          </a:p>
        </p:txBody>
      </p:sp>
      <p:sp>
        <p:nvSpPr>
          <p:cNvPr id="45" name="대각선 방향의 모서리가 둥근 사각형 44"/>
          <p:cNvSpPr/>
          <p:nvPr/>
        </p:nvSpPr>
        <p:spPr>
          <a:xfrm>
            <a:off x="1076604" y="3005118"/>
            <a:ext cx="632810" cy="224662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en-US" altLang="ko-KR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1%</a:t>
            </a:r>
            <a:endParaRPr lang="en-US" sz="1600" dirty="0">
              <a:solidFill>
                <a:srgbClr val="18588C"/>
              </a:solidFill>
            </a:endParaRPr>
          </a:p>
        </p:txBody>
      </p:sp>
      <p:sp>
        <p:nvSpPr>
          <p:cNvPr id="48" name="대각선 방향의 모서리가 둥근 사각형 47"/>
          <p:cNvSpPr/>
          <p:nvPr/>
        </p:nvSpPr>
        <p:spPr>
          <a:xfrm>
            <a:off x="2005298" y="3005118"/>
            <a:ext cx="632810" cy="224662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en-US" altLang="ko-KR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19%</a:t>
            </a:r>
            <a:endParaRPr lang="en-US" sz="1600" dirty="0">
              <a:solidFill>
                <a:srgbClr val="18588C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1472" y="4131952"/>
            <a:ext cx="7980012" cy="2357430"/>
          </a:xfrm>
          <a:prstGeom prst="rect">
            <a:avLst/>
          </a:prstGeom>
          <a:noFill/>
          <a:ln w="6350">
            <a:solidFill>
              <a:srgbClr val="AA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bject 38">
            <a:extLst>
              <a:ext uri="{FF2B5EF4-FFF2-40B4-BE49-F238E27FC236}">
                <a16:creationId xmlns="" xmlns:a16="http://schemas.microsoft.com/office/drawing/2014/main" id="{394C4DAB-B675-4B6B-95EE-4C0B88DDEA94}"/>
              </a:ext>
            </a:extLst>
          </p:cNvPr>
          <p:cNvSpPr/>
          <p:nvPr/>
        </p:nvSpPr>
        <p:spPr>
          <a:xfrm>
            <a:off x="703826" y="4071942"/>
            <a:ext cx="1992678" cy="481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pc="-100">
              <a:latin typeface="+mn-ea"/>
            </a:endParaRPr>
          </a:p>
        </p:txBody>
      </p:sp>
      <p:sp>
        <p:nvSpPr>
          <p:cNvPr id="53" name="object 206">
            <a:extLst>
              <a:ext uri="{FF2B5EF4-FFF2-40B4-BE49-F238E27FC236}">
                <a16:creationId xmlns="" xmlns:a16="http://schemas.microsoft.com/office/drawing/2014/main" id="{9228C843-69B1-4081-9ABE-38E52BC0437B}"/>
              </a:ext>
            </a:extLst>
          </p:cNvPr>
          <p:cNvSpPr txBox="1"/>
          <p:nvPr/>
        </p:nvSpPr>
        <p:spPr>
          <a:xfrm>
            <a:off x="875410" y="4153300"/>
            <a:ext cx="1611544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1100" b="1" dirty="0" smtClean="0">
                <a:solidFill>
                  <a:srgbClr val="FFFFFF"/>
                </a:solidFill>
                <a:latin typeface="+mn-ea"/>
                <a:cs typeface="함초롬바탕"/>
              </a:rPr>
              <a:t>영업이익 분석</a:t>
            </a:r>
            <a:endParaRPr sz="1100" b="1" dirty="0">
              <a:latin typeface="+mn-ea"/>
              <a:cs typeface="함초롬바탕"/>
            </a:endParaRPr>
          </a:p>
        </p:txBody>
      </p:sp>
      <p:graphicFrame>
        <p:nvGraphicFramePr>
          <p:cNvPr id="54" name="차트 53"/>
          <p:cNvGraphicFramePr/>
          <p:nvPr/>
        </p:nvGraphicFramePr>
        <p:xfrm>
          <a:off x="775264" y="4422534"/>
          <a:ext cx="2131227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55" name="직선 연결선 54"/>
          <p:cNvCxnSpPr/>
          <p:nvPr/>
        </p:nvCxnSpPr>
        <p:spPr>
          <a:xfrm>
            <a:off x="904090" y="6207570"/>
            <a:ext cx="18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091095" y="6208484"/>
            <a:ext cx="570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전월 比</a:t>
            </a:r>
            <a:endParaRPr 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907762" y="6208484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endParaRPr lang="en-US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75594" y="4869437"/>
            <a:ext cx="5000660" cy="1420820"/>
          </a:xfrm>
          <a:prstGeom prst="roundRect">
            <a:avLst>
              <a:gd name="adj" fmla="val 7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직사각형 60"/>
          <p:cNvSpPr/>
          <p:nvPr/>
        </p:nvSpPr>
        <p:spPr>
          <a:xfrm>
            <a:off x="3275594" y="4592438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변동요인</a:t>
            </a:r>
            <a:endParaRPr lang="en-US" sz="3200" b="1" dirty="0"/>
          </a:p>
        </p:txBody>
      </p:sp>
      <p:sp>
        <p:nvSpPr>
          <p:cNvPr id="62" name="대각선 방향의 모서리가 둥근 사각형 61"/>
          <p:cNvSpPr/>
          <p:nvPr/>
        </p:nvSpPr>
        <p:spPr>
          <a:xfrm>
            <a:off x="1066082" y="5791200"/>
            <a:ext cx="632810" cy="224662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en-US" altLang="ko-KR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19%</a:t>
            </a:r>
            <a:endParaRPr lang="en-US" sz="1600" dirty="0">
              <a:solidFill>
                <a:srgbClr val="18588C"/>
              </a:solidFill>
            </a:endParaRPr>
          </a:p>
        </p:txBody>
      </p:sp>
      <p:sp>
        <p:nvSpPr>
          <p:cNvPr id="63" name="대각선 방향의 모서리가 둥근 사각형 62"/>
          <p:cNvSpPr/>
          <p:nvPr/>
        </p:nvSpPr>
        <p:spPr>
          <a:xfrm>
            <a:off x="1994776" y="5791200"/>
            <a:ext cx="632810" cy="224662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r>
              <a:rPr lang="en-US" altLang="ko-KR" sz="1100" dirty="0" smtClean="0">
                <a:solidFill>
                  <a:srgbClr val="18588C"/>
                </a:solidFill>
                <a:latin typeface="맑은 고딕" pitchFamily="50" charset="-127"/>
                <a:ea typeface="맑은 고딕" pitchFamily="50" charset="-127"/>
              </a:rPr>
              <a:t>19%</a:t>
            </a:r>
            <a:endParaRPr lang="en-US" sz="1600" dirty="0">
              <a:solidFill>
                <a:srgbClr val="18588C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 rot="5400000">
            <a:off x="5322099" y="2820983"/>
            <a:ext cx="92869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500430" y="5029659"/>
            <a:ext cx="1026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sz="2800" dirty="0"/>
          </a:p>
        </p:txBody>
      </p:sp>
      <p:sp>
        <p:nvSpPr>
          <p:cNvPr id="67" name="직사각형 66"/>
          <p:cNvSpPr/>
          <p:nvPr/>
        </p:nvSpPr>
        <p:spPr>
          <a:xfrm>
            <a:off x="6072198" y="5017982"/>
            <a:ext cx="1026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altLang="ko-KR" sz="11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→</a:t>
            </a:r>
            <a:endParaRPr lang="en-US" sz="2800" dirty="0"/>
          </a:p>
        </p:txBody>
      </p:sp>
      <p:cxnSp>
        <p:nvCxnSpPr>
          <p:cNvPr id="68" name="직선 연결선 67"/>
          <p:cNvCxnSpPr/>
          <p:nvPr/>
        </p:nvCxnSpPr>
        <p:spPr>
          <a:xfrm rot="5400000">
            <a:off x="5322099" y="5624411"/>
            <a:ext cx="928694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99392"/>
            <a:ext cx="9144000" cy="57606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85000"/>
                  <a:alpha val="4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188640"/>
            <a:ext cx="827584" cy="11512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57867" y="116632"/>
            <a:ext cx="253274" cy="276999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/>
            <a:r>
              <a:rPr lang="en-US" altLang="ko-KR" dirty="0" smtClean="0">
                <a:latin typeface="맑은 고딕" pitchFamily="50" charset="-127"/>
              </a:rPr>
              <a:t>01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1505" y="1500174"/>
            <a:ext cx="792507" cy="1142825"/>
          </a:xfrm>
          <a:prstGeom prst="rect">
            <a:avLst/>
          </a:prstGeom>
          <a:solidFill>
            <a:srgbClr val="134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21505" y="3929066"/>
            <a:ext cx="792507" cy="1142825"/>
          </a:xfrm>
          <a:prstGeom prst="rect">
            <a:avLst/>
          </a:prstGeom>
          <a:solidFill>
            <a:srgbClr val="195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21505" y="2714620"/>
            <a:ext cx="792507" cy="1142825"/>
          </a:xfrm>
          <a:prstGeom prst="rect">
            <a:avLst/>
          </a:prstGeom>
          <a:solidFill>
            <a:srgbClr val="1D6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 rot="5400000">
            <a:off x="2312895" y="5357212"/>
            <a:ext cx="686809" cy="3222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EF8009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AutoShape 22"/>
          <p:cNvSpPr>
            <a:spLocks noChangeArrowheads="1"/>
          </p:cNvSpPr>
          <p:nvPr/>
        </p:nvSpPr>
        <p:spPr bwMode="auto">
          <a:xfrm rot="5400000">
            <a:off x="2960967" y="5540099"/>
            <a:ext cx="686809" cy="322263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AAABAB"/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0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8662" y="1696136"/>
            <a:ext cx="7715304" cy="107976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/>
          <p:cNvSpPr/>
          <p:nvPr/>
        </p:nvSpPr>
        <p:spPr>
          <a:xfrm>
            <a:off x="928662" y="2884039"/>
            <a:ext cx="7715304" cy="107976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4071942"/>
            <a:ext cx="7715304" cy="107976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/>
          <p:cNvSpPr/>
          <p:nvPr/>
        </p:nvSpPr>
        <p:spPr>
          <a:xfrm>
            <a:off x="1035819" y="5367986"/>
            <a:ext cx="7715304" cy="107976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모서리가 둥근 직사각형 15"/>
          <p:cNvSpPr/>
          <p:nvPr/>
        </p:nvSpPr>
        <p:spPr>
          <a:xfrm flipH="1">
            <a:off x="2428860" y="964389"/>
            <a:ext cx="958110" cy="1357322"/>
          </a:xfrm>
          <a:prstGeom prst="roundRect">
            <a:avLst>
              <a:gd name="adj" fmla="val 8048"/>
            </a:avLst>
          </a:prstGeom>
          <a:noFill/>
          <a:ln>
            <a:solidFill>
              <a:srgbClr val="86BDE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모서리가 둥근 직사각형 16"/>
          <p:cNvSpPr/>
          <p:nvPr/>
        </p:nvSpPr>
        <p:spPr>
          <a:xfrm flipH="1">
            <a:off x="4214810" y="964389"/>
            <a:ext cx="958110" cy="1357322"/>
          </a:xfrm>
          <a:prstGeom prst="roundRect">
            <a:avLst>
              <a:gd name="adj" fmla="val 8048"/>
            </a:avLst>
          </a:prstGeom>
          <a:noFill/>
          <a:ln>
            <a:solidFill>
              <a:srgbClr val="86BDE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모서리가 둥근 직사각형 17"/>
          <p:cNvSpPr/>
          <p:nvPr/>
        </p:nvSpPr>
        <p:spPr>
          <a:xfrm flipH="1">
            <a:off x="6000760" y="964389"/>
            <a:ext cx="958110" cy="1357322"/>
          </a:xfrm>
          <a:prstGeom prst="roundRect">
            <a:avLst>
              <a:gd name="adj" fmla="val 8048"/>
            </a:avLst>
          </a:prstGeom>
          <a:noFill/>
          <a:ln>
            <a:solidFill>
              <a:srgbClr val="86BDE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 flipH="1">
            <a:off x="3357554" y="964389"/>
            <a:ext cx="958110" cy="1357322"/>
          </a:xfrm>
          <a:prstGeom prst="roundRect">
            <a:avLst>
              <a:gd name="adj" fmla="val 8048"/>
            </a:avLst>
          </a:prstGeom>
          <a:noFill/>
          <a:ln>
            <a:solidFill>
              <a:srgbClr val="86BDEA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826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2464587"/>
          <a:ext cx="3198373" cy="1510733"/>
        </p:xfrm>
        <a:graphic>
          <a:graphicData uri="http://schemas.openxmlformats.org/drawingml/2006/table">
            <a:tbl>
              <a:tblPr/>
              <a:tblGrid>
                <a:gridCol w="544226"/>
                <a:gridCol w="806792"/>
                <a:gridCol w="854531"/>
                <a:gridCol w="496412"/>
                <a:gridCol w="496412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471,110,764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473,670,338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364,964,054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366,065,054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106,146,710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107,605,284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67%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4143380"/>
          <a:ext cx="3291195" cy="1510733"/>
        </p:xfrm>
        <a:graphic>
          <a:graphicData uri="http://schemas.openxmlformats.org/drawingml/2006/table">
            <a:tbl>
              <a:tblPr/>
              <a:tblGrid>
                <a:gridCol w="484779"/>
                <a:gridCol w="718664"/>
                <a:gridCol w="761188"/>
                <a:gridCol w="442188"/>
                <a:gridCol w="442188"/>
                <a:gridCol w="442188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전년비</a:t>
                      </a:r>
                      <a:endParaRPr lang="ko-KR" alt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452,712,015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476,945,411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123%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411,056,221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412,156,221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113%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125%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41,655,794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64,789,190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156%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110%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8" y="785794"/>
          <a:ext cx="3198373" cy="1510733"/>
        </p:xfrm>
        <a:graphic>
          <a:graphicData uri="http://schemas.openxmlformats.org/drawingml/2006/table">
            <a:tbl>
              <a:tblPr/>
              <a:tblGrid>
                <a:gridCol w="544226"/>
                <a:gridCol w="806792"/>
                <a:gridCol w="854531"/>
                <a:gridCol w="496412"/>
                <a:gridCol w="496412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501,975,181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525,252,654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366,869,486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363,632,856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135,105,695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161,619,798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572000" y="2500306"/>
          <a:ext cx="3198373" cy="1510733"/>
        </p:xfrm>
        <a:graphic>
          <a:graphicData uri="http://schemas.openxmlformats.org/drawingml/2006/table">
            <a:tbl>
              <a:tblPr/>
              <a:tblGrid>
                <a:gridCol w="544226"/>
                <a:gridCol w="806792"/>
                <a:gridCol w="854531"/>
                <a:gridCol w="496412"/>
                <a:gridCol w="496412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379,019,734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388,086,816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366,483,799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329,200,007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12,535,935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58,886,809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2464587"/>
          <a:ext cx="4048130" cy="1510733"/>
        </p:xfrm>
        <a:graphic>
          <a:graphicData uri="http://schemas.openxmlformats.org/drawingml/2006/table">
            <a:tbl>
              <a:tblPr/>
              <a:tblGrid>
                <a:gridCol w="544226"/>
                <a:gridCol w="806792"/>
                <a:gridCol w="854531"/>
                <a:gridCol w="849757"/>
                <a:gridCol w="496412"/>
                <a:gridCol w="496412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초과달성금액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471,110,764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473,670,338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2,559,574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364,964,054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366,065,054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1,101,000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106,146,710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107,605,284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1,458,574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67%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4143380"/>
          <a:ext cx="4048131" cy="1510733"/>
        </p:xfrm>
        <a:graphic>
          <a:graphicData uri="http://schemas.openxmlformats.org/drawingml/2006/table">
            <a:tbl>
              <a:tblPr/>
              <a:tblGrid>
                <a:gridCol w="484779"/>
                <a:gridCol w="718664"/>
                <a:gridCol w="761188"/>
                <a:gridCol w="756936"/>
                <a:gridCol w="442188"/>
                <a:gridCol w="442188"/>
                <a:gridCol w="442188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초과달성금액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전년비</a:t>
                      </a:r>
                      <a:endParaRPr lang="ko-KR" alt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452,712,015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476,945,411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24,233,396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411,056,221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412,156,221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1,100,000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113%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41,655,794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64,789,190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23,133,396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156%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차트 4"/>
          <p:cNvGraphicFramePr/>
          <p:nvPr/>
        </p:nvGraphicFramePr>
        <p:xfrm>
          <a:off x="4857752" y="0"/>
          <a:ext cx="2131227" cy="192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986578" y="1785036"/>
            <a:ext cx="18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73583" y="1785950"/>
            <a:ext cx="5709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전월 比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0250" y="1785950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전년동월 比</a:t>
            </a:r>
            <a:endParaRPr 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57158" y="785794"/>
          <a:ext cx="4048130" cy="1510733"/>
        </p:xfrm>
        <a:graphic>
          <a:graphicData uri="http://schemas.openxmlformats.org/drawingml/2006/table">
            <a:tbl>
              <a:tblPr/>
              <a:tblGrid>
                <a:gridCol w="544226"/>
                <a:gridCol w="806792"/>
                <a:gridCol w="854531"/>
                <a:gridCol w="849757"/>
                <a:gridCol w="496412"/>
                <a:gridCol w="496412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초과달성금액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501,975,181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525,252,654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23,277,473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366,869,486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363,632,856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-3,236,630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135,105,695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161,619,798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26,514,103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143504" y="3429000"/>
            <a:ext cx="2428892" cy="722571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5500694" y="5929330"/>
            <a:ext cx="108074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전월대비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비교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-----</a:t>
            </a:r>
          </a:p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전년대비 비교</a:t>
            </a:r>
            <a:endParaRPr lang="en-US" sz="3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572000" y="2500306"/>
          <a:ext cx="4048130" cy="1510733"/>
        </p:xfrm>
        <a:graphic>
          <a:graphicData uri="http://schemas.openxmlformats.org/drawingml/2006/table">
            <a:tbl>
              <a:tblPr/>
              <a:tblGrid>
                <a:gridCol w="544226"/>
                <a:gridCol w="806792"/>
                <a:gridCol w="854531"/>
                <a:gridCol w="849757"/>
                <a:gridCol w="496412"/>
                <a:gridCol w="496412"/>
              </a:tblGrid>
              <a:tr h="2158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</a:t>
                      </a:r>
                      <a:r>
                        <a:rPr lang="en-US" altLang="ko-KR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목표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초과달성금액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달성율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전월비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379,019,734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388,086,816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366,483,799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329,200,007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12,535,935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58,886,809</a:t>
                      </a:r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1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320</Words>
  <Application>Microsoft Office PowerPoint</Application>
  <PresentationFormat>화면 슬라이드 쇼(4:3)</PresentationFormat>
  <Paragraphs>223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봉행종</dc:creator>
  <cp:lastModifiedBy>봉행종</cp:lastModifiedBy>
  <cp:revision>43</cp:revision>
  <dcterms:created xsi:type="dcterms:W3CDTF">2020-03-19T05:45:34Z</dcterms:created>
  <dcterms:modified xsi:type="dcterms:W3CDTF">2020-03-19T08:16:58Z</dcterms:modified>
</cp:coreProperties>
</file>