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66" r:id="rId5"/>
    <p:sldId id="267" r:id="rId6"/>
    <p:sldId id="260" r:id="rId7"/>
    <p:sldId id="268" r:id="rId8"/>
    <p:sldId id="261" r:id="rId9"/>
    <p:sldId id="269" r:id="rId10"/>
    <p:sldId id="270" r:id="rId11"/>
    <p:sldId id="271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mperor\Desktop\PRACA\Amou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mperor\Desktop\PRACA\Amoun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2160" b="0" i="1" u="none" strike="noStrike" baseline="0" dirty="0">
                <a:effectLst/>
              </a:rPr>
              <a:t>Liczba ostatecznych rozwiązań z kolizjami na 10 rozwiązań</a:t>
            </a:r>
            <a:endParaRPr lang="pl-PL" dirty="0"/>
          </a:p>
        </c:rich>
      </c:tx>
      <c:layout>
        <c:manualLayout>
          <c:xMode val="edge"/>
          <c:yMode val="edge"/>
          <c:x val="0.18252348778142186"/>
          <c:y val="2.89974801044490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xVal>
            <c:numRef>
              <c:f>Arkusz1!$K$51:$K$59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xVal>
          <c:yVal>
            <c:numRef>
              <c:f>Arkusz1!$L$51:$L$59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</c:v>
                </c:pt>
                <c:pt idx="5">
                  <c:v>0</c:v>
                </c:pt>
                <c:pt idx="6">
                  <c:v>3</c:v>
                </c:pt>
                <c:pt idx="7">
                  <c:v>4</c:v>
                </c:pt>
                <c:pt idx="8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BD1-4939-BBDC-951722BE41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384095"/>
        <c:axId val="74387007"/>
      </c:scatterChart>
      <c:valAx>
        <c:axId val="74384095"/>
        <c:scaling>
          <c:orientation val="minMax"/>
          <c:max val="10"/>
          <c:min val="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Liczba dronów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74387007"/>
        <c:crosses val="autoZero"/>
        <c:crossBetween val="midCat"/>
        <c:majorUnit val="1"/>
      </c:valAx>
      <c:valAx>
        <c:axId val="74387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Liczba rozwiązań z kolizjami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743840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2160" b="0" i="1" u="none" strike="noStrike" baseline="0" dirty="0">
                <a:effectLst/>
              </a:rPr>
              <a:t>Czas potrzebny dronom na osiągnięcie punktów docelowych w funkcji maksymalnej prędkości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Arkusz1!$C$81</c:f>
              <c:strCache>
                <c:ptCount val="1"/>
                <c:pt idx="0">
                  <c:v>Czas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xVal>
            <c:numRef>
              <c:f>Arkusz1!$A$82:$A$131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xVal>
          <c:yVal>
            <c:numRef>
              <c:f>Arkusz1!$C$82:$C$131</c:f>
              <c:numCache>
                <c:formatCode>General</c:formatCode>
                <c:ptCount val="50"/>
                <c:pt idx="0">
                  <c:v>69.8</c:v>
                </c:pt>
                <c:pt idx="1">
                  <c:v>32.4</c:v>
                </c:pt>
                <c:pt idx="2">
                  <c:v>23.400000000000002</c:v>
                </c:pt>
                <c:pt idx="3">
                  <c:v>16.3</c:v>
                </c:pt>
                <c:pt idx="4">
                  <c:v>13.100000000000001</c:v>
                </c:pt>
                <c:pt idx="5">
                  <c:v>10.9</c:v>
                </c:pt>
                <c:pt idx="6">
                  <c:v>9.4</c:v>
                </c:pt>
                <c:pt idx="7">
                  <c:v>8.3000000000000007</c:v>
                </c:pt>
                <c:pt idx="8">
                  <c:v>7.6000000000000005</c:v>
                </c:pt>
                <c:pt idx="9">
                  <c:v>6.7</c:v>
                </c:pt>
                <c:pt idx="10">
                  <c:v>6.2</c:v>
                </c:pt>
                <c:pt idx="11">
                  <c:v>5.7</c:v>
                </c:pt>
                <c:pt idx="12">
                  <c:v>5.3000000000000007</c:v>
                </c:pt>
                <c:pt idx="13">
                  <c:v>5</c:v>
                </c:pt>
                <c:pt idx="14">
                  <c:v>5</c:v>
                </c:pt>
                <c:pt idx="15">
                  <c:v>4.4000000000000004</c:v>
                </c:pt>
                <c:pt idx="16">
                  <c:v>4.2</c:v>
                </c:pt>
                <c:pt idx="17">
                  <c:v>4.1000000000000005</c:v>
                </c:pt>
                <c:pt idx="18">
                  <c:v>4.1000000000000005</c:v>
                </c:pt>
                <c:pt idx="19">
                  <c:v>3.7</c:v>
                </c:pt>
                <c:pt idx="20">
                  <c:v>3.8000000000000003</c:v>
                </c:pt>
                <c:pt idx="21">
                  <c:v>3.4000000000000004</c:v>
                </c:pt>
                <c:pt idx="22">
                  <c:v>3.6</c:v>
                </c:pt>
                <c:pt idx="23">
                  <c:v>3.2</c:v>
                </c:pt>
                <c:pt idx="24">
                  <c:v>3.1</c:v>
                </c:pt>
                <c:pt idx="25">
                  <c:v>3.1</c:v>
                </c:pt>
                <c:pt idx="26">
                  <c:v>3</c:v>
                </c:pt>
                <c:pt idx="27">
                  <c:v>2.9000000000000004</c:v>
                </c:pt>
                <c:pt idx="28">
                  <c:v>2.8000000000000003</c:v>
                </c:pt>
                <c:pt idx="29">
                  <c:v>2.8000000000000003</c:v>
                </c:pt>
                <c:pt idx="30">
                  <c:v>2.7</c:v>
                </c:pt>
                <c:pt idx="31">
                  <c:v>2.7</c:v>
                </c:pt>
                <c:pt idx="32">
                  <c:v>2.6</c:v>
                </c:pt>
                <c:pt idx="33">
                  <c:v>2.6</c:v>
                </c:pt>
                <c:pt idx="34">
                  <c:v>2.5</c:v>
                </c:pt>
                <c:pt idx="35">
                  <c:v>2.5</c:v>
                </c:pt>
                <c:pt idx="36">
                  <c:v>2.5</c:v>
                </c:pt>
                <c:pt idx="37">
                  <c:v>2.4000000000000004</c:v>
                </c:pt>
                <c:pt idx="38">
                  <c:v>2.5</c:v>
                </c:pt>
                <c:pt idx="39">
                  <c:v>2.4000000000000004</c:v>
                </c:pt>
                <c:pt idx="40">
                  <c:v>2.4000000000000004</c:v>
                </c:pt>
                <c:pt idx="41">
                  <c:v>2.3000000000000003</c:v>
                </c:pt>
                <c:pt idx="42">
                  <c:v>2.3000000000000003</c:v>
                </c:pt>
                <c:pt idx="43">
                  <c:v>2.2000000000000002</c:v>
                </c:pt>
                <c:pt idx="44">
                  <c:v>2.2000000000000002</c:v>
                </c:pt>
                <c:pt idx="45">
                  <c:v>2.2000000000000002</c:v>
                </c:pt>
                <c:pt idx="46">
                  <c:v>2.2000000000000002</c:v>
                </c:pt>
                <c:pt idx="47">
                  <c:v>2.2000000000000002</c:v>
                </c:pt>
                <c:pt idx="48">
                  <c:v>2.3000000000000003</c:v>
                </c:pt>
                <c:pt idx="49">
                  <c:v>2.2000000000000002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158-4340-A9DD-6A576AA61B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993263"/>
        <c:axId val="158979535"/>
      </c:scatterChart>
      <c:valAx>
        <c:axId val="158993263"/>
        <c:scaling>
          <c:orientation val="minMax"/>
          <c:max val="50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Maksymalna prędkość [m/s]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58979535"/>
        <c:crosses val="autoZero"/>
        <c:crossBetween val="midCat"/>
        <c:majorUnit val="2"/>
      </c:valAx>
      <c:valAx>
        <c:axId val="158979535"/>
        <c:scaling>
          <c:orientation val="minMax"/>
          <c:max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Czas zajęcia pozycji docelowych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58993263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January 14,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9160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Friday, January 14,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521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Friday, January 14,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407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Friday, January 14,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1490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Friday, January 14,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52575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Friday, January 14,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128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Friday, January 14, 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440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Friday, January 14,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259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Friday, January 14,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7571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Friday, January 14,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018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Friday, January 14,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9018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January 14,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0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tw.usatoday.com/2018/02/2018-winter-olympics-opening-ceremony-1218-drones-rings" TargetMode="External"/><Relationship Id="rId2" Type="http://schemas.openxmlformats.org/officeDocument/2006/relationships/hyperlink" Target="https://marketresearchtelecast.com/how-many-thousands-of-drones-have-they-used-in-the-balloon-of-the-tokyo-2020-ceremony/111062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993F1A-6552-4EBB-B8DB-EEC0AD165E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Optymalizacja trajektorii dronów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DC41AA0-C009-4186-9EC2-E27C6A7699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Autor: Maciej Morgalla</a:t>
            </a:r>
          </a:p>
          <a:p>
            <a:r>
              <a:rPr lang="pl-PL" dirty="0"/>
              <a:t>Opiekun pracy: dr inż. Piotr Kadłuczka</a:t>
            </a:r>
          </a:p>
        </p:txBody>
      </p:sp>
    </p:spTree>
    <p:extLst>
      <p:ext uri="{BB962C8B-B14F-4D97-AF65-F5344CB8AC3E}">
        <p14:creationId xmlns:p14="http://schemas.microsoft.com/office/powerpoint/2010/main" val="4024406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DCD6E9-032B-4650-ABEA-73547D2DF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Wyniki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3243B5-9901-4B2F-A252-EA5321F6A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292825"/>
            <a:ext cx="8595360" cy="3136687"/>
          </a:xfrm>
        </p:spPr>
        <p:txBody>
          <a:bodyPr>
            <a:normAutofit/>
          </a:bodyPr>
          <a:lstStyle/>
          <a:p>
            <a:r>
              <a:rPr lang="pl-PL" sz="2800" dirty="0"/>
              <a:t>Skuteczność wyrównania czasu lotu – różnica między najkrócej a najdłużej trwającym lotem z 18,9s do 4,6s</a:t>
            </a:r>
          </a:p>
          <a:p>
            <a:r>
              <a:rPr lang="pl-PL" sz="2800" dirty="0"/>
              <a:t>Maksymalizacja oddalenia dronów – ze średniej 57,3m do 61,4m</a:t>
            </a:r>
          </a:p>
        </p:txBody>
      </p:sp>
    </p:spTree>
    <p:extLst>
      <p:ext uri="{BB962C8B-B14F-4D97-AF65-F5344CB8AC3E}">
        <p14:creationId xmlns:p14="http://schemas.microsoft.com/office/powerpoint/2010/main" val="346878993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68098C-D050-4F86-9668-39DFB0D0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0CF9F6D-6F32-4423-9A0E-965369084D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1" y="1828800"/>
                <a:ext cx="9820111" cy="4351337"/>
              </a:xfrm>
            </p:spPr>
            <p:txBody>
              <a:bodyPr/>
              <a:lstStyle/>
              <a:p>
                <a:r>
                  <a:rPr lang="pl-PL" sz="2800" dirty="0"/>
                  <a:t>Liczba dronów nie powinna przekraczać 1 na 25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l-PL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pl-PL" sz="2800" dirty="0"/>
                  <a:t> </a:t>
                </a:r>
              </a:p>
              <a:p>
                <a:r>
                  <a:rPr lang="pl-PL" sz="2800" dirty="0"/>
                  <a:t>Prędkość maksymalna powinna wynosić co najwyżej 13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pl-PL" sz="2800" dirty="0"/>
              </a:p>
              <a:p>
                <a:r>
                  <a:rPr lang="pl-PL" sz="2800" dirty="0"/>
                  <a:t>W ramach dostosowania do walorów estetycznych warto ustalać priorytety</a:t>
                </a:r>
              </a:p>
              <a:p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0CF9F6D-6F32-4423-9A0E-965369084D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1" y="1828800"/>
                <a:ext cx="9820111" cy="4351337"/>
              </a:xfrm>
              <a:blipFill>
                <a:blip r:embed="rId2"/>
                <a:stretch>
                  <a:fillRect l="-745" t="-1821" r="-31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90455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5363A7-5005-404A-B843-B8AFE2474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6FEF40-4E5B-4DBB-AECF-37CB01FF3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Stworzono model matematyczny symulujący lot drona</a:t>
            </a:r>
          </a:p>
          <a:p>
            <a:r>
              <a:rPr lang="pl-PL" sz="2800" dirty="0"/>
              <a:t>Zastosowano algorytm poprawiający własności symulacji</a:t>
            </a:r>
          </a:p>
          <a:p>
            <a:r>
              <a:rPr lang="pl-PL" sz="2800" dirty="0"/>
              <a:t>Wykonano testy i dokonano analizy </a:t>
            </a:r>
            <a:r>
              <a:rPr lang="pl-PL" sz="2800"/>
              <a:t>ich wyników</a:t>
            </a:r>
            <a:endParaRPr lang="pl-PL" sz="2800" dirty="0"/>
          </a:p>
          <a:p>
            <a:r>
              <a:rPr lang="pl-PL" sz="2800" dirty="0"/>
              <a:t>Projekt można rozszerzyć o lot nieliniowy</a:t>
            </a:r>
          </a:p>
          <a:p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50253726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D2C7C5-7751-4168-AA81-CBBD8712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Dziękuję za uwagę!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91EC8A-8808-4F55-92E1-164E1EA6B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205183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293132-0303-4A49-9EAE-806E776D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B910A3A-DAC7-49E0-886A-473BA3B1A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https://marketresearchtelecast.com/how-many-thousands-of-drones-have-they-used-in-the-balloon-of-the-tokyo-2020-ceremony/111062/</a:t>
            </a:r>
            <a:endParaRPr lang="pl-PL" dirty="0"/>
          </a:p>
          <a:p>
            <a:r>
              <a:rPr lang="pl-PL" dirty="0">
                <a:hlinkClick r:id="rId3"/>
              </a:rPr>
              <a:t>https://ftw.usatoday.com/2018/02/2018-winter-olympics-opening-ceremony-1218-drones-rings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2177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15E71B-D57E-4A52-9785-7641C8EC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prezentacji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FA8AE8-CBE9-450B-B137-0A7BD5EA9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Wprowadzenie</a:t>
            </a:r>
          </a:p>
          <a:p>
            <a:r>
              <a:rPr lang="pl-PL" dirty="0"/>
              <a:t>Ogólne przedstawienie problemu</a:t>
            </a:r>
          </a:p>
          <a:p>
            <a:r>
              <a:rPr lang="pl-PL" dirty="0"/>
              <a:t>Rozwiązanie problemu</a:t>
            </a:r>
          </a:p>
          <a:p>
            <a:r>
              <a:rPr lang="pl-PL" dirty="0"/>
              <a:t>Wyniki</a:t>
            </a:r>
          </a:p>
          <a:p>
            <a:r>
              <a:rPr lang="pl-PL" dirty="0"/>
              <a:t>Wnioski</a:t>
            </a:r>
          </a:p>
          <a:p>
            <a:r>
              <a:rPr lang="pl-PL" dirty="0"/>
              <a:t>Podsumowanie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940218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225AD1-5E21-4688-8FBF-A1D6C582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Wprowadzenie</a:t>
            </a:r>
          </a:p>
        </p:txBody>
      </p:sp>
      <p:pic>
        <p:nvPicPr>
          <p:cNvPr id="1026" name="Picture 2" descr="¿Cuántos miles de drones han usado en el globo de la ceremonia de Tokio 2020?">
            <a:extLst>
              <a:ext uri="{FF2B5EF4-FFF2-40B4-BE49-F238E27FC236}">
                <a16:creationId xmlns:a16="http://schemas.microsoft.com/office/drawing/2014/main" id="{878D7E02-640E-4B2D-89C0-AF3FFD4722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898" y="1691322"/>
            <a:ext cx="5804938" cy="326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76049BD-11FE-46D5-9022-A93316CF6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3088913"/>
            <a:ext cx="5672211" cy="340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74739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DD3B854-0378-4FBF-9472-3B9FD9C43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2800">
                <a:solidFill>
                  <a:srgbClr val="FFFFFF"/>
                </a:solidFill>
              </a:rPr>
              <a:t>Ogólne przedstawienie problemu</a:t>
            </a: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69BCF2A6-700B-4499-8357-CE9CB1437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16" y="1419612"/>
            <a:ext cx="6071656" cy="401877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0608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69F4E3-12D2-4526-8A4A-29DA2942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Siły działające na drona</a:t>
            </a:r>
          </a:p>
        </p:txBody>
      </p:sp>
      <p:grpSp>
        <p:nvGrpSpPr>
          <p:cNvPr id="38" name="Grupa 37">
            <a:extLst>
              <a:ext uri="{FF2B5EF4-FFF2-40B4-BE49-F238E27FC236}">
                <a16:creationId xmlns:a16="http://schemas.microsoft.com/office/drawing/2014/main" id="{F584F56B-79F2-4DC7-80E4-1A924D981799}"/>
              </a:ext>
            </a:extLst>
          </p:cNvPr>
          <p:cNvGrpSpPr/>
          <p:nvPr/>
        </p:nvGrpSpPr>
        <p:grpSpPr>
          <a:xfrm>
            <a:off x="1665027" y="1608629"/>
            <a:ext cx="9553432" cy="5166678"/>
            <a:chOff x="0" y="0"/>
            <a:chExt cx="5848350" cy="3502434"/>
          </a:xfrm>
        </p:grpSpPr>
        <p:cxnSp>
          <p:nvCxnSpPr>
            <p:cNvPr id="39" name="Łącznik prosty ze strzałką 38">
              <a:extLst>
                <a:ext uri="{FF2B5EF4-FFF2-40B4-BE49-F238E27FC236}">
                  <a16:creationId xmlns:a16="http://schemas.microsoft.com/office/drawing/2014/main" id="{8ECD2F66-EABC-4AEA-94B2-F73397D837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3850" y="866775"/>
              <a:ext cx="1963609" cy="6972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ole tekstowe 24">
              <a:extLst>
                <a:ext uri="{FF2B5EF4-FFF2-40B4-BE49-F238E27FC236}">
                  <a16:creationId xmlns:a16="http://schemas.microsoft.com/office/drawing/2014/main" id="{6C66C3D1-EE78-452F-9793-40E2AA6A13C0}"/>
                </a:ext>
              </a:extLst>
            </p:cNvPr>
            <p:cNvSpPr txBox="1"/>
            <p:nvPr/>
          </p:nvSpPr>
          <p:spPr>
            <a:xfrm>
              <a:off x="533400" y="533400"/>
              <a:ext cx="1695450" cy="35242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1000"/>
                </a:spcAft>
              </a:pPr>
              <a:r>
                <a:rPr lang="pl-PL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opór powietrza</a:t>
              </a:r>
              <a:endParaRPr lang="pl-PL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41" name="Grupa 40">
              <a:extLst>
                <a:ext uri="{FF2B5EF4-FFF2-40B4-BE49-F238E27FC236}">
                  <a16:creationId xmlns:a16="http://schemas.microsoft.com/office/drawing/2014/main" id="{C78F664F-2103-42C3-AD1F-C790A86AAD6D}"/>
                </a:ext>
              </a:extLst>
            </p:cNvPr>
            <p:cNvGrpSpPr/>
            <p:nvPr/>
          </p:nvGrpSpPr>
          <p:grpSpPr>
            <a:xfrm>
              <a:off x="0" y="0"/>
              <a:ext cx="5848350" cy="3502434"/>
              <a:chOff x="0" y="0"/>
              <a:chExt cx="5848350" cy="3502434"/>
            </a:xfrm>
          </p:grpSpPr>
          <p:grpSp>
            <p:nvGrpSpPr>
              <p:cNvPr id="42" name="Grupa 41">
                <a:extLst>
                  <a:ext uri="{FF2B5EF4-FFF2-40B4-BE49-F238E27FC236}">
                    <a16:creationId xmlns:a16="http://schemas.microsoft.com/office/drawing/2014/main" id="{4F752587-90A2-4DB7-8431-BDB6AF834613}"/>
                  </a:ext>
                </a:extLst>
              </p:cNvPr>
              <p:cNvGrpSpPr/>
              <p:nvPr/>
            </p:nvGrpSpPr>
            <p:grpSpPr>
              <a:xfrm>
                <a:off x="0" y="0"/>
                <a:ext cx="5249545" cy="3502434"/>
                <a:chOff x="0" y="0"/>
                <a:chExt cx="5249545" cy="3502434"/>
              </a:xfrm>
            </p:grpSpPr>
            <p:grpSp>
              <p:nvGrpSpPr>
                <p:cNvPr id="44" name="Grupa 43">
                  <a:extLst>
                    <a:ext uri="{FF2B5EF4-FFF2-40B4-BE49-F238E27FC236}">
                      <a16:creationId xmlns:a16="http://schemas.microsoft.com/office/drawing/2014/main" id="{19B842CE-1BB9-444C-99FD-2F127C00538C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4918589" cy="3502434"/>
                  <a:chOff x="363355" y="0"/>
                  <a:chExt cx="5582150" cy="3928745"/>
                </a:xfrm>
              </p:grpSpPr>
              <p:pic>
                <p:nvPicPr>
                  <p:cNvPr id="46" name="Symbol zastępczy zawartości 4" descr="Quadcopter z wypełnieniem pełnym">
                    <a:extLst>
                      <a:ext uri="{FF2B5EF4-FFF2-40B4-BE49-F238E27FC236}">
                        <a16:creationId xmlns:a16="http://schemas.microsoft.com/office/drawing/2014/main" id="{AAAE6F88-82D3-4EC9-A40C-FD8C5D8062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95525" y="1076325"/>
                    <a:ext cx="1352550" cy="1352550"/>
                  </a:xfrm>
                  <a:prstGeom prst="rect">
                    <a:avLst/>
                  </a:prstGeom>
                </p:spPr>
              </p:pic>
              <p:cxnSp>
                <p:nvCxnSpPr>
                  <p:cNvPr id="47" name="Łącznik prosty ze strzałką 46">
                    <a:extLst>
                      <a:ext uri="{FF2B5EF4-FFF2-40B4-BE49-F238E27FC236}">
                        <a16:creationId xmlns:a16="http://schemas.microsoft.com/office/drawing/2014/main" id="{22F24903-68E5-4E78-A6AB-580F8DB05A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33425" y="1752600"/>
                    <a:ext cx="2233295" cy="351155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pole tekstowe 14">
                    <a:extLst>
                      <a:ext uri="{FF2B5EF4-FFF2-40B4-BE49-F238E27FC236}">
                        <a16:creationId xmlns:a16="http://schemas.microsoft.com/office/drawing/2014/main" id="{54D840EB-C67C-40C7-8F39-91E54188B905}"/>
                      </a:ext>
                    </a:extLst>
                  </p:cNvPr>
                  <p:cNvSpPr txBox="1"/>
                  <p:nvPr/>
                </p:nvSpPr>
                <p:spPr>
                  <a:xfrm>
                    <a:off x="3520452" y="0"/>
                    <a:ext cx="2280285" cy="8045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algn="ctr">
                      <a:lnSpc>
                        <a:spcPct val="105000"/>
                      </a:lnSpc>
                      <a:spcAft>
                        <a:spcPts val="1000"/>
                      </a:spcAft>
                    </a:pPr>
                    <a:r>
                      <a:rPr lang="pl-PL" sz="1800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siła wytworzona przez wirniki drona</a:t>
                    </a:r>
                    <a:endParaRPr lang="pl-PL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" name="pole tekstowe 15">
                    <a:extLst>
                      <a:ext uri="{FF2B5EF4-FFF2-40B4-BE49-F238E27FC236}">
                        <a16:creationId xmlns:a16="http://schemas.microsoft.com/office/drawing/2014/main" id="{7F80F7E1-CB6A-4E5E-ADAE-2C1A248DD80D}"/>
                      </a:ext>
                    </a:extLst>
                  </p:cNvPr>
                  <p:cNvSpPr txBox="1"/>
                  <p:nvPr/>
                </p:nvSpPr>
                <p:spPr>
                  <a:xfrm>
                    <a:off x="363355" y="2079778"/>
                    <a:ext cx="2029460" cy="9315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>
                      <a:lnSpc>
                        <a:spcPct val="105000"/>
                      </a:lnSpc>
                      <a:spcAft>
                        <a:spcPts val="1000"/>
                      </a:spcAft>
                    </a:pPr>
                    <a:r>
                      <a:rPr lang="pl-PL" sz="1800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siła odziaływania wiatru na drona</a:t>
                    </a:r>
                    <a:endParaRPr lang="pl-PL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" name="pole tekstowe 16">
                    <a:extLst>
                      <a:ext uri="{FF2B5EF4-FFF2-40B4-BE49-F238E27FC236}">
                        <a16:creationId xmlns:a16="http://schemas.microsoft.com/office/drawing/2014/main" id="{37A7301E-D0B3-4DE4-9F79-CB24064BBA8C}"/>
                      </a:ext>
                    </a:extLst>
                  </p:cNvPr>
                  <p:cNvSpPr txBox="1"/>
                  <p:nvPr/>
                </p:nvSpPr>
                <p:spPr>
                  <a:xfrm>
                    <a:off x="3133725" y="3124200"/>
                    <a:ext cx="1214120" cy="8045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>
                      <a:lnSpc>
                        <a:spcPct val="105000"/>
                      </a:lnSpc>
                      <a:spcAft>
                        <a:spcPts val="1000"/>
                      </a:spcAft>
                    </a:pPr>
                    <a:r>
                      <a:rPr lang="pl-PL" sz="1800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siła ciężkości</a:t>
                    </a:r>
                    <a:endParaRPr lang="pl-PL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51" name="Łącznik prosty ze strzałką 50">
                    <a:extLst>
                      <a:ext uri="{FF2B5EF4-FFF2-40B4-BE49-F238E27FC236}">
                        <a16:creationId xmlns:a16="http://schemas.microsoft.com/office/drawing/2014/main" id="{27428887-BE93-4F07-8A8D-2DB1D1DF33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62275" y="1771650"/>
                    <a:ext cx="2092325" cy="67627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pole tekstowe 19">
                    <a:extLst>
                      <a:ext uri="{FF2B5EF4-FFF2-40B4-BE49-F238E27FC236}">
                        <a16:creationId xmlns:a16="http://schemas.microsoft.com/office/drawing/2014/main" id="{EC781A29-DFF4-41BB-A818-BC23464DAA08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800" y="2447925"/>
                    <a:ext cx="1830705" cy="5111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>
                      <a:lnSpc>
                        <a:spcPct val="105000"/>
                      </a:lnSpc>
                      <a:spcAft>
                        <a:spcPts val="1000"/>
                      </a:spcAft>
                    </a:pPr>
                    <a:r>
                      <a:rPr lang="pl-PL" sz="1800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kierunek lotu</a:t>
                    </a:r>
                    <a:endParaRPr lang="pl-PL" sz="1200" dirty="0">
                      <a:solidFill>
                        <a:schemeClr val="accent2">
                          <a:lumMod val="75000"/>
                        </a:schemeClr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53" name="Łącznik prosty ze strzałką 52">
                    <a:extLst>
                      <a:ext uri="{FF2B5EF4-FFF2-40B4-BE49-F238E27FC236}">
                        <a16:creationId xmlns:a16="http://schemas.microsoft.com/office/drawing/2014/main" id="{B65E80CB-AC19-4BE4-822F-8E55C1010CDD}"/>
                      </a:ext>
                    </a:extLst>
                  </p:cNvPr>
                  <p:cNvCxnSpPr/>
                  <p:nvPr/>
                </p:nvCxnSpPr>
                <p:spPr>
                  <a:xfrm>
                    <a:off x="2962275" y="1771650"/>
                    <a:ext cx="0" cy="1876425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Łącznik prosty ze strzałką 53">
                    <a:extLst>
                      <a:ext uri="{FF2B5EF4-FFF2-40B4-BE49-F238E27FC236}">
                        <a16:creationId xmlns:a16="http://schemas.microsoft.com/office/drawing/2014/main" id="{D05163A2-1415-4112-80C0-36107785875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962275" y="619125"/>
                    <a:ext cx="2838450" cy="114300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5" name="Łącznik prosty ze strzałką 44">
                  <a:extLst>
                    <a:ext uri="{FF2B5EF4-FFF2-40B4-BE49-F238E27FC236}">
                      <a16:creationId xmlns:a16="http://schemas.microsoft.com/office/drawing/2014/main" id="{2479EB04-881B-40F6-BD5B-84C0EAFD6D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43350" y="1219200"/>
                  <a:ext cx="1306195" cy="2952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Pole tekstowe 26">
                <a:extLst>
                  <a:ext uri="{FF2B5EF4-FFF2-40B4-BE49-F238E27FC236}">
                    <a16:creationId xmlns:a16="http://schemas.microsoft.com/office/drawing/2014/main" id="{89039AA0-02F6-4378-AB9A-609C620DD38B}"/>
                  </a:ext>
                </a:extLst>
              </p:cNvPr>
              <p:cNvSpPr txBox="1"/>
              <p:nvPr/>
            </p:nvSpPr>
            <p:spPr>
              <a:xfrm>
                <a:off x="4619625" y="1390650"/>
                <a:ext cx="1228725" cy="5715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5000"/>
                  </a:lnSpc>
                  <a:spcAft>
                    <a:spcPts val="1000"/>
                  </a:spcAft>
                </a:pPr>
                <a:r>
                  <a:rPr lang="pl-PL" sz="1800" kern="12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wiatr</a:t>
                </a:r>
                <a:endParaRPr lang="pl-PL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21" name="Prostokąt 20">
            <a:extLst>
              <a:ext uri="{FF2B5EF4-FFF2-40B4-BE49-F238E27FC236}">
                <a16:creationId xmlns:a16="http://schemas.microsoft.com/office/drawing/2014/main" id="{88377C10-3462-48E3-BB53-196155B81E88}"/>
              </a:ext>
            </a:extLst>
          </p:cNvPr>
          <p:cNvSpPr/>
          <p:nvPr/>
        </p:nvSpPr>
        <p:spPr>
          <a:xfrm>
            <a:off x="4376381" y="2633861"/>
            <a:ext cx="2233684" cy="271004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5F5E37EC-A098-4E87-8399-FB09C0B697C9}"/>
              </a:ext>
            </a:extLst>
          </p:cNvPr>
          <p:cNvSpPr txBox="1"/>
          <p:nvPr/>
        </p:nvSpPr>
        <p:spPr>
          <a:xfrm>
            <a:off x="4233904" y="2264529"/>
            <a:ext cx="251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strefa bezpieczeństwa</a:t>
            </a:r>
          </a:p>
        </p:txBody>
      </p:sp>
    </p:spTree>
    <p:extLst>
      <p:ext uri="{BB962C8B-B14F-4D97-AF65-F5344CB8AC3E}">
        <p14:creationId xmlns:p14="http://schemas.microsoft.com/office/powerpoint/2010/main" val="320202924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F62F4A1-5875-4DF4-BCA3-1D112F44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400" dirty="0" err="1">
                <a:solidFill>
                  <a:srgbClr val="FFFFFF"/>
                </a:solidFill>
              </a:rPr>
              <a:t>Rozwiązanie</a:t>
            </a:r>
            <a:r>
              <a:rPr lang="en-US" sz="3400" dirty="0">
                <a:solidFill>
                  <a:srgbClr val="FFFFFF"/>
                </a:solidFill>
              </a:rPr>
              <a:t> </a:t>
            </a:r>
            <a:r>
              <a:rPr lang="en-US" sz="3400" dirty="0" err="1">
                <a:solidFill>
                  <a:srgbClr val="FFFFFF"/>
                </a:solidFill>
              </a:rPr>
              <a:t>problemu</a:t>
            </a:r>
            <a:endParaRPr lang="en-US" sz="3400" dirty="0">
              <a:solidFill>
                <a:srgbClr val="FFFFFF"/>
              </a:solidFill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244A3D8-789A-4DAE-9E4C-78D56B8F7571}"/>
              </a:ext>
            </a:extLst>
          </p:cNvPr>
          <p:cNvSpPr txBox="1"/>
          <p:nvPr/>
        </p:nvSpPr>
        <p:spPr>
          <a:xfrm>
            <a:off x="2024307" y="132314"/>
            <a:ext cx="442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Schemat algorytmu Tabu </a:t>
            </a:r>
            <a:r>
              <a:rPr lang="pl-PL" dirty="0" err="1"/>
              <a:t>Search</a:t>
            </a:r>
            <a:endParaRPr lang="pl-PL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FF320DC8-E5FC-4DBB-9E3D-1B29341E8D62}"/>
              </a:ext>
            </a:extLst>
          </p:cNvPr>
          <p:cNvSpPr/>
          <p:nvPr/>
        </p:nvSpPr>
        <p:spPr>
          <a:xfrm>
            <a:off x="2124759" y="735622"/>
            <a:ext cx="4220972" cy="67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1E5337C-CD7A-4634-A0A7-8DB1D2DE5EE7}"/>
              </a:ext>
            </a:extLst>
          </p:cNvPr>
          <p:cNvSpPr txBox="1"/>
          <p:nvPr/>
        </p:nvSpPr>
        <p:spPr>
          <a:xfrm>
            <a:off x="2071902" y="793721"/>
            <a:ext cx="4220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Rozwiązanie początkowe</a:t>
            </a:r>
          </a:p>
          <a:p>
            <a:pPr algn="ctr"/>
            <a:r>
              <a:rPr lang="pl-PL" sz="1800" i="1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pl-PL" sz="18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pl-PL" sz="1800" i="1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sz="1800" i="1" baseline="-25000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pocz</a:t>
            </a:r>
            <a:r>
              <a:rPr lang="pl-PL" sz="18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sz="1800" i="1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sz="1800" i="1" baseline="-25000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pl-PL" sz="18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pl-PL" sz="1800" i="1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sz="1800" i="1" baseline="-25000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pocz</a:t>
            </a:r>
            <a:r>
              <a:rPr lang="pl-PL" sz="18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sz="1800" i="1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pl-PL" sz="1800" i="1" baseline="-25000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pl-PL" sz="1800" i="1" baseline="-250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8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:= Q(</a:t>
            </a:r>
            <a:r>
              <a:rPr lang="pl-PL" sz="1800" i="1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sz="1800" i="1" baseline="-25000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pocz</a:t>
            </a:r>
            <a:r>
              <a:rPr lang="pl-PL" sz="180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l-PL" sz="14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Prostokąt: zaokrąglone rogi 14">
                <a:extLst>
                  <a:ext uri="{FF2B5EF4-FFF2-40B4-BE49-F238E27FC236}">
                    <a16:creationId xmlns:a16="http://schemas.microsoft.com/office/drawing/2014/main" id="{824B42C0-A19D-4A60-A021-B0B5A154D361}"/>
                  </a:ext>
                </a:extLst>
              </p:cNvPr>
              <p:cNvSpPr/>
              <p:nvPr/>
            </p:nvSpPr>
            <p:spPr>
              <a:xfrm>
                <a:off x="1949484" y="1653603"/>
                <a:ext cx="4571522" cy="134139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z="1400" dirty="0">
                    <a:solidFill>
                      <a:schemeClr val="bg1">
                        <a:lumMod val="9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Poszukiwanie najlepszych sąsiedztw poza i z listy Tabu</a:t>
                </a:r>
                <a:endParaRPr lang="pl-PL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pl-PL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pl-PL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l-PL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i*, j*</a:t>
                </a:r>
                <a:r>
                  <a:rPr lang="pl-PL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pl-PL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arg</a:t>
                </a:r>
                <a:r>
                  <a:rPr lang="pl-PL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min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l-PL" sz="1400" i="1"/>
                        </m:ctrlPr>
                      </m:dPr>
                      <m:e>
                        <m:r>
                          <a:rPr lang="pl-PL" sz="1400" i="1"/>
                          <m:t>𝑄</m:t>
                        </m:r>
                        <m:r>
                          <a:rPr lang="pl-PL" sz="1400" i="1"/>
                          <m:t>(</m:t>
                        </m:r>
                        <m:r>
                          <a:rPr lang="pl-PL" sz="1400" i="1"/>
                          <m:t>𝑥</m:t>
                        </m:r>
                        <m:d>
                          <m:dPr>
                            <m:ctrlPr>
                              <a:rPr lang="pl-PL" sz="1400" i="1"/>
                            </m:ctrlPr>
                          </m:dPr>
                          <m:e>
                            <m:r>
                              <a:rPr lang="pl-PL" sz="1400" i="1"/>
                              <m:t>𝑖</m:t>
                            </m:r>
                            <m:r>
                              <a:rPr lang="pl-PL" sz="1400" i="1"/>
                              <m:t>,</m:t>
                            </m:r>
                            <m:r>
                              <a:rPr lang="pl-PL" sz="1400" i="1"/>
                              <m:t>𝑗</m:t>
                            </m:r>
                          </m:e>
                        </m:d>
                        <m:r>
                          <a:rPr lang="pl-PL" sz="1400" i="1"/>
                          <m:t>)+</m:t>
                        </m:r>
                        <m:f>
                          <m:fPr>
                            <m:ctrlPr>
                              <a:rPr lang="pl-PL" sz="1400" i="1"/>
                            </m:ctrlPr>
                          </m:fPr>
                          <m:num>
                            <m:r>
                              <a:rPr lang="pl-PL" sz="1400" i="1"/>
                              <m:t>𝛼</m:t>
                            </m:r>
                          </m:num>
                          <m:den>
                            <m:r>
                              <a:rPr lang="pl-PL" sz="1400" i="1"/>
                              <m:t>𝑘</m:t>
                            </m:r>
                          </m:den>
                        </m:f>
                        <m:r>
                          <a:rPr lang="pl-PL" sz="1400" i="1"/>
                          <m:t>𝐷𝐿𝑇</m:t>
                        </m:r>
                        <m:r>
                          <a:rPr lang="pl-PL" sz="1400" i="1"/>
                          <m:t>(</m:t>
                        </m:r>
                        <m:r>
                          <a:rPr lang="pl-PL" sz="1400" i="1"/>
                          <m:t>𝑖</m:t>
                        </m:r>
                        <m:r>
                          <a:rPr lang="pl-PL" sz="1400" i="1"/>
                          <m:t>,</m:t>
                        </m:r>
                        <m:r>
                          <a:rPr lang="pl-PL" sz="1400" i="1"/>
                          <m:t>𝑗</m:t>
                        </m:r>
                        <m:r>
                          <a:rPr lang="pl-PL" sz="1400" i="1"/>
                          <m:t>):</m:t>
                        </m:r>
                        <m:r>
                          <a:rPr lang="pl-PL" sz="1400" i="1"/>
                          <m:t>𝐾𝐿𝑇</m:t>
                        </m:r>
                        <m:r>
                          <a:rPr lang="pl-PL" sz="1400" i="1"/>
                          <m:t>=0</m:t>
                        </m:r>
                      </m:e>
                    </m:d>
                  </m:oMath>
                </a14:m>
                <a:r>
                  <a:rPr lang="pl-PL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algn="ctr"/>
                <a:r>
                  <a:rPr lang="pl-PL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pl-PL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l-PL" sz="1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i’,j</a:t>
                </a:r>
                <a:r>
                  <a:rPr lang="pl-PL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pl-PL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pl-PL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arg</a:t>
                </a:r>
                <a:r>
                  <a:rPr lang="pl-PL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l-PL" sz="1400" i="1"/>
                        </m:ctrlPr>
                      </m:dPr>
                      <m:e>
                        <m:r>
                          <a:rPr lang="pl-PL" sz="1400" i="1"/>
                          <m:t>𝑄</m:t>
                        </m:r>
                        <m:r>
                          <a:rPr lang="pl-PL" sz="1400" i="1"/>
                          <m:t>(</m:t>
                        </m:r>
                        <m:r>
                          <a:rPr lang="pl-PL" sz="1400" i="1"/>
                          <m:t>𝑥</m:t>
                        </m:r>
                        <m:d>
                          <m:dPr>
                            <m:ctrlPr>
                              <a:rPr lang="pl-PL" sz="1400" i="1"/>
                            </m:ctrlPr>
                          </m:dPr>
                          <m:e>
                            <m:r>
                              <a:rPr lang="pl-PL" sz="1400" i="1"/>
                              <m:t>𝑖</m:t>
                            </m:r>
                            <m:r>
                              <a:rPr lang="pl-PL" sz="1400" i="1"/>
                              <m:t>,</m:t>
                            </m:r>
                            <m:r>
                              <a:rPr lang="pl-PL" sz="1400" i="1"/>
                              <m:t>𝑗</m:t>
                            </m:r>
                          </m:e>
                        </m:d>
                        <m:r>
                          <a:rPr lang="pl-PL" sz="1400" i="1"/>
                          <m:t>)+</m:t>
                        </m:r>
                        <m:f>
                          <m:fPr>
                            <m:ctrlPr>
                              <a:rPr lang="pl-PL" sz="1400" i="1"/>
                            </m:ctrlPr>
                          </m:fPr>
                          <m:num>
                            <m:r>
                              <a:rPr lang="pl-PL" sz="1400" i="1"/>
                              <m:t>𝛼</m:t>
                            </m:r>
                          </m:num>
                          <m:den>
                            <m:r>
                              <a:rPr lang="pl-PL" sz="1400" i="1"/>
                              <m:t>𝑘</m:t>
                            </m:r>
                          </m:den>
                        </m:f>
                        <m:r>
                          <a:rPr lang="pl-PL" sz="1400" i="1"/>
                          <m:t>𝐷𝐿𝑇</m:t>
                        </m:r>
                        <m:r>
                          <a:rPr lang="pl-PL" sz="1400" i="1"/>
                          <m:t>(</m:t>
                        </m:r>
                        <m:r>
                          <a:rPr lang="pl-PL" sz="1400" i="1"/>
                          <m:t>𝑖</m:t>
                        </m:r>
                        <m:r>
                          <a:rPr lang="pl-PL" sz="1400" i="1"/>
                          <m:t>,</m:t>
                        </m:r>
                        <m:r>
                          <a:rPr lang="pl-PL" sz="1400" i="1"/>
                          <m:t>𝑗</m:t>
                        </m:r>
                        <m:r>
                          <a:rPr lang="pl-PL" sz="1400" i="1"/>
                          <m:t>):</m:t>
                        </m:r>
                        <m:r>
                          <a:rPr lang="pl-PL" sz="1400" i="1"/>
                          <m:t>𝐾𝐿𝑇</m:t>
                        </m:r>
                        <m:r>
                          <a:rPr lang="pl-PL" sz="1400" i="1"/>
                          <m:t>&gt;0</m:t>
                        </m:r>
                      </m:e>
                    </m:d>
                  </m:oMath>
                </a14:m>
                <a:r>
                  <a:rPr lang="pl-PL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algn="ctr"/>
                <a:r>
                  <a:rPr lang="pl-PL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pl-PL" sz="14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Prostokąt: zaokrąglone rogi 14">
                <a:extLst>
                  <a:ext uri="{FF2B5EF4-FFF2-40B4-BE49-F238E27FC236}">
                    <a16:creationId xmlns:a16="http://schemas.microsoft.com/office/drawing/2014/main" id="{824B42C0-A19D-4A60-A021-B0B5A154D3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484" y="1653603"/>
                <a:ext cx="4571522" cy="134139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34BF0D66-3B8E-4B42-B02F-FB45F8D6A27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182388" y="1378496"/>
            <a:ext cx="0" cy="26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ze strzałką 38">
            <a:extLst>
              <a:ext uri="{FF2B5EF4-FFF2-40B4-BE49-F238E27FC236}">
                <a16:creationId xmlns:a16="http://schemas.microsoft.com/office/drawing/2014/main" id="{A4AEF3FB-42DD-4F7F-9E4C-294E5696A567}"/>
              </a:ext>
            </a:extLst>
          </p:cNvPr>
          <p:cNvCxnSpPr>
            <a:cxnSpLocks/>
            <a:stCxn id="15" idx="2"/>
            <a:endCxn id="42" idx="0"/>
          </p:cNvCxnSpPr>
          <p:nvPr/>
        </p:nvCxnSpPr>
        <p:spPr>
          <a:xfrm flipH="1">
            <a:off x="4235244" y="2995001"/>
            <a:ext cx="1" cy="250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Prostokąt: zaokrąglone rogi 41">
                <a:extLst>
                  <a:ext uri="{FF2B5EF4-FFF2-40B4-BE49-F238E27FC236}">
                    <a16:creationId xmlns:a16="http://schemas.microsoft.com/office/drawing/2014/main" id="{C10A0AEE-5BD5-45D9-8580-BFE43531F429}"/>
                  </a:ext>
                </a:extLst>
              </p:cNvPr>
              <p:cNvSpPr/>
              <p:nvPr/>
            </p:nvSpPr>
            <p:spPr>
              <a:xfrm>
                <a:off x="1949483" y="3245385"/>
                <a:ext cx="4571521" cy="3492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Jeżeli </a:t>
                </a:r>
                <a14:m>
                  <m:oMath xmlns:m="http://schemas.openxmlformats.org/officeDocument/2006/math">
                    <m:r>
                      <a:rPr lang="pl-PL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pl-PL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l-PL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pl-PL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pl-PL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pl-PL" sz="14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l-PL" sz="1400" i="1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pl-PL" sz="1400" i="1" baseline="-25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ts</a:t>
                </a:r>
                <a:r>
                  <a:rPr lang="pl-PL" sz="1400" i="1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l-PL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:r>
                  <a:rPr lang="pl-PL" sz="1400" i="1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pl-PL" sz="1400" i="1" baseline="-25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ts</a:t>
                </a:r>
                <a:r>
                  <a:rPr lang="pl-PL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:= </a:t>
                </a:r>
                <a:r>
                  <a:rPr lang="pl-PL" sz="14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x, </a:t>
                </a:r>
                <a:r>
                  <a:rPr lang="pl-PL" sz="1400" i="1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pl-PL" sz="1400" i="1" baseline="-25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ts</a:t>
                </a:r>
                <a:r>
                  <a:rPr lang="pl-PL" sz="1400" i="1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l-PL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:= Q(</a:t>
                </a:r>
                <a:r>
                  <a:rPr lang="pl-PL" sz="14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pl-PL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pl-PL" sz="14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2" name="Prostokąt: zaokrąglone rogi 41">
                <a:extLst>
                  <a:ext uri="{FF2B5EF4-FFF2-40B4-BE49-F238E27FC236}">
                    <a16:creationId xmlns:a16="http://schemas.microsoft.com/office/drawing/2014/main" id="{C10A0AEE-5BD5-45D9-8580-BFE43531F4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483" y="3245385"/>
                <a:ext cx="4571521" cy="349233"/>
              </a:xfrm>
              <a:prstGeom prst="round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Prostokąt: zaokrąglone rogi 42">
                <a:extLst>
                  <a:ext uri="{FF2B5EF4-FFF2-40B4-BE49-F238E27FC236}">
                    <a16:creationId xmlns:a16="http://schemas.microsoft.com/office/drawing/2014/main" id="{60189F73-6886-4D7D-BF89-2E4EC42D2A75}"/>
                  </a:ext>
                </a:extLst>
              </p:cNvPr>
              <p:cNvSpPr/>
              <p:nvPr/>
            </p:nvSpPr>
            <p:spPr>
              <a:xfrm>
                <a:off x="1944934" y="3943851"/>
                <a:ext cx="4571520" cy="3492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Jeżeli </a:t>
                </a:r>
                <a14:m>
                  <m:oMath xmlns:m="http://schemas.openxmlformats.org/officeDocument/2006/math">
                    <m:r>
                      <a:rPr lang="pl-PL" sz="1400" i="1"/>
                      <m:t>𝑄</m:t>
                    </m:r>
                    <m:r>
                      <a:rPr lang="pl-PL" sz="1400" i="1"/>
                      <m:t>(</m:t>
                    </m:r>
                    <m:r>
                      <a:rPr lang="pl-PL" sz="1400" i="1"/>
                      <m:t>𝑥</m:t>
                    </m:r>
                    <m:r>
                      <a:rPr lang="pl-PL" sz="1400"/>
                      <m:t> </m:t>
                    </m:r>
                    <m:r>
                      <a:rPr lang="pl-PL" sz="1400" i="1"/>
                      <m:t>)</m:t>
                    </m:r>
                  </m:oMath>
                </a14:m>
                <a:r>
                  <a:rPr lang="pl-PL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pl-PL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W*</a:t>
                </a:r>
                <a:r>
                  <a:rPr lang="pl-PL" sz="1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pl-PL" sz="1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ts</a:t>
                </a:r>
                <a:r>
                  <a:rPr lang="pl-PL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l-PL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:r>
                  <a:rPr lang="pl-PL" sz="1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pl-PL" sz="1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ts</a:t>
                </a:r>
                <a:r>
                  <a:rPr lang="pl-PL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:= </a:t>
                </a:r>
                <a:r>
                  <a:rPr lang="pl-PL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 </a:t>
                </a:r>
                <a:r>
                  <a:rPr lang="pl-PL" sz="1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pl-PL" sz="1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ts</a:t>
                </a:r>
                <a:r>
                  <a:rPr lang="pl-PL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l-PL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:= Q(</a:t>
                </a:r>
                <a:r>
                  <a:rPr lang="pl-PL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pl-PL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endParaRPr lang="pl-PL" sz="14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3" name="Prostokąt: zaokrąglone rogi 42">
                <a:extLst>
                  <a:ext uri="{FF2B5EF4-FFF2-40B4-BE49-F238E27FC236}">
                    <a16:creationId xmlns:a16="http://schemas.microsoft.com/office/drawing/2014/main" id="{60189F73-6886-4D7D-BF89-2E4EC42D2A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934" y="3943851"/>
                <a:ext cx="4571520" cy="349234"/>
              </a:xfrm>
              <a:prstGeom prst="roundRect">
                <a:avLst/>
              </a:prstGeom>
              <a:blipFill>
                <a:blip r:embed="rId4"/>
                <a:stretch>
                  <a:fillRect b="-1016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Łącznik prosty ze strzałką 44">
            <a:extLst>
              <a:ext uri="{FF2B5EF4-FFF2-40B4-BE49-F238E27FC236}">
                <a16:creationId xmlns:a16="http://schemas.microsoft.com/office/drawing/2014/main" id="{8151CAFC-B48A-4E3B-BB24-E45748EF87DB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4235244" y="3594618"/>
            <a:ext cx="0" cy="33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ze strzałką 45">
            <a:extLst>
              <a:ext uri="{FF2B5EF4-FFF2-40B4-BE49-F238E27FC236}">
                <a16:creationId xmlns:a16="http://schemas.microsoft.com/office/drawing/2014/main" id="{B921B143-1645-4D69-83BD-3966C4318B05}"/>
              </a:ext>
            </a:extLst>
          </p:cNvPr>
          <p:cNvCxnSpPr/>
          <p:nvPr/>
        </p:nvCxnSpPr>
        <p:spPr>
          <a:xfrm flipH="1">
            <a:off x="4244230" y="4327173"/>
            <a:ext cx="1" cy="23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Prostokąt: zaokrąglone rogi 46">
            <a:extLst>
              <a:ext uri="{FF2B5EF4-FFF2-40B4-BE49-F238E27FC236}">
                <a16:creationId xmlns:a16="http://schemas.microsoft.com/office/drawing/2014/main" id="{762453FE-8051-4620-97C2-5A8FF0A23437}"/>
              </a:ext>
            </a:extLst>
          </p:cNvPr>
          <p:cNvSpPr/>
          <p:nvPr/>
        </p:nvSpPr>
        <p:spPr>
          <a:xfrm>
            <a:off x="1934860" y="5191195"/>
            <a:ext cx="4581594" cy="349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Ustawienie list tabu</a:t>
            </a:r>
          </a:p>
        </p:txBody>
      </p:sp>
      <p:cxnSp>
        <p:nvCxnSpPr>
          <p:cNvPr id="51" name="Łącznik prosty ze strzałką 50">
            <a:extLst>
              <a:ext uri="{FF2B5EF4-FFF2-40B4-BE49-F238E27FC236}">
                <a16:creationId xmlns:a16="http://schemas.microsoft.com/office/drawing/2014/main" id="{6B9933DC-524C-42D4-9BED-461B8B11624E}"/>
              </a:ext>
            </a:extLst>
          </p:cNvPr>
          <p:cNvCxnSpPr/>
          <p:nvPr/>
        </p:nvCxnSpPr>
        <p:spPr>
          <a:xfrm flipH="1">
            <a:off x="4244230" y="5587622"/>
            <a:ext cx="1" cy="23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Prostokąt: zaokrąglone rogi 52">
            <a:extLst>
              <a:ext uri="{FF2B5EF4-FFF2-40B4-BE49-F238E27FC236}">
                <a16:creationId xmlns:a16="http://schemas.microsoft.com/office/drawing/2014/main" id="{6CB8C334-0D74-44BF-A3D2-76C466D0FB39}"/>
              </a:ext>
            </a:extLst>
          </p:cNvPr>
          <p:cNvSpPr/>
          <p:nvPr/>
        </p:nvSpPr>
        <p:spPr>
          <a:xfrm>
            <a:off x="1934860" y="5838256"/>
            <a:ext cx="4581594" cy="382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 zadanej liczbie iteracji: zwróć </a:t>
            </a:r>
            <a:r>
              <a:rPr lang="pl-PL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1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sz="1400" i="1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pl-PL" sz="14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l-PL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pl-PL" sz="1400" i="1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pl-PL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l-P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Prostokąt: zaokrąglone rogi 78">
            <a:extLst>
              <a:ext uri="{FF2B5EF4-FFF2-40B4-BE49-F238E27FC236}">
                <a16:creationId xmlns:a16="http://schemas.microsoft.com/office/drawing/2014/main" id="{B2003A56-330C-4FED-B3E7-6620B72D05F9}"/>
              </a:ext>
            </a:extLst>
          </p:cNvPr>
          <p:cNvSpPr/>
          <p:nvPr/>
        </p:nvSpPr>
        <p:spPr>
          <a:xfrm>
            <a:off x="1934860" y="4556059"/>
            <a:ext cx="4581594" cy="349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Podstaw:</a:t>
            </a:r>
            <a:r>
              <a:rPr lang="pl-PL" sz="1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l-PL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 </a:t>
            </a:r>
            <a:r>
              <a:rPr lang="pl-PL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:= </a:t>
            </a:r>
            <a:r>
              <a:rPr lang="pl-PL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pl-PL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pl-PL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i*, j*</a:t>
            </a:r>
            <a:r>
              <a:rPr lang="pl-PL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endParaRPr lang="pl-PL" sz="1400" dirty="0"/>
          </a:p>
        </p:txBody>
      </p:sp>
      <p:cxnSp>
        <p:nvCxnSpPr>
          <p:cNvPr id="80" name="Łącznik prosty ze strzałką 79">
            <a:extLst>
              <a:ext uri="{FF2B5EF4-FFF2-40B4-BE49-F238E27FC236}">
                <a16:creationId xmlns:a16="http://schemas.microsoft.com/office/drawing/2014/main" id="{9C5FDDFB-A819-4FD3-BE34-29D32D4D7B05}"/>
              </a:ext>
            </a:extLst>
          </p:cNvPr>
          <p:cNvCxnSpPr/>
          <p:nvPr/>
        </p:nvCxnSpPr>
        <p:spPr>
          <a:xfrm flipH="1">
            <a:off x="4244230" y="4940161"/>
            <a:ext cx="1" cy="23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Łącznik: łamany 81">
            <a:extLst>
              <a:ext uri="{FF2B5EF4-FFF2-40B4-BE49-F238E27FC236}">
                <a16:creationId xmlns:a16="http://schemas.microsoft.com/office/drawing/2014/main" id="{9B613CF4-941A-4DDC-885F-63E07298E5C5}"/>
              </a:ext>
            </a:extLst>
          </p:cNvPr>
          <p:cNvCxnSpPr>
            <a:cxnSpLocks/>
            <a:stCxn id="47" idx="1"/>
            <a:endCxn id="15" idx="1"/>
          </p:cNvCxnSpPr>
          <p:nvPr/>
        </p:nvCxnSpPr>
        <p:spPr>
          <a:xfrm rot="10800000" flipH="1">
            <a:off x="1934860" y="2324302"/>
            <a:ext cx="14624" cy="3041510"/>
          </a:xfrm>
          <a:prstGeom prst="bentConnector3">
            <a:avLst>
              <a:gd name="adj1" fmla="val -61360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35784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4923AF-C899-490B-95B4-B1178E14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Funkcja celu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8EF02C0F-5E25-4B77-A618-F72DFD20CE52}"/>
                  </a:ext>
                </a:extLst>
              </p:cNvPr>
              <p:cNvSpPr txBox="1"/>
              <p:nvPr/>
            </p:nvSpPr>
            <p:spPr>
              <a:xfrm>
                <a:off x="1482552" y="2744828"/>
                <a:ext cx="8274766" cy="10407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l-PL" sz="3600" i="1"/>
                        <m:t>𝐹𝑐</m:t>
                      </m:r>
                      <m:r>
                        <a:rPr lang="pl-PL" sz="3600" i="1"/>
                        <m:t>(</m:t>
                      </m:r>
                      <m:r>
                        <a:rPr lang="pl-PL" sz="3600" i="1"/>
                        <m:t>𝑥</m:t>
                      </m:r>
                      <m:r>
                        <a:rPr lang="pl-PL" sz="3600" i="1"/>
                        <m:t>)→</m:t>
                      </m:r>
                      <m:r>
                        <a:rPr lang="pl-PL" sz="3600" i="1"/>
                        <m:t>𝑚𝑖𝑛</m:t>
                      </m:r>
                      <m:r>
                        <a:rPr lang="pl-PL" sz="3600" i="1"/>
                        <m:t>=</m:t>
                      </m:r>
                      <m:r>
                        <a:rPr lang="pl-PL" sz="3600" i="1"/>
                        <m:t>𝑎</m:t>
                      </m:r>
                      <m:r>
                        <a:rPr lang="pl-PL" sz="3600" i="1"/>
                        <m:t>∗</m:t>
                      </m:r>
                      <m:sSub>
                        <m:sSubPr>
                          <m:ctrlPr>
                            <a:rPr lang="pl-PL" sz="3600" i="1"/>
                          </m:ctrlPr>
                        </m:sSubPr>
                        <m:e>
                          <m:r>
                            <a:rPr lang="pl-PL" sz="3600" i="1"/>
                            <m:t>𝑡</m:t>
                          </m:r>
                        </m:e>
                        <m:sub>
                          <m:r>
                            <a:rPr lang="pl-PL" sz="3600" i="1"/>
                            <m:t>𝑚𝑎𝑥</m:t>
                          </m:r>
                        </m:sub>
                      </m:sSub>
                      <m:r>
                        <a:rPr lang="pl-PL" sz="3600" i="1"/>
                        <m:t> + </m:t>
                      </m:r>
                      <m:r>
                        <a:rPr lang="pl-PL" sz="3600" i="1"/>
                        <m:t>𝑏</m:t>
                      </m:r>
                      <m:r>
                        <a:rPr lang="pl-PL" sz="3600" i="1"/>
                        <m:t>∗</m:t>
                      </m:r>
                      <m:r>
                        <a:rPr lang="pl-PL" sz="3600" i="1"/>
                        <m:t>𝑘</m:t>
                      </m:r>
                      <m:r>
                        <a:rPr lang="pl-PL" sz="3600" i="1"/>
                        <m:t> + </m:t>
                      </m:r>
                      <m:r>
                        <a:rPr lang="pl-PL" sz="3600" i="1"/>
                        <m:t>𝑐</m:t>
                      </m:r>
                      <m:r>
                        <a:rPr lang="pl-PL" sz="3600" i="1"/>
                        <m:t>∗</m:t>
                      </m:r>
                      <m:f>
                        <m:fPr>
                          <m:ctrlPr>
                            <a:rPr lang="pl-PL" sz="3600" i="1"/>
                          </m:ctrlPr>
                        </m:fPr>
                        <m:num>
                          <m:r>
                            <a:rPr lang="pl-PL" sz="3600" i="1"/>
                            <m:t>1</m:t>
                          </m:r>
                        </m:num>
                        <m:den>
                          <m:r>
                            <a:rPr lang="pl-PL" sz="3600" i="1"/>
                            <m:t>𝑑</m:t>
                          </m:r>
                        </m:den>
                      </m:f>
                    </m:oMath>
                  </m:oMathPara>
                </a14:m>
                <a:endParaRPr lang="pl-PL" sz="3600" dirty="0"/>
              </a:p>
            </p:txBody>
          </p:sp>
        </mc:Choice>
        <mc:Fallback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8EF02C0F-5E25-4B77-A618-F72DFD20C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552" y="2744828"/>
                <a:ext cx="8274766" cy="10407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AFC99C18-D4C5-4FE3-857B-290565355287}"/>
                  </a:ext>
                </a:extLst>
              </p:cNvPr>
              <p:cNvSpPr txBox="1"/>
              <p:nvPr/>
            </p:nvSpPr>
            <p:spPr>
              <a:xfrm>
                <a:off x="1261872" y="5062729"/>
                <a:ext cx="1025072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pl-PL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l-PL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 czas potrzebny na zajęcie punktów docelowych przez wszystkie drony</a:t>
                </a:r>
              </a:p>
              <a:p>
                <a:r>
                  <a:rPr lang="pl-PL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 </a:t>
                </a:r>
                <a:r>
                  <a:rPr lang="pl-PL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 liczba kolizji pomiędzy dronami</a:t>
                </a:r>
              </a:p>
              <a:p>
                <a:r>
                  <a:rPr lang="pl-PL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 </a:t>
                </a:r>
                <a:r>
                  <a:rPr lang="pl-PL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 średnie oddalenie dronów podczas symulacji</a:t>
                </a:r>
              </a:p>
              <a:p>
                <a:r>
                  <a:rPr lang="pl-PL" sz="20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a,b,c</a:t>
                </a:r>
                <a:r>
                  <a:rPr lang="pl-PL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</a:t>
                </a:r>
                <a:r>
                  <a:rPr lang="pl-PL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wagi poszczególnych zmiennych</a:t>
                </a:r>
                <a:endParaRPr lang="pl-PL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AFC99C18-D4C5-4FE3-857B-290565355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72" y="5062729"/>
                <a:ext cx="10250721" cy="1323439"/>
              </a:xfrm>
              <a:prstGeom prst="rect">
                <a:avLst/>
              </a:prstGeom>
              <a:blipFill>
                <a:blip r:embed="rId3"/>
                <a:stretch>
                  <a:fillRect l="-595" t="-2765" b="-691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9661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86ACFC4-CFE8-4E64-A1E9-17FDC159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Wyniki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Wykres 9">
            <a:extLst>
              <a:ext uri="{FF2B5EF4-FFF2-40B4-BE49-F238E27FC236}">
                <a16:creationId xmlns:a16="http://schemas.microsoft.com/office/drawing/2014/main" id="{C5E3DEE4-EFDE-4030-8400-63FC929D47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6410322"/>
              </p:ext>
            </p:extLst>
          </p:nvPr>
        </p:nvGraphicFramePr>
        <p:xfrm>
          <a:off x="1075338" y="229025"/>
          <a:ext cx="9408296" cy="4817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565222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5A5423-4CD5-4451-A3C5-A4A6D89A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Wyniki</a:t>
            </a:r>
          </a:p>
        </p:txBody>
      </p:sp>
      <p:graphicFrame>
        <p:nvGraphicFramePr>
          <p:cNvPr id="5" name="Wykres 4">
            <a:extLst>
              <a:ext uri="{FF2B5EF4-FFF2-40B4-BE49-F238E27FC236}">
                <a16:creationId xmlns:a16="http://schemas.microsoft.com/office/drawing/2014/main" id="{CB20F1B0-A357-4A92-BE97-81163387E1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099162"/>
              </p:ext>
            </p:extLst>
          </p:nvPr>
        </p:nvGraphicFramePr>
        <p:xfrm>
          <a:off x="418454" y="1691322"/>
          <a:ext cx="10678332" cy="4911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0791291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Widok">
  <a:themeElements>
    <a:clrScheme name="Widok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Wid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dok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TM03457515[[fn=Widok]]</Template>
  <TotalTime>879</TotalTime>
  <Words>362</Words>
  <Application>Microsoft Office PowerPoint</Application>
  <PresentationFormat>Panoramiczny</PresentationFormat>
  <Paragraphs>63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Century Schoolbook</vt:lpstr>
      <vt:lpstr>Times New Roman</vt:lpstr>
      <vt:lpstr>Wingdings 2</vt:lpstr>
      <vt:lpstr>Widok</vt:lpstr>
      <vt:lpstr>Optymalizacja trajektorii dronów</vt:lpstr>
      <vt:lpstr>Plan prezentacji</vt:lpstr>
      <vt:lpstr>Wprowadzenie</vt:lpstr>
      <vt:lpstr>Ogólne przedstawienie problemu</vt:lpstr>
      <vt:lpstr>Siły działające na drona</vt:lpstr>
      <vt:lpstr>Rozwiązanie problemu</vt:lpstr>
      <vt:lpstr>Funkcja celu</vt:lpstr>
      <vt:lpstr>Wyniki</vt:lpstr>
      <vt:lpstr>Wyniki</vt:lpstr>
      <vt:lpstr>Wyniki</vt:lpstr>
      <vt:lpstr>Wnioski</vt:lpstr>
      <vt:lpstr>Podsumowanie</vt:lpstr>
      <vt:lpstr>Dziękuję za uwagę!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Optymalizacja trajektorii dronów</dc:title>
  <dc:creator>Maciej Morgalla</dc:creator>
  <cp:lastModifiedBy>Maciej Morgalla</cp:lastModifiedBy>
  <cp:revision>17</cp:revision>
  <dcterms:created xsi:type="dcterms:W3CDTF">2021-12-07T08:38:44Z</dcterms:created>
  <dcterms:modified xsi:type="dcterms:W3CDTF">2022-01-14T10:58:19Z</dcterms:modified>
</cp:coreProperties>
</file>