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B99BBA-716A-495D-92A1-53340801E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1A751B4-DEB3-476A-923C-D1D715E3E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dirty="0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B19D141-C005-4753-84AD-C280C79DF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C28C-2031-406B-AC77-73051FC311E6}" type="datetimeFigureOut">
              <a:rPr lang="pl-PL" smtClean="0"/>
              <a:t>17.06.2022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571EBAF-658B-44B7-BA69-3D6EB56F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9BD1FE1-09AA-4A7B-9006-B2F70B46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A118-FD60-41AB-A3EC-D820069DDB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022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70C430-D671-4A23-BF2A-B5CE478E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AB1F22E-261F-42BF-8B93-F6F4DAACC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21FD1A2-8D7E-4090-AA84-96FDB888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C28C-2031-406B-AC77-73051FC311E6}" type="datetimeFigureOut">
              <a:rPr lang="pl-PL" smtClean="0"/>
              <a:t>17.06.2022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91BEA2F-BE38-4506-ADC9-8380B3F0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056335E-5844-48D1-B08E-C365978C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A118-FD60-41AB-A3EC-D820069DDB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299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FC86E29-843F-4FE6-9446-B5E622549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4DB236D-337E-4532-9947-7E798C93B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650D8A1-20BF-47B3-A634-89DFCD86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C28C-2031-406B-AC77-73051FC311E6}" type="datetimeFigureOut">
              <a:rPr lang="pl-PL" smtClean="0"/>
              <a:t>17.06.2022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7561FFF-2786-40AB-A9C0-0E73C4F3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A4D410F-B465-4937-9570-96A5C7B8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A118-FD60-41AB-A3EC-D820069DDB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272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B65E3F-3482-4355-A055-C0B0C313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AAECD7-0F75-423D-83F5-E7E520A01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E5AF192-8EAB-4F07-B4AA-AC49A7BB7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C28C-2031-406B-AC77-73051FC311E6}" type="datetimeFigureOut">
              <a:rPr lang="pl-PL" smtClean="0"/>
              <a:t>17.06.2022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4271559-9D3A-45EE-A4CE-9F5C0D61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240051E-7365-4E72-BD66-17ABAF95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A118-FD60-41AB-A3EC-D820069DDB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13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B336E3-ABCD-4993-BF0A-381833DDB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B64D9B5-6D28-4264-9811-5575D663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5BCA738-3117-4A78-B6D6-40645AFA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C28C-2031-406B-AC77-73051FC311E6}" type="datetimeFigureOut">
              <a:rPr lang="pl-PL" smtClean="0"/>
              <a:t>17.06.2022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2054600-7BEB-4C1A-8F54-04937589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A6FC7A8-E9C8-4494-9BA1-C3C8D05F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A118-FD60-41AB-A3EC-D820069DDB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734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D2C44B-4F47-412B-B779-805941CB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56B7B4-442F-4B5A-B5AD-9F4879C4E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95B58FD-63C0-40F3-AE85-CB4C196C0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43B1E59-853D-4CEC-86AF-0F06A755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C28C-2031-406B-AC77-73051FC311E6}" type="datetimeFigureOut">
              <a:rPr lang="pl-PL" smtClean="0"/>
              <a:t>17.06.2022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CDE0B12-19C2-47F1-A593-32C557DE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F0C774E-4009-41C6-B2B1-D40E70CE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A118-FD60-41AB-A3EC-D820069DDB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903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7D6D2D-B688-402A-A1FD-AFC2A190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F082473-7671-41FB-A159-E8D0E5E78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AA6F4CD-376A-44CA-8DF8-C5A3CEEF2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42A6F82-8F23-46AB-8BD9-249E66511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DFCE93B-33BF-4B16-B782-42E9993B7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32AAABB-7F87-4050-A2F7-C28397D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C28C-2031-406B-AC77-73051FC311E6}" type="datetimeFigureOut">
              <a:rPr lang="pl-PL" smtClean="0"/>
              <a:t>17.06.2022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42DE0BE-57FB-443D-B204-CD70AE61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655E5A1-F287-4E66-BC65-06317C60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A118-FD60-41AB-A3EC-D820069DDB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500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9D6272-2CB1-4AF3-932D-B068B363F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6B8F1F5-D87F-4225-998D-9B776145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C28C-2031-406B-AC77-73051FC311E6}" type="datetimeFigureOut">
              <a:rPr lang="pl-PL" smtClean="0"/>
              <a:t>17.06.2022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405531E-A3D3-4E93-B345-929498E8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DCFDBD1-A16B-4C76-AB73-2C22059B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A118-FD60-41AB-A3EC-D820069DDB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48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308A504-0AE2-46DD-A20F-EAE9A966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C28C-2031-406B-AC77-73051FC311E6}" type="datetimeFigureOut">
              <a:rPr lang="pl-PL" smtClean="0"/>
              <a:t>17.06.2022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79BE65D-3456-4C83-A45B-68FBA00E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43E240E-D4FA-4F9B-83BB-DD1E5156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A118-FD60-41AB-A3EC-D820069DDB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644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6ED816-5AC2-4641-A8D1-141DBAA2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EBD3704-629B-4756-B17D-E3CE08AF3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E61633E-427E-4CD4-B6DE-89DE08233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D3A33CD-4A97-489E-B1BB-54D410CC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C28C-2031-406B-AC77-73051FC311E6}" type="datetimeFigureOut">
              <a:rPr lang="pl-PL" smtClean="0"/>
              <a:t>17.06.2022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5CDCD9E-6E07-4CAB-8F08-64298CAE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409A16D-76F7-4F4F-93AC-E118738F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A118-FD60-41AB-A3EC-D820069DDB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895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2132E8-4F30-4392-84F9-815D5845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25AF66E-2B92-4976-BB64-3395C4112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CEB7A89-D407-4FF8-B205-D9B31E9D4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89BB79F-D475-4E19-A127-F37A01DA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C28C-2031-406B-AC77-73051FC311E6}" type="datetimeFigureOut">
              <a:rPr lang="pl-PL" smtClean="0"/>
              <a:t>17.06.2022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D05B631-583A-47FC-8DFD-30A01BCD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241B99A-4F5C-4993-A73B-81DFFF7E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A118-FD60-41AB-A3EC-D820069DDB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397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" t="1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D96D97D-CFF8-4B86-9FAB-1894F4203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406" y="1685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2280C3C-3403-4BF6-B603-12A5F0F34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11818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2D3DB00-D09B-4EF1-B84C-F1345B3ED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7C28C-2031-406B-AC77-73051FC311E6}" type="datetimeFigureOut">
              <a:rPr lang="pl-PL" smtClean="0"/>
              <a:t>17.06.2022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1773B70-9D02-4AA7-8469-2D6D28C5D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599" y="6356350"/>
            <a:ext cx="4778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E9AA93D-49EF-4F6B-AFD4-B83784C43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680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3A118-FD60-41AB-A3EC-D820069DDB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634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std.org/jtc1/sc22/wg14/www/docs/n2759.pdf" TargetMode="External"/><Relationship Id="rId2" Type="http://schemas.openxmlformats.org/officeDocument/2006/relationships/hyperlink" Target="https://gcc.gnu.org/onlinedocs/gcc-8.1.0/gcc/C-Dialect-Options.html#index-std-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pen-std.org/jtc1/sc22/wg14/www/docs/n2912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34E309-2B85-46B5-88FC-30DB377464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Wersje języka C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121A3E7-25B4-4980-8975-66908BD0D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Maciej Morgalla</a:t>
            </a:r>
          </a:p>
        </p:txBody>
      </p:sp>
    </p:spTree>
    <p:extLst>
      <p:ext uri="{BB962C8B-B14F-4D97-AF65-F5344CB8AC3E}">
        <p14:creationId xmlns:p14="http://schemas.microsoft.com/office/powerpoint/2010/main" val="4045748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0ADA59-5A68-BA00-7DE4-24C5D963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Wersja C17/C18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816F7C-EE32-3D58-2D33-A0DBB76C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effectLst/>
                <a:ea typeface="Times New Roman" panose="02020603050405020304" pitchFamily="18" charset="0"/>
              </a:rPr>
              <a:t>Obecnie obowiązująca wersja języka C – wersja C17 –  została opublikowana w 2018 roku. Ze względu na rok publikacji, część programistów określa tę wersję jako C18. Z powodu różnicy w terminologii, komendy wymagające wpisania oznaczenia wersji dają jednakowe rezultaty bez względu na to czy wpisano c17 czy c18. Wersja ta nie dodaje żadnych nowych funkcji, a celem jej opublikowania była de facto korekta błędów, które zwierała wersja C11. Były one jednak na tyle drobne, że nie warto ich wymieniać.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29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A1E579-A173-8E05-6431-3DCDAD26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Przyszłe wersje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A096A7-2D41-D37D-A482-3C087542B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pc="-10" dirty="0">
                <a:effectLst/>
                <a:ea typeface="Times New Roman" panose="02020603050405020304" pitchFamily="18" charset="0"/>
                <a:cs typeface="TimesLTStd-Roman"/>
              </a:rPr>
              <a:t>Nie licząc wersji C17/C18 minęła już dekada od publikacji wersji dodającej nowe elementy do języka C. Dlatego należy w niedalekiej przyszłości spodziewać się publikacji kolejnej wersji. Oceniając zaawansowanie prac komisji, szacuje się, iż specyfikacje nowej wersji zostaną przyjęte w 2023 roku, więc wersja ta prawdopodobnie będzie nazywana C23 [10]. Komisja pracuje nad: dostosowaniem wsparcia do nowego standardu IEEE 754 dotyczącego działań zmiennoprzecinkowych, funkcją </a:t>
            </a:r>
            <a:r>
              <a:rPr lang="pl-PL" i="1" spc="-10" dirty="0">
                <a:effectLst/>
                <a:ea typeface="Times New Roman" panose="02020603050405020304" pitchFamily="18" charset="0"/>
                <a:cs typeface="TimesLTStd-Roman"/>
              </a:rPr>
              <a:t>_</a:t>
            </a:r>
            <a:r>
              <a:rPr lang="pl-PL" i="1" spc="-10" dirty="0" err="1">
                <a:effectLst/>
                <a:ea typeface="Times New Roman" panose="02020603050405020304" pitchFamily="18" charset="0"/>
                <a:cs typeface="TimesLTStd-Roman"/>
              </a:rPr>
              <a:t>Static_assert</a:t>
            </a:r>
            <a:r>
              <a:rPr lang="pl-PL" spc="-10" dirty="0">
                <a:effectLst/>
                <a:ea typeface="Times New Roman" panose="02020603050405020304" pitchFamily="18" charset="0"/>
                <a:cs typeface="TimesLTStd-Roman"/>
              </a:rPr>
              <a:t>, składniami niektórych atrybutów, rozszerzeniem niektórych działań arytmetycznych, reprezentacją kodu uzupełnień do dwóch, wypisywaniem liczb binarnych, usunięciem definicji funkcji jeszcze z wersji K&amp;R, poprawę wsparcia do używanie funkcji </a:t>
            </a:r>
            <a:r>
              <a:rPr lang="pl-PL" i="1" spc="-10" dirty="0" err="1">
                <a:effectLst/>
                <a:ea typeface="Times New Roman" panose="02020603050405020304" pitchFamily="18" charset="0"/>
                <a:cs typeface="TimesLTStd-Roman"/>
              </a:rPr>
              <a:t>const</a:t>
            </a:r>
            <a:r>
              <a:rPr lang="pl-PL" spc="-10" dirty="0">
                <a:effectLst/>
                <a:ea typeface="Times New Roman" panose="02020603050405020304" pitchFamily="18" charset="0"/>
                <a:cs typeface="TimesLTStd-Roman"/>
              </a:rPr>
              <a:t> z tabelami, standaryzacją operatora </a:t>
            </a:r>
            <a:r>
              <a:rPr lang="pl-PL" i="1" spc="-10" dirty="0" err="1">
                <a:effectLst/>
                <a:ea typeface="Times New Roman" panose="02020603050405020304" pitchFamily="18" charset="0"/>
                <a:cs typeface="TimesLTStd-Roman"/>
              </a:rPr>
              <a:t>typeof</a:t>
            </a:r>
            <a:r>
              <a:rPr lang="pl-PL" i="1" spc="-10" dirty="0">
                <a:effectLst/>
                <a:ea typeface="Times New Roman" panose="02020603050405020304" pitchFamily="18" charset="0"/>
                <a:cs typeface="TimesLTStd-Roman"/>
              </a:rPr>
              <a:t>() </a:t>
            </a:r>
            <a:r>
              <a:rPr lang="pl-PL" spc="-10" dirty="0">
                <a:effectLst/>
                <a:ea typeface="Times New Roman" panose="02020603050405020304" pitchFamily="18" charset="0"/>
                <a:cs typeface="TimesLTStd-Roman"/>
              </a:rPr>
              <a:t>oraz kilkoma innymi zagadnieniami.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2812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E6B3F0-EDEC-E644-8357-2ED613D2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5B8BE8A-DA60-655B-5E62-9187A8E50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pc="-10" dirty="0">
                <a:effectLst/>
                <a:ea typeface="Times New Roman" panose="02020603050405020304" pitchFamily="18" charset="0"/>
                <a:cs typeface="TimesLTStd-Roman"/>
              </a:rPr>
              <a:t>Rozwój języka C jest uzależniony od potrzeb użytkowników oraz decyzji komisji ISO, która publikuje kolejne wersje języka C. Od pierwszej wersji opublikowanej jeszcze przez autora, do ostatniej pojawienia się obowiązującej wersji C17/C18 minęło 40 lat. Fakt, iż język jest przez tak wiele lat używany i nauczany przez kolejne pokolenia użytkowników, dowodzi popularności tego języka oraz przydatności w codziennych zmaganiach informatyków z programowaniem.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9901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DF633D-13AE-D87E-A66D-E6C7FD56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 za uwagę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0A084F-0E37-7DEE-2066-341DF7C33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7776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B16291-1082-B527-9CE1-76B766C6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1C83E5-D717-93EC-43C9-AA4DFBDEB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algn="just">
              <a:buNone/>
              <a:tabLst>
                <a:tab pos="74295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Ritchie, “The development of the language C”,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ACM SIGPLAN Notices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28 (3), 1993, s. 201-208.</a:t>
            </a:r>
            <a:endParaRPr lang="pl-P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>
              <a:buNone/>
              <a:tabLst>
                <a:tab pos="74295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Unknown author, Public domain, via Wikimedia Commons:</a:t>
            </a:r>
            <a:endParaRPr lang="pl-P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0" algn="l">
              <a:buNone/>
              <a:tabLst>
                <a:tab pos="742950" algn="l"/>
                <a:tab pos="44958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https://upload.wikimedia.org/wikipedia/commons/1/1b/Ken_Thompson_and_Dennis_Ritchie--1973.jpg</a:t>
            </a:r>
            <a:endParaRPr lang="pl-P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74295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Kernighan, D. Ritchie, “The C programming language”,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wydawnictwo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Prentice-Hall, 1978r.</a:t>
            </a:r>
            <a:endParaRPr lang="pl-P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74295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 Shaw, “Standard C: The ANSI Draft Grows Up”,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PC Magazine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vol. 7 num. 15, 1988, s. 116-117.</a:t>
            </a:r>
            <a:endParaRPr lang="pl-P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74295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D. W. Feather “A brief description of Normative Addendum 1”, 2010r. </a:t>
            </a:r>
            <a:endParaRPr lang="pl-P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74295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ISO/IEC 9899:1999 ISO 1999r.</a:t>
            </a:r>
            <a:endParaRPr lang="pl-P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74295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ISO/IEC 9899:2011 ISO 2011r.</a:t>
            </a:r>
            <a:endParaRPr lang="pl-P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74295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[online]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https://gcc.gnu.org/onlinedocs/gcc-8.1.0/gcc/C-Dialect-Options.html#index-std-1</a:t>
            </a:r>
            <a:endParaRPr lang="pl-P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74295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ISO/IEC 9899:2018 ISO 2018r.</a:t>
            </a:r>
            <a:endParaRPr lang="pl-P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74295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[online]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https://www.open-std.org/jtc1/sc22/wg14/www/docs/n2759.pdf</a:t>
            </a:r>
            <a:endParaRPr lang="pl-P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74295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[online]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https://www.open-std.org/jtc1/sc22/wg14/www/docs/n2912.pdf</a:t>
            </a:r>
            <a:endParaRPr lang="pl-P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6852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0E47E0-11E3-4A59-8F10-34A34CED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prezentacji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AEEC93-CD3E-45E4-9F25-B90B2AD58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Wprowadzenie</a:t>
            </a:r>
          </a:p>
          <a:p>
            <a:r>
              <a:rPr lang="pl-PL" dirty="0"/>
              <a:t>Początki języka C</a:t>
            </a:r>
          </a:p>
          <a:p>
            <a:r>
              <a:rPr lang="pl-PL" dirty="0"/>
              <a:t>Opublikowane wersje języka C</a:t>
            </a:r>
          </a:p>
          <a:p>
            <a:r>
              <a:rPr lang="pl-PL" dirty="0"/>
              <a:t>Przyszłe wersje języka C</a:t>
            </a:r>
          </a:p>
          <a:p>
            <a:r>
              <a:rPr lang="pl-PL" dirty="0"/>
              <a:t>Podsumowanie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2580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0DEBC8-E201-3C9C-0C27-769C0554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Wprowadzenie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71AAFF-83D6-316D-271F-653197021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effectLst/>
                <a:ea typeface="Times New Roman" panose="02020603050405020304" pitchFamily="18" charset="0"/>
              </a:rPr>
              <a:t>Jednym z obecnie najpopularniejszych języków programowania wysokiego poziomu jest język C. Jest często używany np. do programowania mikrokontrolerów, czy też do tworzenia systemów operacyjnych. Odkąd w 1978 roku C został po raz pierwszy dokładnie opisany, powstało kilka wersji obowiązujących w pewnym okresie jego istnienia.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671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A46FF6-CA6D-1B25-F6F3-1D540DA1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Początki języka 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CD2E50A-D786-36DD-773B-4E5696522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13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effectLst/>
                <a:ea typeface="Times New Roman" panose="02020603050405020304" pitchFamily="18" charset="0"/>
              </a:rPr>
              <a:t>Na przełomie lat sześćdziesiątych i siedemdziesiątych w firmie Bell </a:t>
            </a:r>
            <a:r>
              <a:rPr lang="pl-PL" dirty="0" err="1">
                <a:effectLst/>
                <a:ea typeface="Times New Roman" panose="02020603050405020304" pitchFamily="18" charset="0"/>
              </a:rPr>
              <a:t>Labs</a:t>
            </a:r>
            <a:r>
              <a:rPr lang="pl-PL" dirty="0">
                <a:effectLst/>
                <a:ea typeface="Times New Roman" panose="02020603050405020304" pitchFamily="18" charset="0"/>
              </a:rPr>
              <a:t> zespół złożony z </a:t>
            </a:r>
            <a:r>
              <a:rPr lang="pl-PL" dirty="0" err="1">
                <a:effectLst/>
                <a:ea typeface="Times New Roman" panose="02020603050405020304" pitchFamily="18" charset="0"/>
              </a:rPr>
              <a:t>Dennisa</a:t>
            </a:r>
            <a:r>
              <a:rPr lang="pl-PL" dirty="0">
                <a:effectLst/>
                <a:ea typeface="Times New Roman" panose="02020603050405020304" pitchFamily="18" charset="0"/>
              </a:rPr>
              <a:t> </a:t>
            </a:r>
            <a:r>
              <a:rPr lang="pl-PL" dirty="0" err="1">
                <a:effectLst/>
                <a:ea typeface="Times New Roman" panose="02020603050405020304" pitchFamily="18" charset="0"/>
              </a:rPr>
              <a:t>Ritchie’ego</a:t>
            </a:r>
            <a:r>
              <a:rPr lang="pl-PL" dirty="0">
                <a:effectLst/>
                <a:ea typeface="Times New Roman" panose="02020603050405020304" pitchFamily="18" charset="0"/>
              </a:rPr>
              <a:t> i </a:t>
            </a:r>
            <a:r>
              <a:rPr lang="pl-PL" dirty="0" err="1">
                <a:effectLst/>
                <a:ea typeface="Times New Roman" panose="02020603050405020304" pitchFamily="18" charset="0"/>
              </a:rPr>
              <a:t>Kena</a:t>
            </a:r>
            <a:r>
              <a:rPr lang="pl-PL" dirty="0">
                <a:effectLst/>
                <a:ea typeface="Times New Roman" panose="02020603050405020304" pitchFamily="18" charset="0"/>
              </a:rPr>
              <a:t> Thompsona pracował nad systemem UNIX. </a:t>
            </a:r>
            <a:r>
              <a:rPr lang="pl-PL" dirty="0" err="1">
                <a:effectLst/>
                <a:ea typeface="Times New Roman" panose="02020603050405020304" pitchFamily="18" charset="0"/>
              </a:rPr>
              <a:t>Ritchie</a:t>
            </a:r>
            <a:r>
              <a:rPr lang="pl-PL" dirty="0">
                <a:effectLst/>
                <a:ea typeface="Times New Roman" panose="02020603050405020304" pitchFamily="18" charset="0"/>
              </a:rPr>
              <a:t>, na podstawie języka B stworzonego przez Thompsona, stworzył język C. Pierwotna wersja C była gotowa na początku 1973 roku, a prace nad nim trwały do 1980 roku.</a:t>
            </a:r>
            <a:endParaRPr lang="pl-PL" dirty="0"/>
          </a:p>
        </p:txBody>
      </p:sp>
      <p:pic>
        <p:nvPicPr>
          <p:cNvPr id="5" name="Obraz 4" descr="Obraz zawierający mężczyzna, ściana, osoba, wewnątrz&#10;&#10;Opis wygenerowany automatycznie">
            <a:extLst>
              <a:ext uri="{FF2B5EF4-FFF2-40B4-BE49-F238E27FC236}">
                <a16:creationId xmlns:a16="http://schemas.microsoft.com/office/drawing/2014/main" id="{CCA8E296-FB4F-9D3A-98B1-64DF18835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288" y="1994625"/>
            <a:ext cx="4424440" cy="286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F12EAB1C-09A7-A550-9F91-9712D99E5E9A}"/>
              </a:ext>
            </a:extLst>
          </p:cNvPr>
          <p:cNvSpPr txBox="1"/>
          <p:nvPr/>
        </p:nvSpPr>
        <p:spPr>
          <a:xfrm>
            <a:off x="7312858" y="4976734"/>
            <a:ext cx="4424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Ken</a:t>
            </a:r>
            <a:r>
              <a:rPr lang="pl-P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Thompson (po lewej) i </a:t>
            </a:r>
            <a:r>
              <a:rPr lang="pl-PL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Dennis</a:t>
            </a:r>
            <a:r>
              <a:rPr lang="pl-P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l-PL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Ritche</a:t>
            </a:r>
            <a:r>
              <a:rPr lang="pl-P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(po prawej) w 1973 roku.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2207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12E2F6-0BA0-4B02-5B46-9EA88840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Wersja K&amp;R (C78)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B5846F-9CB1-4D37-60AA-AB2515A69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effectLst/>
                <a:ea typeface="Times New Roman" panose="02020603050405020304" pitchFamily="18" charset="0"/>
              </a:rPr>
              <a:t>Jako pierwszą oficjalną wersję języka C uznaje się wersję opisaną w książce </a:t>
            </a:r>
            <a:r>
              <a:rPr lang="pl-PL" i="1" dirty="0">
                <a:effectLst/>
                <a:ea typeface="Times New Roman" panose="02020603050405020304" pitchFamily="18" charset="0"/>
              </a:rPr>
              <a:t>Język ANSI C</a:t>
            </a:r>
            <a:r>
              <a:rPr lang="pl-PL" dirty="0">
                <a:effectLst/>
                <a:ea typeface="Times New Roman" panose="02020603050405020304" pitchFamily="18" charset="0"/>
              </a:rPr>
              <a:t> (ang. The C </a:t>
            </a:r>
            <a:r>
              <a:rPr lang="pl-PL" dirty="0" err="1">
                <a:effectLst/>
                <a:ea typeface="Times New Roman" panose="02020603050405020304" pitchFamily="18" charset="0"/>
              </a:rPr>
              <a:t>programming</a:t>
            </a:r>
            <a:r>
              <a:rPr lang="pl-PL" dirty="0">
                <a:effectLst/>
                <a:ea typeface="Times New Roman" panose="02020603050405020304" pitchFamily="18" charset="0"/>
              </a:rPr>
              <a:t> </a:t>
            </a:r>
            <a:r>
              <a:rPr lang="pl-PL" dirty="0" err="1">
                <a:effectLst/>
                <a:ea typeface="Times New Roman" panose="02020603050405020304" pitchFamily="18" charset="0"/>
              </a:rPr>
              <a:t>language</a:t>
            </a:r>
            <a:r>
              <a:rPr lang="pl-PL" dirty="0">
                <a:effectLst/>
                <a:ea typeface="Times New Roman" panose="02020603050405020304" pitchFamily="18" charset="0"/>
              </a:rPr>
              <a:t>) przez </a:t>
            </a:r>
            <a:r>
              <a:rPr lang="pl-PL" dirty="0" err="1">
                <a:effectLst/>
                <a:ea typeface="Times New Roman" panose="02020603050405020304" pitchFamily="18" charset="0"/>
              </a:rPr>
              <a:t>Dennisa</a:t>
            </a:r>
            <a:r>
              <a:rPr lang="pl-PL" dirty="0">
                <a:effectLst/>
                <a:ea typeface="Times New Roman" panose="02020603050405020304" pitchFamily="18" charset="0"/>
              </a:rPr>
              <a:t> </a:t>
            </a:r>
            <a:r>
              <a:rPr lang="pl-PL" dirty="0" err="1">
                <a:effectLst/>
                <a:ea typeface="Times New Roman" panose="02020603050405020304" pitchFamily="18" charset="0"/>
              </a:rPr>
              <a:t>Ritchie’ego</a:t>
            </a:r>
            <a:r>
              <a:rPr lang="pl-PL" dirty="0">
                <a:effectLst/>
                <a:ea typeface="Times New Roman" panose="02020603050405020304" pitchFamily="18" charset="0"/>
              </a:rPr>
              <a:t> oraz Briana </a:t>
            </a:r>
            <a:r>
              <a:rPr lang="pl-PL" dirty="0" err="1">
                <a:effectLst/>
                <a:ea typeface="Times New Roman" panose="02020603050405020304" pitchFamily="18" charset="0"/>
              </a:rPr>
              <a:t>Kernighana</a:t>
            </a:r>
            <a:r>
              <a:rPr lang="pl-PL" dirty="0">
                <a:effectLst/>
                <a:ea typeface="Times New Roman" panose="02020603050405020304" pitchFamily="18" charset="0"/>
              </a:rPr>
              <a:t> w 1978 roku. Wśród omawianych w książce tematów są m.in. typy zmiennych, operacje arytmetyczne i logiczne, listy, wszelkie pętle, funkcje, wskaźniki, struktury, wejścia i wyjścia oraz wykorzystanie języka C w systemie UNIX. Od nazwisk autorów wersja ta nazywana jest K&amp;R.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5666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AA0BC4-5ABE-A4D5-C97B-18D46ED9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Wersja C89/C90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5DED10-01F2-F956-6E02-BA6780EF0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effectLst/>
                <a:ea typeface="Times New Roman" panose="02020603050405020304" pitchFamily="18" charset="0"/>
              </a:rPr>
              <a:t>Wzrost popularności języka spowodował, że już w okolicach 1982 roku konieczne było jego kompleksowe ustandaryzowanie. Tego zadania podjął się Amerykański Instytut Standaryzacji (ANSI), który w 1983 roku powołał specjalną komisję. Prace komisji zakończyły się skompletowaniem dokumentacji i wydaniem ich w oficjalnej publikacji 14 grudnia 1989 roku. Niemal rok po publikacji ANSI, ISO (Międzynarodowa Organizacja Normalizacji) opublikowała, z drobnymi poprawkami względem publikacji ANSI, międzynarodowy standard języka C zwany C90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8188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BDA1EE-7645-FCEE-1BBC-A1F4C980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Wersja C95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0AE1BF-9F3A-226B-7CFD-581DA3698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effectLst/>
                <a:ea typeface="Times New Roman" panose="02020603050405020304" pitchFamily="18" charset="0"/>
              </a:rPr>
              <a:t>W 1995 roku ISO opublikowało tzw. Poprawkę 1 (</a:t>
            </a:r>
            <a:r>
              <a:rPr lang="pl-PL" dirty="0" err="1">
                <a:effectLst/>
                <a:ea typeface="Times New Roman" panose="02020603050405020304" pitchFamily="18" charset="0"/>
              </a:rPr>
              <a:t>Amendment</a:t>
            </a:r>
            <a:r>
              <a:rPr lang="pl-PL" dirty="0">
                <a:effectLst/>
                <a:ea typeface="Times New Roman" panose="02020603050405020304" pitchFamily="18" charset="0"/>
              </a:rPr>
              <a:t> 1) do wersji C90, którą często uważa się za samodzielną wersję. W stosunku do wcześniejszej wersji poprawiono, standardową bibliotekę pod kątem zmiennych o dużej liczbie bitów, dodano pewne digrafy (operatory złożone z dwóch znaków np. ++), zdefiniowano operatory logiczne oraz usystematyzowano standard _STDC_VERSION_ oznaczający wersję, z której korzysta programista.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339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047BC8-07C6-5280-18F1-1DF6FDE7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Wersja C99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91271BC-29B7-0DC2-163A-70FE11BCC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effectLst/>
                <a:ea typeface="Times New Roman" panose="02020603050405020304" pitchFamily="18" charset="0"/>
              </a:rPr>
              <a:t>Niemal dziesięć lat po ustandaryzowaniu języka przez ISO, w 1999 roku, organizacja ta opublikowała kolejną pełnoprawną wersję – C99. W wersji tej pojawiły się: nowe typy zmiennych (np. </a:t>
            </a:r>
            <a:r>
              <a:rPr lang="pl-PL" dirty="0" err="1">
                <a:effectLst/>
                <a:ea typeface="Times New Roman" panose="02020603050405020304" pitchFamily="18" charset="0"/>
              </a:rPr>
              <a:t>long</a:t>
            </a:r>
            <a:r>
              <a:rPr lang="pl-PL" dirty="0">
                <a:effectLst/>
                <a:ea typeface="Times New Roman" panose="02020603050405020304" pitchFamily="18" charset="0"/>
              </a:rPr>
              <a:t> </a:t>
            </a:r>
            <a:r>
              <a:rPr lang="pl-PL" dirty="0" err="1">
                <a:effectLst/>
                <a:ea typeface="Times New Roman" panose="02020603050405020304" pitchFamily="18" charset="0"/>
              </a:rPr>
              <a:t>long</a:t>
            </a:r>
            <a:r>
              <a:rPr lang="pl-PL" dirty="0">
                <a:effectLst/>
                <a:ea typeface="Times New Roman" panose="02020603050405020304" pitchFamily="18" charset="0"/>
              </a:rPr>
              <a:t>), nowe funkcje (np. statyczne indeksy tablic) oraz nowe nagłówki (m.in. &lt;</a:t>
            </a:r>
            <a:r>
              <a:rPr lang="pl-PL" dirty="0" err="1">
                <a:effectLst/>
                <a:ea typeface="Times New Roman" panose="02020603050405020304" pitchFamily="18" charset="0"/>
              </a:rPr>
              <a:t>stdint.h</a:t>
            </a:r>
            <a:r>
              <a:rPr lang="pl-PL" dirty="0">
                <a:effectLst/>
                <a:ea typeface="Times New Roman" panose="02020603050405020304" pitchFamily="18" charset="0"/>
              </a:rPr>
              <a:t>&gt;, &lt;</a:t>
            </a:r>
            <a:r>
              <a:rPr lang="pl-PL" dirty="0" err="1">
                <a:effectLst/>
                <a:ea typeface="Times New Roman" panose="02020603050405020304" pitchFamily="18" charset="0"/>
              </a:rPr>
              <a:t>tgmath.h</a:t>
            </a:r>
            <a:r>
              <a:rPr lang="pl-PL" dirty="0">
                <a:effectLst/>
                <a:ea typeface="Times New Roman" panose="02020603050405020304" pitchFamily="18" charset="0"/>
              </a:rPr>
              <a:t>&gt;, &lt;</a:t>
            </a:r>
            <a:r>
              <a:rPr lang="pl-PL" dirty="0" err="1">
                <a:effectLst/>
                <a:ea typeface="Times New Roman" panose="02020603050405020304" pitchFamily="18" charset="0"/>
              </a:rPr>
              <a:t>fenv.h</a:t>
            </a:r>
            <a:r>
              <a:rPr lang="pl-PL" dirty="0">
                <a:effectLst/>
                <a:ea typeface="Times New Roman" panose="02020603050405020304" pitchFamily="18" charset="0"/>
              </a:rPr>
              <a:t>&gt;, &lt;</a:t>
            </a:r>
            <a:r>
              <a:rPr lang="pl-PL" dirty="0" err="1">
                <a:effectLst/>
                <a:ea typeface="Times New Roman" panose="02020603050405020304" pitchFamily="18" charset="0"/>
              </a:rPr>
              <a:t>complex.h</a:t>
            </a:r>
            <a:r>
              <a:rPr lang="pl-PL" dirty="0">
                <a:effectLst/>
                <a:ea typeface="Times New Roman" panose="02020603050405020304" pitchFamily="18" charset="0"/>
              </a:rPr>
              <a:t>&gt;). Ponadto usunięto niebezpieczne funkcje z wersji C89 jak np. niejawne deklaracje funkcji oraz poprawiono kompatybilność z niektórymi funkcjami języka C++.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6249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74A133-127B-D117-D401-81436557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Wersja C11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40F3131-6E22-2C34-B902-93B4D4CBB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effectLst/>
                <a:ea typeface="Times New Roman" panose="02020603050405020304" pitchFamily="18" charset="0"/>
              </a:rPr>
              <a:t>Ponownie około dekadę po opublikowaniu poprzedniej wersji (w 2011 roku), ISO opublikowała kolejną wersję – tym razem C11. Wśród dokonanych zmian względem C99 należy wyróżnić: specyfikację nagłówka &lt;</a:t>
            </a:r>
            <a:r>
              <a:rPr lang="pl-PL" dirty="0" err="1">
                <a:effectLst/>
                <a:ea typeface="Times New Roman" panose="02020603050405020304" pitchFamily="18" charset="0"/>
              </a:rPr>
              <a:t>stdalign.h</a:t>
            </a:r>
            <a:r>
              <a:rPr lang="pl-PL" dirty="0">
                <a:effectLst/>
                <a:ea typeface="Times New Roman" panose="02020603050405020304" pitchFamily="18" charset="0"/>
              </a:rPr>
              <a:t>&gt;, dodanie funkcji _</a:t>
            </a:r>
            <a:r>
              <a:rPr lang="pl-PL" dirty="0" err="1">
                <a:effectLst/>
                <a:ea typeface="Times New Roman" panose="02020603050405020304" pitchFamily="18" charset="0"/>
              </a:rPr>
              <a:t>Noreturn</a:t>
            </a:r>
            <a:r>
              <a:rPr lang="pl-PL" dirty="0">
                <a:effectLst/>
                <a:ea typeface="Times New Roman" panose="02020603050405020304" pitchFamily="18" charset="0"/>
              </a:rPr>
              <a:t> i  nagłówka &lt;</a:t>
            </a:r>
            <a:r>
              <a:rPr lang="pl-PL" dirty="0" err="1">
                <a:effectLst/>
                <a:ea typeface="Times New Roman" panose="02020603050405020304" pitchFamily="18" charset="0"/>
              </a:rPr>
              <a:t>stdnoreturn.h</a:t>
            </a:r>
            <a:r>
              <a:rPr lang="pl-PL" dirty="0">
                <a:effectLst/>
                <a:ea typeface="Times New Roman" panose="02020603050405020304" pitchFamily="18" charset="0"/>
              </a:rPr>
              <a:t>&gt;, dodanie funkcji _</a:t>
            </a:r>
            <a:r>
              <a:rPr lang="pl-PL" dirty="0" err="1">
                <a:effectLst/>
                <a:ea typeface="Times New Roman" panose="02020603050405020304" pitchFamily="18" charset="0"/>
              </a:rPr>
              <a:t>Generic</a:t>
            </a:r>
            <a:r>
              <a:rPr lang="pl-PL" dirty="0">
                <a:effectLst/>
                <a:ea typeface="Times New Roman" panose="02020603050405020304" pitchFamily="18" charset="0"/>
              </a:rPr>
              <a:t>, wsparcie wielowątkowości, poprawę wparcia standardu UNICODE, zastąpienie funkcji </a:t>
            </a:r>
            <a:r>
              <a:rPr lang="pl-PL" i="1" dirty="0" err="1">
                <a:effectLst/>
                <a:ea typeface="Times New Roman" panose="02020603050405020304" pitchFamily="18" charset="0"/>
              </a:rPr>
              <a:t>gets</a:t>
            </a:r>
            <a:r>
              <a:rPr lang="pl-PL" dirty="0">
                <a:effectLst/>
                <a:ea typeface="Times New Roman" panose="02020603050405020304" pitchFamily="18" charset="0"/>
              </a:rPr>
              <a:t> przez funkcję </a:t>
            </a:r>
            <a:r>
              <a:rPr lang="pl-PL" i="1" dirty="0" err="1">
                <a:effectLst/>
                <a:ea typeface="Times New Roman" panose="02020603050405020304" pitchFamily="18" charset="0"/>
              </a:rPr>
              <a:t>fgets</a:t>
            </a:r>
            <a:r>
              <a:rPr lang="pl-PL" dirty="0">
                <a:effectLst/>
                <a:ea typeface="Times New Roman" panose="02020603050405020304" pitchFamily="18" charset="0"/>
              </a:rPr>
              <a:t>, dodanie anonimowych struktur i unii, dodanie funkcji szybkiego zamykania </a:t>
            </a:r>
            <a:r>
              <a:rPr lang="pl-PL" i="1" dirty="0" err="1">
                <a:effectLst/>
                <a:ea typeface="Times New Roman" panose="02020603050405020304" pitchFamily="18" charset="0"/>
              </a:rPr>
              <a:t>quick_exit</a:t>
            </a:r>
            <a:r>
              <a:rPr lang="pl-PL" dirty="0">
                <a:effectLst/>
                <a:ea typeface="Times New Roman" panose="02020603050405020304" pitchFamily="18" charset="0"/>
              </a:rPr>
              <a:t>, dodane funkcji </a:t>
            </a:r>
            <a:r>
              <a:rPr lang="pl-PL" i="1" dirty="0" err="1">
                <a:effectLst/>
                <a:ea typeface="Times New Roman" panose="02020603050405020304" pitchFamily="18" charset="0"/>
              </a:rPr>
              <a:t>timespec_get</a:t>
            </a:r>
            <a:r>
              <a:rPr lang="pl-PL" dirty="0">
                <a:effectLst/>
                <a:ea typeface="Times New Roman" panose="02020603050405020304" pitchFamily="18" charset="0"/>
              </a:rPr>
              <a:t> i odpowiadającej jej struktury w nagłówku &lt;</a:t>
            </a:r>
            <a:r>
              <a:rPr lang="pl-PL" dirty="0" err="1">
                <a:effectLst/>
                <a:ea typeface="Times New Roman" panose="02020603050405020304" pitchFamily="18" charset="0"/>
              </a:rPr>
              <a:t>time.h</a:t>
            </a:r>
            <a:r>
              <a:rPr lang="pl-PL" dirty="0">
                <a:effectLst/>
                <a:ea typeface="Times New Roman" panose="02020603050405020304" pitchFamily="18" charset="0"/>
              </a:rPr>
              <a:t>&gt; oraz makra konstrukcji liczb zespolonych.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2131280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1117</Words>
  <Application>Microsoft Office PowerPoint</Application>
  <PresentationFormat>Panoramiczny</PresentationFormat>
  <Paragraphs>43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Motyw pakietu Office</vt:lpstr>
      <vt:lpstr>Wersje języka C</vt:lpstr>
      <vt:lpstr>Plan prezentacji</vt:lpstr>
      <vt:lpstr>Wprowadzenie</vt:lpstr>
      <vt:lpstr>Początki języka C</vt:lpstr>
      <vt:lpstr>Wersja K&amp;R (C78)</vt:lpstr>
      <vt:lpstr>Wersja C89/C90</vt:lpstr>
      <vt:lpstr>Wersja C95</vt:lpstr>
      <vt:lpstr>Wersja C99</vt:lpstr>
      <vt:lpstr>Wersja C11</vt:lpstr>
      <vt:lpstr>Wersja C17/C18</vt:lpstr>
      <vt:lpstr>Przyszłe wersje</vt:lpstr>
      <vt:lpstr>Podsumowanie</vt:lpstr>
      <vt:lpstr>Dziękuję za uwagę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 Szymczyk</dc:creator>
  <cp:lastModifiedBy>Maciej Morgalla</cp:lastModifiedBy>
  <cp:revision>11</cp:revision>
  <dcterms:created xsi:type="dcterms:W3CDTF">2020-10-18T20:29:38Z</dcterms:created>
  <dcterms:modified xsi:type="dcterms:W3CDTF">2022-06-17T10:28:47Z</dcterms:modified>
</cp:coreProperties>
</file>