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680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D3"/>
    <a:srgbClr val="FFD9CE"/>
    <a:srgbClr val="BB4430"/>
    <a:srgbClr val="B287A3"/>
    <a:srgbClr val="A62639"/>
    <a:srgbClr val="EFAAC4"/>
    <a:srgbClr val="AABDCE"/>
    <a:srgbClr val="C9DDE5"/>
    <a:srgbClr val="32292F"/>
    <a:srgbClr val="72A1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BD824-1353-4983-B79E-897C1F4BC103}" v="1" dt="2018-12-03T21:36:24.1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1626" y="72"/>
      </p:cViewPr>
      <p:guideLst>
        <p:guide orient="horz" pos="16680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48A66-F58A-B648-BE44-8B1B13F4050C}" type="datetimeFigureOut">
              <a:rPr lang="en-US" smtClean="0"/>
              <a:t>12/3/2018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92F5-5FFC-3D46-9892-BB52C2C5B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6D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8D82ADB-7F02-4969-8B37-F80019DFDCD3}"/>
              </a:ext>
            </a:extLst>
          </p:cNvPr>
          <p:cNvGrpSpPr/>
          <p:nvPr/>
        </p:nvGrpSpPr>
        <p:grpSpPr>
          <a:xfrm>
            <a:off x="0" y="5029138"/>
            <a:ext cx="13258800" cy="457206"/>
            <a:chOff x="0" y="5029138"/>
            <a:chExt cx="13258800" cy="457206"/>
          </a:xfrm>
          <a:solidFill>
            <a:schemeClr val="accent1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4A97E96-93B6-4EE3-81E1-F35492F0B871}"/>
                </a:ext>
              </a:extLst>
            </p:cNvPr>
            <p:cNvSpPr/>
            <p:nvPr/>
          </p:nvSpPr>
          <p:spPr>
            <a:xfrm>
              <a:off x="0" y="5029138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7EDE268-654E-469E-B087-C465EEDA5ACF}"/>
                </a:ext>
              </a:extLst>
            </p:cNvPr>
            <p:cNvSpPr/>
            <p:nvPr/>
          </p:nvSpPr>
          <p:spPr>
            <a:xfrm>
              <a:off x="914400" y="5029139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EAA9D2D-B218-4610-9D46-D8284AEC84E9}"/>
                </a:ext>
              </a:extLst>
            </p:cNvPr>
            <p:cNvSpPr/>
            <p:nvPr/>
          </p:nvSpPr>
          <p:spPr>
            <a:xfrm>
              <a:off x="1828800" y="5029140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F35D65E-5EF5-4667-A5D2-EE0033AC337C}"/>
                </a:ext>
              </a:extLst>
            </p:cNvPr>
            <p:cNvSpPr/>
            <p:nvPr/>
          </p:nvSpPr>
          <p:spPr>
            <a:xfrm>
              <a:off x="2743200" y="5029141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B1652F-CCE6-420F-B2C8-E8517BC81FCA}"/>
                </a:ext>
              </a:extLst>
            </p:cNvPr>
            <p:cNvSpPr/>
            <p:nvPr/>
          </p:nvSpPr>
          <p:spPr>
            <a:xfrm>
              <a:off x="3657600" y="5029142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47A9D26-3CCB-4762-9370-64B1C63A4CF0}"/>
                </a:ext>
              </a:extLst>
            </p:cNvPr>
            <p:cNvSpPr/>
            <p:nvPr/>
          </p:nvSpPr>
          <p:spPr>
            <a:xfrm>
              <a:off x="4572000" y="5029143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1C3D07A-493C-44E8-BA5C-8FF410A48653}"/>
                </a:ext>
              </a:extLst>
            </p:cNvPr>
            <p:cNvSpPr/>
            <p:nvPr/>
          </p:nvSpPr>
          <p:spPr>
            <a:xfrm>
              <a:off x="5486400" y="5029144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00DCC4-6D60-4991-B1ED-26CBAE1F9711}"/>
                </a:ext>
              </a:extLst>
            </p:cNvPr>
            <p:cNvSpPr/>
            <p:nvPr/>
          </p:nvSpPr>
          <p:spPr>
            <a:xfrm>
              <a:off x="6400800" y="5029145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84F2A23-FC6F-49E6-B2CB-96F6B9CFBB81}"/>
                </a:ext>
              </a:extLst>
            </p:cNvPr>
            <p:cNvSpPr/>
            <p:nvPr/>
          </p:nvSpPr>
          <p:spPr>
            <a:xfrm>
              <a:off x="7315200" y="5029146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325FBFC-3665-4DE3-B3F5-1621D6B5D833}"/>
                </a:ext>
              </a:extLst>
            </p:cNvPr>
            <p:cNvSpPr/>
            <p:nvPr/>
          </p:nvSpPr>
          <p:spPr>
            <a:xfrm>
              <a:off x="8229600" y="5029147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5D6D8D4-F647-4AFF-91F9-1CE079E5EDB3}"/>
                </a:ext>
              </a:extLst>
            </p:cNvPr>
            <p:cNvSpPr/>
            <p:nvPr/>
          </p:nvSpPr>
          <p:spPr>
            <a:xfrm>
              <a:off x="9144000" y="5029148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E11AFD3-C6B4-4AF5-A3CC-1157122AC1CD}"/>
                </a:ext>
              </a:extLst>
            </p:cNvPr>
            <p:cNvSpPr/>
            <p:nvPr/>
          </p:nvSpPr>
          <p:spPr>
            <a:xfrm>
              <a:off x="10058400" y="5029149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381E641-BEB5-4AC7-80A7-A714B983B711}"/>
                </a:ext>
              </a:extLst>
            </p:cNvPr>
            <p:cNvSpPr/>
            <p:nvPr/>
          </p:nvSpPr>
          <p:spPr>
            <a:xfrm>
              <a:off x="10972800" y="5029150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301DA9-8AB4-435B-A173-773305ADB684}"/>
                </a:ext>
              </a:extLst>
            </p:cNvPr>
            <p:cNvSpPr/>
            <p:nvPr/>
          </p:nvSpPr>
          <p:spPr>
            <a:xfrm>
              <a:off x="11887200" y="5029151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B880FC-8BE7-4544-AA0C-9C4A5B0BF668}"/>
                </a:ext>
              </a:extLst>
            </p:cNvPr>
            <p:cNvSpPr/>
            <p:nvPr/>
          </p:nvSpPr>
          <p:spPr>
            <a:xfrm>
              <a:off x="12801600" y="5029152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9D7B149-FA1C-4191-90A6-24FCA92E8BF7}"/>
              </a:ext>
            </a:extLst>
          </p:cNvPr>
          <p:cNvGrpSpPr/>
          <p:nvPr/>
        </p:nvGrpSpPr>
        <p:grpSpPr>
          <a:xfrm>
            <a:off x="30632400" y="5029240"/>
            <a:ext cx="13258800" cy="457206"/>
            <a:chOff x="30632400" y="5029240"/>
            <a:chExt cx="13258800" cy="457206"/>
          </a:xfrm>
          <a:solidFill>
            <a:schemeClr val="accent1">
              <a:lumMod val="75000"/>
            </a:schemeClr>
          </a:solidFill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918BC11-9C7A-4029-B56C-1C665C8F8741}"/>
                </a:ext>
              </a:extLst>
            </p:cNvPr>
            <p:cNvSpPr/>
            <p:nvPr/>
          </p:nvSpPr>
          <p:spPr>
            <a:xfrm>
              <a:off x="30632400" y="5029240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8DF045C-784E-41C2-8ECB-1594CFEDA833}"/>
                </a:ext>
              </a:extLst>
            </p:cNvPr>
            <p:cNvSpPr/>
            <p:nvPr/>
          </p:nvSpPr>
          <p:spPr>
            <a:xfrm>
              <a:off x="31546800" y="5029241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5ADFC02-2467-4988-B1A4-50FCCE373952}"/>
                </a:ext>
              </a:extLst>
            </p:cNvPr>
            <p:cNvSpPr/>
            <p:nvPr/>
          </p:nvSpPr>
          <p:spPr>
            <a:xfrm>
              <a:off x="32461200" y="5029242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EC19BC7-FABB-43B4-A4CA-920A5E2548C9}"/>
                </a:ext>
              </a:extLst>
            </p:cNvPr>
            <p:cNvSpPr/>
            <p:nvPr/>
          </p:nvSpPr>
          <p:spPr>
            <a:xfrm>
              <a:off x="33375600" y="5029243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6620618-EA90-4C42-B752-C0FF214D2499}"/>
                </a:ext>
              </a:extLst>
            </p:cNvPr>
            <p:cNvSpPr/>
            <p:nvPr/>
          </p:nvSpPr>
          <p:spPr>
            <a:xfrm>
              <a:off x="34290000" y="5029244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929A679-E5A0-4E89-86C6-560DF799DFD1}"/>
                </a:ext>
              </a:extLst>
            </p:cNvPr>
            <p:cNvSpPr/>
            <p:nvPr/>
          </p:nvSpPr>
          <p:spPr>
            <a:xfrm>
              <a:off x="35204400" y="5029245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4A4E072-B0A3-4552-A453-97B44D6017D7}"/>
                </a:ext>
              </a:extLst>
            </p:cNvPr>
            <p:cNvSpPr/>
            <p:nvPr/>
          </p:nvSpPr>
          <p:spPr>
            <a:xfrm>
              <a:off x="36118800" y="5029246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87BEBBC-FC39-4123-B966-EBD0095E4616}"/>
                </a:ext>
              </a:extLst>
            </p:cNvPr>
            <p:cNvSpPr/>
            <p:nvPr/>
          </p:nvSpPr>
          <p:spPr>
            <a:xfrm>
              <a:off x="37033200" y="5029247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5467CA9-7387-48F0-9DEC-1A7389C24709}"/>
                </a:ext>
              </a:extLst>
            </p:cNvPr>
            <p:cNvSpPr/>
            <p:nvPr/>
          </p:nvSpPr>
          <p:spPr>
            <a:xfrm>
              <a:off x="37947600" y="5029248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AF1DA89-3924-491E-BB98-36F32C106019}"/>
                </a:ext>
              </a:extLst>
            </p:cNvPr>
            <p:cNvSpPr/>
            <p:nvPr/>
          </p:nvSpPr>
          <p:spPr>
            <a:xfrm>
              <a:off x="38862000" y="5029249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BB8D49D-B557-404F-9487-F90C1DE8BEF8}"/>
                </a:ext>
              </a:extLst>
            </p:cNvPr>
            <p:cNvSpPr/>
            <p:nvPr/>
          </p:nvSpPr>
          <p:spPr>
            <a:xfrm>
              <a:off x="39776400" y="5029250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86B0474-B49B-41F5-8F3F-3FEB9F5844DD}"/>
                </a:ext>
              </a:extLst>
            </p:cNvPr>
            <p:cNvSpPr/>
            <p:nvPr/>
          </p:nvSpPr>
          <p:spPr>
            <a:xfrm>
              <a:off x="40690800" y="5029251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8A2336F-8A30-45AD-A3D4-DC7552ABCAEC}"/>
                </a:ext>
              </a:extLst>
            </p:cNvPr>
            <p:cNvSpPr/>
            <p:nvPr/>
          </p:nvSpPr>
          <p:spPr>
            <a:xfrm>
              <a:off x="41605200" y="5029252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F2F35CC-EC78-41E4-87EC-88AC7D17DBF5}"/>
                </a:ext>
              </a:extLst>
            </p:cNvPr>
            <p:cNvSpPr/>
            <p:nvPr/>
          </p:nvSpPr>
          <p:spPr>
            <a:xfrm>
              <a:off x="42519600" y="5029253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D587959-0D33-4AB6-B50D-53D64266E235}"/>
                </a:ext>
              </a:extLst>
            </p:cNvPr>
            <p:cNvSpPr/>
            <p:nvPr/>
          </p:nvSpPr>
          <p:spPr>
            <a:xfrm>
              <a:off x="43434000" y="5029254"/>
              <a:ext cx="457200" cy="45719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BD08978-E167-4DC4-B254-AD53C7FB3F1D}"/>
              </a:ext>
            </a:extLst>
          </p:cNvPr>
          <p:cNvSpPr txBox="1"/>
          <p:nvPr/>
        </p:nvSpPr>
        <p:spPr>
          <a:xfrm>
            <a:off x="13716000" y="4653113"/>
            <a:ext cx="16459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solidFill>
                  <a:srgbClr val="32292F"/>
                </a:solidFill>
                <a:latin typeface="Bahnschrift" panose="020B0502040204020203" pitchFamily="34" charset="0"/>
              </a:rPr>
              <a:t>COSC Senior Design, University of Wyoming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05EED8-DC4D-45FF-B227-5BA62F35FCF0}"/>
              </a:ext>
            </a:extLst>
          </p:cNvPr>
          <p:cNvSpPr txBox="1"/>
          <p:nvPr/>
        </p:nvSpPr>
        <p:spPr>
          <a:xfrm>
            <a:off x="9601200" y="3389330"/>
            <a:ext cx="2468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>
                <a:solidFill>
                  <a:srgbClr val="32292F"/>
                </a:solidFill>
                <a:latin typeface="Bahnschrift" panose="020B0502040204020203" pitchFamily="34" charset="0"/>
              </a:rPr>
              <a:t>McKade Umbenhower, Robert Randolph, Taylor Bleizeffer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22D3C5A-6C8F-4743-AA56-3E4D7B39EABF}"/>
              </a:ext>
            </a:extLst>
          </p:cNvPr>
          <p:cNvSpPr/>
          <p:nvPr/>
        </p:nvSpPr>
        <p:spPr>
          <a:xfrm>
            <a:off x="9144000" y="4122130"/>
            <a:ext cx="457200" cy="4571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5661B49-42CD-413E-AB19-A9BDCCFA8407}"/>
              </a:ext>
            </a:extLst>
          </p:cNvPr>
          <p:cNvSpPr/>
          <p:nvPr/>
        </p:nvSpPr>
        <p:spPr>
          <a:xfrm>
            <a:off x="7315199" y="3196151"/>
            <a:ext cx="457200" cy="4571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F736BB-D458-4A34-9A14-416D1E6FB671}"/>
              </a:ext>
            </a:extLst>
          </p:cNvPr>
          <p:cNvSpPr/>
          <p:nvPr/>
        </p:nvSpPr>
        <p:spPr>
          <a:xfrm>
            <a:off x="8229600" y="2286000"/>
            <a:ext cx="457200" cy="4571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26890F-273F-4A40-92D5-552D1E11225F}"/>
              </a:ext>
            </a:extLst>
          </p:cNvPr>
          <p:cNvSpPr/>
          <p:nvPr/>
        </p:nvSpPr>
        <p:spPr>
          <a:xfrm>
            <a:off x="34290000" y="4114505"/>
            <a:ext cx="457200" cy="4571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6190BD-D9BF-4900-B7DC-384C98C91D1C}"/>
              </a:ext>
            </a:extLst>
          </p:cNvPr>
          <p:cNvSpPr/>
          <p:nvPr/>
        </p:nvSpPr>
        <p:spPr>
          <a:xfrm>
            <a:off x="35204400" y="2286000"/>
            <a:ext cx="457200" cy="4571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97CD94-92E7-4303-BB8E-681629201F83}"/>
              </a:ext>
            </a:extLst>
          </p:cNvPr>
          <p:cNvGrpSpPr/>
          <p:nvPr/>
        </p:nvGrpSpPr>
        <p:grpSpPr>
          <a:xfrm>
            <a:off x="9144000" y="457044"/>
            <a:ext cx="25603200" cy="2739107"/>
            <a:chOff x="9144000" y="457044"/>
            <a:chExt cx="25603200" cy="273910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9A9DB25-AEE9-463D-9D5C-5CD81933F32B}"/>
                </a:ext>
              </a:extLst>
            </p:cNvPr>
            <p:cNvSpPr/>
            <p:nvPr/>
          </p:nvSpPr>
          <p:spPr>
            <a:xfrm>
              <a:off x="9144000" y="457044"/>
              <a:ext cx="25374600" cy="2510351"/>
            </a:xfrm>
            <a:prstGeom prst="rect">
              <a:avLst/>
            </a:prstGeom>
            <a:solidFill>
              <a:srgbClr val="32292F"/>
            </a:solidFill>
            <a:ln>
              <a:solidFill>
                <a:srgbClr val="322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600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D89EF59-C54F-4631-BC65-E8971B51220E}"/>
                </a:ext>
              </a:extLst>
            </p:cNvPr>
            <p:cNvSpPr/>
            <p:nvPr/>
          </p:nvSpPr>
          <p:spPr>
            <a:xfrm>
              <a:off x="9372600" y="685800"/>
              <a:ext cx="25374600" cy="251035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3229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600">
                  <a:solidFill>
                    <a:srgbClr val="32292F"/>
                  </a:solidFill>
                  <a:latin typeface="Bahnschrift" panose="020B0502040204020203" pitchFamily="34" charset="0"/>
                </a:rPr>
                <a:t>Procedural Music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BEFCDB85-F627-4E9A-982F-66527BFADBC2}"/>
              </a:ext>
            </a:extLst>
          </p:cNvPr>
          <p:cNvSpPr/>
          <p:nvPr/>
        </p:nvSpPr>
        <p:spPr>
          <a:xfrm>
            <a:off x="36118800" y="3200141"/>
            <a:ext cx="457200" cy="4571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0BF86F3-A5DE-4891-B6A1-EE58E5336811}"/>
              </a:ext>
            </a:extLst>
          </p:cNvPr>
          <p:cNvGrpSpPr/>
          <p:nvPr/>
        </p:nvGrpSpPr>
        <p:grpSpPr>
          <a:xfrm>
            <a:off x="1371601" y="6858001"/>
            <a:ext cx="13258796" cy="16914077"/>
            <a:chOff x="1371601" y="6858001"/>
            <a:chExt cx="13258796" cy="1691407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988CA2B5-4BE4-43F8-8D8C-0988B521995A}"/>
                </a:ext>
              </a:extLst>
            </p:cNvPr>
            <p:cNvGrpSpPr/>
            <p:nvPr/>
          </p:nvGrpSpPr>
          <p:grpSpPr>
            <a:xfrm>
              <a:off x="1371601" y="6858001"/>
              <a:ext cx="12801598" cy="16914077"/>
              <a:chOff x="1371601" y="6858001"/>
              <a:chExt cx="12801598" cy="1691407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2B11F0D-AB82-43AD-91C5-D7CA86406FEE}"/>
                  </a:ext>
                </a:extLst>
              </p:cNvPr>
              <p:cNvSpPr/>
              <p:nvPr/>
            </p:nvSpPr>
            <p:spPr>
              <a:xfrm>
                <a:off x="1371601" y="6858001"/>
                <a:ext cx="12573000" cy="16685468"/>
              </a:xfrm>
              <a:prstGeom prst="rect">
                <a:avLst/>
              </a:prstGeom>
              <a:solidFill>
                <a:srgbClr val="32292F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Intro</a:t>
                </a:r>
              </a:p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r>
                  <a:rPr lang="en-US"/>
                  <a:t>General overview</a:t>
                </a:r>
              </a:p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r>
                  <a:rPr lang="en-US"/>
                  <a:t>Use cases</a:t>
                </a:r>
              </a:p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r>
                  <a:rPr lang="en-US"/>
                  <a:t>Problem being solved</a:t>
                </a:r>
              </a:p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r>
                  <a:rPr lang="en-US"/>
                  <a:t>benefits</a:t>
                </a: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AEB1E295-3594-4C7A-8123-894B2850F9EB}"/>
                  </a:ext>
                </a:extLst>
              </p:cNvPr>
              <p:cNvSpPr/>
              <p:nvPr/>
            </p:nvSpPr>
            <p:spPr>
              <a:xfrm>
                <a:off x="1600200" y="7086610"/>
                <a:ext cx="12572999" cy="166854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2292F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4D5102C-5EC6-4652-8E95-A23235F2128C}"/>
                </a:ext>
              </a:extLst>
            </p:cNvPr>
            <p:cNvGrpSpPr/>
            <p:nvPr/>
          </p:nvGrpSpPr>
          <p:grpSpPr>
            <a:xfrm>
              <a:off x="2057399" y="6864479"/>
              <a:ext cx="12572998" cy="1888712"/>
              <a:chOff x="2057399" y="6864479"/>
              <a:chExt cx="12572998" cy="1888712"/>
            </a:xfrm>
          </p:grpSpPr>
          <p:sp>
            <p:nvSpPr>
              <p:cNvPr id="108" name="Right Triangle 107">
                <a:extLst>
                  <a:ext uri="{FF2B5EF4-FFF2-40B4-BE49-F238E27FC236}">
                    <a16:creationId xmlns:a16="http://schemas.microsoft.com/office/drawing/2014/main" id="{CE95858F-683D-4075-9C9A-25C9F42691A2}"/>
                  </a:ext>
                </a:extLst>
              </p:cNvPr>
              <p:cNvSpPr/>
              <p:nvPr/>
            </p:nvSpPr>
            <p:spPr>
              <a:xfrm>
                <a:off x="14173199" y="7086609"/>
                <a:ext cx="457198" cy="457339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: Single Corner Snipped 106">
                <a:extLst>
                  <a:ext uri="{FF2B5EF4-FFF2-40B4-BE49-F238E27FC236}">
                    <a16:creationId xmlns:a16="http://schemas.microsoft.com/office/drawing/2014/main" id="{71B5B576-AEE5-4A1F-A5D7-91D110BDE4BE}"/>
                  </a:ext>
                </a:extLst>
              </p:cNvPr>
              <p:cNvSpPr/>
              <p:nvPr/>
            </p:nvSpPr>
            <p:spPr>
              <a:xfrm flipH="1">
                <a:off x="2057399" y="7543949"/>
                <a:ext cx="12572998" cy="1209242"/>
              </a:xfrm>
              <a:prstGeom prst="snip1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Bahnschrift" panose="020B0502040204020203" pitchFamily="34" charset="0"/>
                  </a:rPr>
                  <a:t>Introduction</a:t>
                </a:r>
              </a:p>
            </p:txBody>
          </p:sp>
          <p:sp>
            <p:nvSpPr>
              <p:cNvPr id="111" name="Right Triangle 110">
                <a:extLst>
                  <a:ext uri="{FF2B5EF4-FFF2-40B4-BE49-F238E27FC236}">
                    <a16:creationId xmlns:a16="http://schemas.microsoft.com/office/drawing/2014/main" id="{0B4B28EC-5D2C-4967-A5DF-1DF60207C806}"/>
                  </a:ext>
                </a:extLst>
              </p:cNvPr>
              <p:cNvSpPr/>
              <p:nvPr/>
            </p:nvSpPr>
            <p:spPr>
              <a:xfrm>
                <a:off x="13946301" y="6864479"/>
                <a:ext cx="228600" cy="224204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0AB0833-59D4-4F37-B61F-D7AAC709F66D}"/>
              </a:ext>
            </a:extLst>
          </p:cNvPr>
          <p:cNvGrpSpPr/>
          <p:nvPr/>
        </p:nvGrpSpPr>
        <p:grpSpPr>
          <a:xfrm>
            <a:off x="15544801" y="6858000"/>
            <a:ext cx="13258793" cy="24688800"/>
            <a:chOff x="15544801" y="6858000"/>
            <a:chExt cx="13258793" cy="24688800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8C5E7C73-0EEB-4E25-BF06-D23CEC7303B9}"/>
                </a:ext>
              </a:extLst>
            </p:cNvPr>
            <p:cNvGrpSpPr/>
            <p:nvPr/>
          </p:nvGrpSpPr>
          <p:grpSpPr>
            <a:xfrm>
              <a:off x="15544801" y="6858001"/>
              <a:ext cx="12801596" cy="24688799"/>
              <a:chOff x="15544801" y="6858001"/>
              <a:chExt cx="12801596" cy="246887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0B39B32-73AF-4239-AB1F-BD148D33DEA6}"/>
                  </a:ext>
                </a:extLst>
              </p:cNvPr>
              <p:cNvSpPr/>
              <p:nvPr/>
            </p:nvSpPr>
            <p:spPr>
              <a:xfrm>
                <a:off x="15544801" y="6858001"/>
                <a:ext cx="12573000" cy="24460190"/>
              </a:xfrm>
              <a:prstGeom prst="rect">
                <a:avLst/>
              </a:prstGeom>
              <a:solidFill>
                <a:srgbClr val="32292F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32292F"/>
                    </a:solidFill>
                  </a:rPr>
                  <a:t>Implementation</a:t>
                </a:r>
              </a:p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32292F"/>
                    </a:solidFill>
                  </a:rPr>
                  <a:t>How we build it</a:t>
                </a:r>
              </a:p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32292F"/>
                    </a:solidFill>
                  </a:rPr>
                  <a:t>What was used</a:t>
                </a:r>
              </a:p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32292F"/>
                    </a:solidFill>
                  </a:rPr>
                  <a:t>Challenges we had</a:t>
                </a: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ADA846A-3788-43F5-9D64-7CA559EC54C9}"/>
                  </a:ext>
                </a:extLst>
              </p:cNvPr>
              <p:cNvSpPr/>
              <p:nvPr/>
            </p:nvSpPr>
            <p:spPr>
              <a:xfrm>
                <a:off x="15773397" y="7086610"/>
                <a:ext cx="12573000" cy="244601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2292F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13E8F7EC-7F4C-46F3-8D97-2018825E5958}"/>
                </a:ext>
              </a:extLst>
            </p:cNvPr>
            <p:cNvGrpSpPr/>
            <p:nvPr/>
          </p:nvGrpSpPr>
          <p:grpSpPr>
            <a:xfrm>
              <a:off x="16230596" y="6858000"/>
              <a:ext cx="12572998" cy="1895191"/>
              <a:chOff x="2057399" y="6858000"/>
              <a:chExt cx="12572998" cy="1895191"/>
            </a:xfrm>
          </p:grpSpPr>
          <p:sp>
            <p:nvSpPr>
              <p:cNvPr id="114" name="Right Triangle 113">
                <a:extLst>
                  <a:ext uri="{FF2B5EF4-FFF2-40B4-BE49-F238E27FC236}">
                    <a16:creationId xmlns:a16="http://schemas.microsoft.com/office/drawing/2014/main" id="{B9380974-1AB9-40E5-B004-BFAFBFFE7B78}"/>
                  </a:ext>
                </a:extLst>
              </p:cNvPr>
              <p:cNvSpPr/>
              <p:nvPr/>
            </p:nvSpPr>
            <p:spPr>
              <a:xfrm>
                <a:off x="14173199" y="7086609"/>
                <a:ext cx="457198" cy="457339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: Single Corner Snipped 114">
                <a:extLst>
                  <a:ext uri="{FF2B5EF4-FFF2-40B4-BE49-F238E27FC236}">
                    <a16:creationId xmlns:a16="http://schemas.microsoft.com/office/drawing/2014/main" id="{B3C41E80-D9BE-4B7A-AD7C-20C40D5CE8AF}"/>
                  </a:ext>
                </a:extLst>
              </p:cNvPr>
              <p:cNvSpPr/>
              <p:nvPr/>
            </p:nvSpPr>
            <p:spPr>
              <a:xfrm flipH="1">
                <a:off x="2057399" y="7543949"/>
                <a:ext cx="12572998" cy="1209242"/>
              </a:xfrm>
              <a:prstGeom prst="snip1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Bahnschrift" panose="020B0502040204020203" pitchFamily="34" charset="0"/>
                  </a:rPr>
                  <a:t>Implementation</a:t>
                </a:r>
              </a:p>
            </p:txBody>
          </p:sp>
          <p:sp>
            <p:nvSpPr>
              <p:cNvPr id="116" name="Right Triangle 115">
                <a:extLst>
                  <a:ext uri="{FF2B5EF4-FFF2-40B4-BE49-F238E27FC236}">
                    <a16:creationId xmlns:a16="http://schemas.microsoft.com/office/drawing/2014/main" id="{67FA2CFA-C260-4A02-B83E-E94F1D7918B5}"/>
                  </a:ext>
                </a:extLst>
              </p:cNvPr>
              <p:cNvSpPr/>
              <p:nvPr/>
            </p:nvSpPr>
            <p:spPr>
              <a:xfrm>
                <a:off x="13944599" y="6858000"/>
                <a:ext cx="228600" cy="224204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4529980-4052-4C1B-9B14-4609764B3E48}"/>
              </a:ext>
            </a:extLst>
          </p:cNvPr>
          <p:cNvGrpSpPr/>
          <p:nvPr/>
        </p:nvGrpSpPr>
        <p:grpSpPr>
          <a:xfrm>
            <a:off x="29718000" y="6858000"/>
            <a:ext cx="13258791" cy="16916400"/>
            <a:chOff x="29718000" y="6858000"/>
            <a:chExt cx="13258791" cy="16916400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EC8FD39B-2A65-405D-9333-8BDBDDBE05A3}"/>
                </a:ext>
              </a:extLst>
            </p:cNvPr>
            <p:cNvGrpSpPr/>
            <p:nvPr/>
          </p:nvGrpSpPr>
          <p:grpSpPr>
            <a:xfrm>
              <a:off x="29718000" y="6858002"/>
              <a:ext cx="12801598" cy="16916398"/>
              <a:chOff x="29718000" y="6858002"/>
              <a:chExt cx="12801598" cy="1691639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462BEBD-54CB-4476-B0A5-C4AB28E40141}"/>
                  </a:ext>
                </a:extLst>
              </p:cNvPr>
              <p:cNvSpPr/>
              <p:nvPr/>
            </p:nvSpPr>
            <p:spPr>
              <a:xfrm>
                <a:off x="29718000" y="6858002"/>
                <a:ext cx="12573000" cy="16685468"/>
              </a:xfrm>
              <a:prstGeom prst="rect">
                <a:avLst/>
              </a:prstGeom>
              <a:solidFill>
                <a:srgbClr val="32292F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32292F"/>
                    </a:solidFill>
                  </a:rPr>
                  <a:t>Results</a:t>
                </a:r>
              </a:p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32292F"/>
                    </a:solidFill>
                  </a:rPr>
                  <a:t>What we currently can make</a:t>
                </a:r>
              </a:p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r>
                  <a:rPr lang="en-US">
                    <a:solidFill>
                      <a:srgbClr val="32292F"/>
                    </a:solidFill>
                  </a:rPr>
                  <a:t>Take away points</a:t>
                </a: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9AB65B38-DD99-493A-B730-3B4F32906C23}"/>
                  </a:ext>
                </a:extLst>
              </p:cNvPr>
              <p:cNvSpPr/>
              <p:nvPr/>
            </p:nvSpPr>
            <p:spPr>
              <a:xfrm>
                <a:off x="29946596" y="7086610"/>
                <a:ext cx="12573002" cy="1668779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43000" indent="-1143000" algn="ctr">
                  <a:buFont typeface="Arial" panose="020B0604020202020204" pitchFamily="34" charset="0"/>
                  <a:buChar char="•"/>
                </a:pPr>
                <a:endParaRPr lang="en-US">
                  <a:solidFill>
                    <a:srgbClr val="32292F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5F081EC6-C8D7-4ED6-8C84-2C1893056454}"/>
                </a:ext>
              </a:extLst>
            </p:cNvPr>
            <p:cNvGrpSpPr/>
            <p:nvPr/>
          </p:nvGrpSpPr>
          <p:grpSpPr>
            <a:xfrm>
              <a:off x="30403793" y="6858000"/>
              <a:ext cx="12572998" cy="1895191"/>
              <a:chOff x="2057399" y="6858000"/>
              <a:chExt cx="12572998" cy="1895191"/>
            </a:xfrm>
          </p:grpSpPr>
          <p:sp>
            <p:nvSpPr>
              <p:cNvPr id="118" name="Right Triangle 117">
                <a:extLst>
                  <a:ext uri="{FF2B5EF4-FFF2-40B4-BE49-F238E27FC236}">
                    <a16:creationId xmlns:a16="http://schemas.microsoft.com/office/drawing/2014/main" id="{D12B1926-8413-460C-A867-40BB97740F66}"/>
                  </a:ext>
                </a:extLst>
              </p:cNvPr>
              <p:cNvSpPr/>
              <p:nvPr/>
            </p:nvSpPr>
            <p:spPr>
              <a:xfrm>
                <a:off x="14173199" y="7086609"/>
                <a:ext cx="457198" cy="457339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: Single Corner Snipped 118">
                <a:extLst>
                  <a:ext uri="{FF2B5EF4-FFF2-40B4-BE49-F238E27FC236}">
                    <a16:creationId xmlns:a16="http://schemas.microsoft.com/office/drawing/2014/main" id="{1F6E69FA-1114-4CC2-A918-0CFE954F3659}"/>
                  </a:ext>
                </a:extLst>
              </p:cNvPr>
              <p:cNvSpPr/>
              <p:nvPr/>
            </p:nvSpPr>
            <p:spPr>
              <a:xfrm flipH="1">
                <a:off x="2057399" y="7543949"/>
                <a:ext cx="12572998" cy="1209242"/>
              </a:xfrm>
              <a:prstGeom prst="snip1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Bahnschrift" panose="020B0502040204020203" pitchFamily="34" charset="0"/>
                  </a:rPr>
                  <a:t>Results</a:t>
                </a:r>
              </a:p>
            </p:txBody>
          </p:sp>
          <p:sp>
            <p:nvSpPr>
              <p:cNvPr id="120" name="Right Triangle 119">
                <a:extLst>
                  <a:ext uri="{FF2B5EF4-FFF2-40B4-BE49-F238E27FC236}">
                    <a16:creationId xmlns:a16="http://schemas.microsoft.com/office/drawing/2014/main" id="{117E0C73-D845-49C7-9B85-89A11C8A29D1}"/>
                  </a:ext>
                </a:extLst>
              </p:cNvPr>
              <p:cNvSpPr/>
              <p:nvPr/>
            </p:nvSpPr>
            <p:spPr>
              <a:xfrm>
                <a:off x="13944599" y="6858000"/>
                <a:ext cx="228600" cy="224204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2D046589-6827-462A-BB55-F9954A21DA7E}"/>
              </a:ext>
            </a:extLst>
          </p:cNvPr>
          <p:cNvGrpSpPr/>
          <p:nvPr/>
        </p:nvGrpSpPr>
        <p:grpSpPr>
          <a:xfrm>
            <a:off x="29718000" y="25145814"/>
            <a:ext cx="13258800" cy="6398619"/>
            <a:chOff x="29718000" y="25145814"/>
            <a:chExt cx="13258800" cy="6398619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3D1E1BA6-E1C8-40F9-906D-14EE766A7338}"/>
                </a:ext>
              </a:extLst>
            </p:cNvPr>
            <p:cNvGrpSpPr/>
            <p:nvPr/>
          </p:nvGrpSpPr>
          <p:grpSpPr>
            <a:xfrm>
              <a:off x="29718000" y="25146001"/>
              <a:ext cx="12816348" cy="6398432"/>
              <a:chOff x="29718000" y="25146001"/>
              <a:chExt cx="12816348" cy="63984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DCED347-9592-436F-B0F9-A275F7B390D4}"/>
                  </a:ext>
                </a:extLst>
              </p:cNvPr>
              <p:cNvSpPr/>
              <p:nvPr/>
            </p:nvSpPr>
            <p:spPr>
              <a:xfrm>
                <a:off x="29718000" y="25146001"/>
                <a:ext cx="12573000" cy="6169868"/>
              </a:xfrm>
              <a:prstGeom prst="rect">
                <a:avLst/>
              </a:prstGeom>
              <a:solidFill>
                <a:srgbClr val="32292F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32292F"/>
                    </a:solidFill>
                  </a:rPr>
                  <a:t>Future Work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9ED8B5C-DB98-4C39-A8F9-AE3BCE1D3999}"/>
                  </a:ext>
                </a:extLst>
              </p:cNvPr>
              <p:cNvSpPr/>
              <p:nvPr/>
            </p:nvSpPr>
            <p:spPr>
              <a:xfrm>
                <a:off x="29946596" y="25374565"/>
                <a:ext cx="12587752" cy="61698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32292F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CC72EB5D-4643-498D-85AC-44F1418AD1D8}"/>
                </a:ext>
              </a:extLst>
            </p:cNvPr>
            <p:cNvGrpSpPr/>
            <p:nvPr/>
          </p:nvGrpSpPr>
          <p:grpSpPr>
            <a:xfrm>
              <a:off x="30403802" y="25145814"/>
              <a:ext cx="12572998" cy="1893011"/>
              <a:chOff x="2057399" y="6860180"/>
              <a:chExt cx="12572998" cy="1893011"/>
            </a:xfrm>
          </p:grpSpPr>
          <p:sp>
            <p:nvSpPr>
              <p:cNvPr id="122" name="Right Triangle 121">
                <a:extLst>
                  <a:ext uri="{FF2B5EF4-FFF2-40B4-BE49-F238E27FC236}">
                    <a16:creationId xmlns:a16="http://schemas.microsoft.com/office/drawing/2014/main" id="{44556CC4-6E74-422C-A412-69392EFB6D16}"/>
                  </a:ext>
                </a:extLst>
              </p:cNvPr>
              <p:cNvSpPr/>
              <p:nvPr/>
            </p:nvSpPr>
            <p:spPr>
              <a:xfrm>
                <a:off x="14173199" y="7086609"/>
                <a:ext cx="457198" cy="457339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: Single Corner Snipped 122">
                <a:extLst>
                  <a:ext uri="{FF2B5EF4-FFF2-40B4-BE49-F238E27FC236}">
                    <a16:creationId xmlns:a16="http://schemas.microsoft.com/office/drawing/2014/main" id="{74E68858-8131-4ED0-8D83-E064C755EEE2}"/>
                  </a:ext>
                </a:extLst>
              </p:cNvPr>
              <p:cNvSpPr/>
              <p:nvPr/>
            </p:nvSpPr>
            <p:spPr>
              <a:xfrm flipH="1">
                <a:off x="2057399" y="7543949"/>
                <a:ext cx="12572998" cy="1209242"/>
              </a:xfrm>
              <a:prstGeom prst="snip1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Bahnschrift" panose="020B0502040204020203" pitchFamily="34" charset="0"/>
                  </a:rPr>
                  <a:t>Future Work</a:t>
                </a:r>
              </a:p>
            </p:txBody>
          </p:sp>
          <p:sp>
            <p:nvSpPr>
              <p:cNvPr id="124" name="Right Triangle 123">
                <a:extLst>
                  <a:ext uri="{FF2B5EF4-FFF2-40B4-BE49-F238E27FC236}">
                    <a16:creationId xmlns:a16="http://schemas.microsoft.com/office/drawing/2014/main" id="{48CAAC88-B735-488A-B530-D234509F82FE}"/>
                  </a:ext>
                </a:extLst>
              </p:cNvPr>
              <p:cNvSpPr/>
              <p:nvPr/>
            </p:nvSpPr>
            <p:spPr>
              <a:xfrm>
                <a:off x="13946947" y="6860180"/>
                <a:ext cx="228600" cy="224204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EDCB1C-52BC-4CF6-BCE0-CC67F88A8343}"/>
              </a:ext>
            </a:extLst>
          </p:cNvPr>
          <p:cNvGrpSpPr/>
          <p:nvPr/>
        </p:nvGrpSpPr>
        <p:grpSpPr>
          <a:xfrm>
            <a:off x="1371600" y="25146001"/>
            <a:ext cx="13258800" cy="6400797"/>
            <a:chOff x="1371600" y="25146001"/>
            <a:chExt cx="13258800" cy="6400797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F36E7CA-4648-4FF8-A27A-AED3F4E4D789}"/>
                </a:ext>
              </a:extLst>
            </p:cNvPr>
            <p:cNvGrpSpPr/>
            <p:nvPr/>
          </p:nvGrpSpPr>
          <p:grpSpPr>
            <a:xfrm>
              <a:off x="1371600" y="25146001"/>
              <a:ext cx="12801598" cy="6400797"/>
              <a:chOff x="1371600" y="25146001"/>
              <a:chExt cx="12801598" cy="6400797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19F1B2F-D18A-4D22-9E0B-6D06092C5838}"/>
                  </a:ext>
                </a:extLst>
              </p:cNvPr>
              <p:cNvSpPr/>
              <p:nvPr/>
            </p:nvSpPr>
            <p:spPr>
              <a:xfrm>
                <a:off x="1371600" y="25146001"/>
                <a:ext cx="12572999" cy="6172189"/>
              </a:xfrm>
              <a:prstGeom prst="rect">
                <a:avLst/>
              </a:prstGeom>
              <a:solidFill>
                <a:srgbClr val="32292F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solidFill>
                      <a:srgbClr val="32292F"/>
                    </a:solidFill>
                  </a:rPr>
                  <a:t>Related Work</a:t>
                </a: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0792BEC-CD98-4E92-9980-511A6822674F}"/>
                  </a:ext>
                </a:extLst>
              </p:cNvPr>
              <p:cNvSpPr/>
              <p:nvPr/>
            </p:nvSpPr>
            <p:spPr>
              <a:xfrm>
                <a:off x="1600199" y="25374609"/>
                <a:ext cx="12572999" cy="61721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32292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4000">
                  <a:solidFill>
                    <a:srgbClr val="32292F"/>
                  </a:solidFill>
                  <a:latin typeface="Bahnschrift Condensed" panose="020B0502040204020203" pitchFamily="34" charset="0"/>
                </a:endParaRP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0ED4DAA-E8C9-4950-8384-E394E927CD0E}"/>
                </a:ext>
              </a:extLst>
            </p:cNvPr>
            <p:cNvGrpSpPr/>
            <p:nvPr/>
          </p:nvGrpSpPr>
          <p:grpSpPr>
            <a:xfrm>
              <a:off x="2057402" y="25146001"/>
              <a:ext cx="12572998" cy="1895191"/>
              <a:chOff x="2057399" y="6858000"/>
              <a:chExt cx="12572998" cy="1895191"/>
            </a:xfrm>
          </p:grpSpPr>
          <p:sp>
            <p:nvSpPr>
              <p:cNvPr id="126" name="Right Triangle 125">
                <a:extLst>
                  <a:ext uri="{FF2B5EF4-FFF2-40B4-BE49-F238E27FC236}">
                    <a16:creationId xmlns:a16="http://schemas.microsoft.com/office/drawing/2014/main" id="{8BF2DFAF-B982-4F71-9F5F-472C1CB3AB6F}"/>
                  </a:ext>
                </a:extLst>
              </p:cNvPr>
              <p:cNvSpPr/>
              <p:nvPr/>
            </p:nvSpPr>
            <p:spPr>
              <a:xfrm>
                <a:off x="14173199" y="7086609"/>
                <a:ext cx="457198" cy="457339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Rectangle: Single Corner Snipped 126">
                <a:extLst>
                  <a:ext uri="{FF2B5EF4-FFF2-40B4-BE49-F238E27FC236}">
                    <a16:creationId xmlns:a16="http://schemas.microsoft.com/office/drawing/2014/main" id="{A8B84389-202A-4441-A16A-EE744082E7C6}"/>
                  </a:ext>
                </a:extLst>
              </p:cNvPr>
              <p:cNvSpPr/>
              <p:nvPr/>
            </p:nvSpPr>
            <p:spPr>
              <a:xfrm flipH="1">
                <a:off x="2057399" y="7543949"/>
                <a:ext cx="12572998" cy="1209242"/>
              </a:xfrm>
              <a:prstGeom prst="snip1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Bahnschrift" panose="020B0502040204020203" pitchFamily="34" charset="0"/>
                  </a:rPr>
                  <a:t>Related Work</a:t>
                </a:r>
              </a:p>
            </p:txBody>
          </p:sp>
          <p:sp>
            <p:nvSpPr>
              <p:cNvPr id="128" name="Right Triangle 127">
                <a:extLst>
                  <a:ext uri="{FF2B5EF4-FFF2-40B4-BE49-F238E27FC236}">
                    <a16:creationId xmlns:a16="http://schemas.microsoft.com/office/drawing/2014/main" id="{721AE19D-E6F5-486B-B096-C7DA2B7E02BA}"/>
                  </a:ext>
                </a:extLst>
              </p:cNvPr>
              <p:cNvSpPr/>
              <p:nvPr/>
            </p:nvSpPr>
            <p:spPr>
              <a:xfrm>
                <a:off x="13944599" y="6858000"/>
                <a:ext cx="228600" cy="224204"/>
              </a:xfrm>
              <a:prstGeom prst="rtTriangle">
                <a:avLst/>
              </a:prstGeom>
              <a:solidFill>
                <a:srgbClr val="32292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A94CA245-306F-4164-85C0-BB69DC51FA27}"/>
              </a:ext>
            </a:extLst>
          </p:cNvPr>
          <p:cNvSpPr txBox="1"/>
          <p:nvPr/>
        </p:nvSpPr>
        <p:spPr>
          <a:xfrm>
            <a:off x="2057399" y="27432000"/>
            <a:ext cx="5921373" cy="50872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Wave Function Collapse: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Texture Synthesis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Model Generation</a:t>
            </a:r>
          </a:p>
          <a:p>
            <a:r>
              <a:rPr lang="en-US" sz="3600">
                <a:latin typeface="Bahnschrift" panose="020B0502040204020203" pitchFamily="34" charset="0"/>
              </a:rPr>
              <a:t>Other procedural music: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Markov Chains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Cellular Automata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>
              <a:latin typeface="Bahnschrift" panose="020B0502040204020203" pitchFamily="34" charset="0"/>
            </a:endParaRPr>
          </a:p>
          <a:p>
            <a:endParaRPr lang="en-US" sz="7200">
              <a:latin typeface="Bahnschrift" panose="020B0502040204020203" pitchFamily="34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FD3D1BF-F3B7-49B1-8837-B0614C245CFF}"/>
              </a:ext>
            </a:extLst>
          </p:cNvPr>
          <p:cNvSpPr/>
          <p:nvPr/>
        </p:nvSpPr>
        <p:spPr>
          <a:xfrm>
            <a:off x="7772400" y="27432000"/>
            <a:ext cx="45719" cy="3657600"/>
          </a:xfrm>
          <a:prstGeom prst="rect">
            <a:avLst/>
          </a:prstGeom>
          <a:solidFill>
            <a:srgbClr val="32292F"/>
          </a:solidFill>
          <a:ln>
            <a:solidFill>
              <a:srgbClr val="32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8BE44B6F-ABBB-4FCF-8F61-DFBB9269309B}"/>
              </a:ext>
            </a:extLst>
          </p:cNvPr>
          <p:cNvSpPr txBox="1"/>
          <p:nvPr/>
        </p:nvSpPr>
        <p:spPr>
          <a:xfrm>
            <a:off x="8229600" y="27432000"/>
            <a:ext cx="5486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References:</a:t>
            </a:r>
          </a:p>
          <a:p>
            <a:r>
              <a:rPr lang="en-US" sz="2000">
                <a:latin typeface="Bahnschrift" panose="020B0502040204020203" pitchFamily="34" charset="0"/>
              </a:rPr>
              <a:t>Brown, Andrew R. </a:t>
            </a:r>
            <a:r>
              <a:rPr lang="en-US" sz="2000" err="1">
                <a:latin typeface="Bahnschrift" panose="020B0502040204020203" pitchFamily="34" charset="0"/>
              </a:rPr>
              <a:t>JMusic</a:t>
            </a:r>
            <a:r>
              <a:rPr lang="en-US" sz="2000">
                <a:latin typeface="Bahnschrift" panose="020B0502040204020203" pitchFamily="34" charset="0"/>
              </a:rPr>
              <a:t> - Computer Music</a:t>
            </a:r>
          </a:p>
          <a:p>
            <a:r>
              <a:rPr lang="en-US" sz="2000">
                <a:latin typeface="Bahnschrift" panose="020B0502040204020203" pitchFamily="34" charset="0"/>
              </a:rPr>
              <a:t>        Composition in Java.</a:t>
            </a:r>
          </a:p>
          <a:p>
            <a:r>
              <a:rPr lang="en-US" sz="2000">
                <a:latin typeface="Bahnschrift" panose="020B0502040204020203" pitchFamily="34" charset="0"/>
              </a:rPr>
              <a:t>        explodingart.com/</a:t>
            </a:r>
            <a:r>
              <a:rPr lang="en-US" sz="2000" err="1">
                <a:latin typeface="Bahnschrift" panose="020B0502040204020203" pitchFamily="34" charset="0"/>
              </a:rPr>
              <a:t>jmusic</a:t>
            </a:r>
            <a:r>
              <a:rPr lang="en-US" sz="2000">
                <a:latin typeface="Bahnschrift" panose="020B0502040204020203" pitchFamily="34" charset="0"/>
              </a:rPr>
              <a:t>/.</a:t>
            </a:r>
          </a:p>
          <a:p>
            <a:r>
              <a:rPr lang="en-US" sz="2000" err="1">
                <a:latin typeface="Bahnschrift" panose="020B0502040204020203" pitchFamily="34" charset="0"/>
              </a:rPr>
              <a:t>mxgmn</a:t>
            </a:r>
            <a:r>
              <a:rPr lang="en-US" sz="2000">
                <a:latin typeface="Bahnschrift" panose="020B0502040204020203" pitchFamily="34" charset="0"/>
              </a:rPr>
              <a:t>. “</a:t>
            </a:r>
            <a:r>
              <a:rPr lang="en-US" sz="2000" err="1">
                <a:latin typeface="Bahnschrift" panose="020B0502040204020203" pitchFamily="34" charset="0"/>
              </a:rPr>
              <a:t>mxgmn</a:t>
            </a:r>
            <a:r>
              <a:rPr lang="en-US" sz="2000">
                <a:latin typeface="Bahnschrift" panose="020B0502040204020203" pitchFamily="34" charset="0"/>
              </a:rPr>
              <a:t>/</a:t>
            </a:r>
            <a:r>
              <a:rPr lang="en-US" sz="2000" err="1">
                <a:latin typeface="Bahnschrift" panose="020B0502040204020203" pitchFamily="34" charset="0"/>
              </a:rPr>
              <a:t>WaveFunctionCollapse</a:t>
            </a:r>
            <a:r>
              <a:rPr lang="en-US" sz="2000">
                <a:latin typeface="Bahnschrift" panose="020B0502040204020203" pitchFamily="34" charset="0"/>
              </a:rPr>
              <a:t>.”</a:t>
            </a:r>
          </a:p>
          <a:p>
            <a:r>
              <a:rPr lang="en-US" sz="2000">
                <a:latin typeface="Bahnschrift" panose="020B0502040204020203" pitchFamily="34" charset="0"/>
              </a:rPr>
              <a:t>        GitHub, 14 Nov. 2018,</a:t>
            </a:r>
          </a:p>
          <a:p>
            <a:r>
              <a:rPr lang="en-US" sz="2000">
                <a:latin typeface="Bahnschrift" panose="020B0502040204020203" pitchFamily="34" charset="0"/>
              </a:rPr>
              <a:t>        github.com/</a:t>
            </a:r>
            <a:r>
              <a:rPr lang="en-US" sz="2000" err="1">
                <a:latin typeface="Bahnschrift" panose="020B0502040204020203" pitchFamily="34" charset="0"/>
              </a:rPr>
              <a:t>mxgmn</a:t>
            </a:r>
            <a:r>
              <a:rPr lang="en-US" sz="2000">
                <a:latin typeface="Bahnschrift" panose="020B0502040204020203" pitchFamily="34" charset="0"/>
              </a:rPr>
              <a:t>/</a:t>
            </a:r>
            <a:r>
              <a:rPr lang="en-US" sz="2000" err="1">
                <a:latin typeface="Bahnschrift" panose="020B0502040204020203" pitchFamily="34" charset="0"/>
              </a:rPr>
              <a:t>WaveFunctionCollapse</a:t>
            </a:r>
            <a:r>
              <a:rPr lang="en-US" sz="2000">
                <a:latin typeface="Bahnschrift" panose="020B0502040204020203" pitchFamily="34" charset="0"/>
              </a:rPr>
              <a:t>.</a:t>
            </a:r>
          </a:p>
          <a:p>
            <a:r>
              <a:rPr lang="en-US" sz="2000" err="1">
                <a:latin typeface="Bahnschrift" panose="020B0502040204020203" pitchFamily="34" charset="0"/>
              </a:rPr>
              <a:t>WolframTones</a:t>
            </a:r>
            <a:r>
              <a:rPr lang="en-US" sz="2000">
                <a:latin typeface="Bahnschrift" panose="020B0502040204020203" pitchFamily="34" charset="0"/>
              </a:rPr>
              <a:t>, Wolfram Research, Inc., 2018,</a:t>
            </a:r>
          </a:p>
          <a:p>
            <a:r>
              <a:rPr lang="en-US" sz="2000">
                <a:latin typeface="Bahnschrift" panose="020B0502040204020203" pitchFamily="34" charset="0"/>
              </a:rPr>
              <a:t>        tones.wolfram.com/about/how-it-works/.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1343D2D-AF15-4F7F-AFF6-5A3CE7B012CA}"/>
              </a:ext>
            </a:extLst>
          </p:cNvPr>
          <p:cNvSpPr txBox="1"/>
          <p:nvPr/>
        </p:nvSpPr>
        <p:spPr>
          <a:xfrm>
            <a:off x="30403799" y="27432000"/>
            <a:ext cx="5921373" cy="5078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User interface: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Add a GUI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Add note visualization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Options to toggle sampling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Input/Save music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>
              <a:latin typeface="Bahnschrift" panose="020B0502040204020203" pitchFamily="34" charset="0"/>
            </a:endParaRPr>
          </a:p>
          <a:p>
            <a:endParaRPr lang="en-US" sz="7200">
              <a:latin typeface="Bahnschrift" panose="020B0502040204020203" pitchFamily="34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3C538BBA-453B-4844-B353-FB5D6C232E3F}"/>
              </a:ext>
            </a:extLst>
          </p:cNvPr>
          <p:cNvSpPr/>
          <p:nvPr/>
        </p:nvSpPr>
        <p:spPr>
          <a:xfrm>
            <a:off x="36118800" y="27432000"/>
            <a:ext cx="45719" cy="3657600"/>
          </a:xfrm>
          <a:prstGeom prst="rect">
            <a:avLst/>
          </a:prstGeom>
          <a:solidFill>
            <a:srgbClr val="32292F"/>
          </a:solidFill>
          <a:ln>
            <a:solidFill>
              <a:srgbClr val="3229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49ABE745-8C67-4CFF-B568-5F8A4730BAC3}"/>
              </a:ext>
            </a:extLst>
          </p:cNvPr>
          <p:cNvSpPr txBox="1"/>
          <p:nvPr/>
        </p:nvSpPr>
        <p:spPr>
          <a:xfrm>
            <a:off x="36576000" y="27432000"/>
            <a:ext cx="5486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Bahnschrift" panose="020B0502040204020203" pitchFamily="34" charset="0"/>
              </a:rPr>
              <a:t>Improving the music: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Note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Chords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Phrasing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Multiple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Noise</a:t>
            </a:r>
            <a:endParaRPr lang="en-US" sz="2000">
              <a:latin typeface="Bahnschrif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D7C55-16A4-484E-AF63-873AD77675B5}"/>
              </a:ext>
            </a:extLst>
          </p:cNvPr>
          <p:cNvSpPr txBox="1"/>
          <p:nvPr/>
        </p:nvSpPr>
        <p:spPr>
          <a:xfrm>
            <a:off x="1828800" y="9104326"/>
            <a:ext cx="11887200" cy="1535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>
                <a:latin typeface="Bahnschrift" panose="020B0502040204020203" pitchFamily="34" charset="0"/>
              </a:rPr>
              <a:t>Project Goal: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Generate music based on an input</a:t>
            </a:r>
          </a:p>
          <a:p>
            <a:pPr>
              <a:spcAft>
                <a:spcPts val="1200"/>
              </a:spcAft>
            </a:pPr>
            <a:endParaRPr lang="en-US" sz="3600">
              <a:latin typeface="Bahnschrift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>
                <a:latin typeface="Bahnschrift" panose="020B0502040204020203" pitchFamily="34" charset="0"/>
              </a:rPr>
              <a:t>Project Questions: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Can an algorithm produce listenable music?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Can Wave Function Collapse make the music?</a:t>
            </a:r>
          </a:p>
          <a:p>
            <a:pPr>
              <a:spcAft>
                <a:spcPts val="1200"/>
              </a:spcAft>
            </a:pPr>
            <a:endParaRPr lang="en-US" sz="3600">
              <a:latin typeface="Bahnschrift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>
                <a:latin typeface="Bahnschrift" panose="020B0502040204020203" pitchFamily="34" charset="0"/>
              </a:rPr>
              <a:t>Benefits and Uses: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Inspire music creation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Original music to listen to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Music for games, videos, podcasts, etc.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Recreate pieces similar to others</a:t>
            </a:r>
          </a:p>
          <a:p>
            <a:pPr>
              <a:spcAft>
                <a:spcPts val="1200"/>
              </a:spcAft>
            </a:pPr>
            <a:endParaRPr lang="en-US" sz="3600">
              <a:latin typeface="Bahnschrift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>
                <a:latin typeface="Bahnschrift" panose="020B0502040204020203" pitchFamily="34" charset="0"/>
              </a:rPr>
              <a:t>Tools Used: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Java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err="1">
                <a:latin typeface="Bahnschrift" panose="020B0502040204020203" pitchFamily="34" charset="0"/>
              </a:rPr>
              <a:t>JMusic</a:t>
            </a:r>
            <a:r>
              <a:rPr lang="en-US" sz="3600">
                <a:latin typeface="Bahnschrift" panose="020B0502040204020203" pitchFamily="34" charset="0"/>
              </a:rPr>
              <a:t> – Open source music programming library</a:t>
            </a:r>
          </a:p>
          <a:p>
            <a:pPr>
              <a:spcAft>
                <a:spcPts val="1200"/>
              </a:spcAft>
            </a:pPr>
            <a:endParaRPr lang="en-US" sz="3600">
              <a:latin typeface="Bahnschrift" panose="020B0502040204020203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3600">
                <a:latin typeface="Bahnschrift" panose="020B0502040204020203" pitchFamily="34" charset="0"/>
              </a:rPr>
              <a:t>Project Challenges: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Determine a good sample feature set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Find a similarity balance between inputs and outputs</a:t>
            </a:r>
          </a:p>
          <a:p>
            <a:endParaRPr lang="en-US" sz="3600">
              <a:latin typeface="Bahnschrift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D47FF-B0A3-4168-A5F0-A30041693FE6}"/>
              </a:ext>
            </a:extLst>
          </p:cNvPr>
          <p:cNvSpPr txBox="1"/>
          <p:nvPr/>
        </p:nvSpPr>
        <p:spPr>
          <a:xfrm>
            <a:off x="16440150" y="9104326"/>
            <a:ext cx="10991850" cy="21636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Input a sample</a:t>
            </a:r>
          </a:p>
          <a:p>
            <a:endParaRPr lang="en-US" sz="4000">
              <a:latin typeface="Bahnschrift" panose="020B0502040204020203" pitchFamily="34" charset="0"/>
            </a:endParaRPr>
          </a:p>
          <a:p>
            <a:endParaRPr lang="en-US" sz="4000">
              <a:latin typeface="Bahnschrift" panose="020B0502040204020203" pitchFamily="34" charset="0"/>
            </a:endParaRPr>
          </a:p>
          <a:p>
            <a:endParaRPr lang="en-US" sz="4000">
              <a:latin typeface="Bahnschrift" panose="020B0502040204020203" pitchFamily="34" charset="0"/>
            </a:endParaRPr>
          </a:p>
          <a:p>
            <a:endParaRPr lang="en-US" sz="4000">
              <a:latin typeface="Bahnschrift" panose="020B0502040204020203" pitchFamily="34" charset="0"/>
            </a:endParaRPr>
          </a:p>
          <a:p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Generate Markov Tables/Markov Chains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Apply Wave Function Collapse (WFC)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>
              <a:latin typeface="Bahnschrift" panose="020B0502040204020203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Repeat WFC until all notes are collapsed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223710-664D-49FA-B211-74242D7D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1640" y="9811442"/>
            <a:ext cx="9048870" cy="2953451"/>
          </a:xfrm>
          <a:prstGeom prst="rect">
            <a:avLst/>
          </a:prstGeom>
        </p:spPr>
      </p:pic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54D8C5E-25C7-4768-937E-634A9E932168}"/>
              </a:ext>
            </a:extLst>
          </p:cNvPr>
          <p:cNvGrpSpPr/>
          <p:nvPr/>
        </p:nvGrpSpPr>
        <p:grpSpPr>
          <a:xfrm>
            <a:off x="16988115" y="16522303"/>
            <a:ext cx="9914968" cy="3374263"/>
            <a:chOff x="1057840" y="6911207"/>
            <a:chExt cx="9914968" cy="337426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1BBCD0C-0BDD-4F6A-9C35-C6FEB54EAA37}"/>
                </a:ext>
              </a:extLst>
            </p:cNvPr>
            <p:cNvSpPr/>
            <p:nvPr/>
          </p:nvSpPr>
          <p:spPr>
            <a:xfrm>
              <a:off x="1057840" y="7915836"/>
              <a:ext cx="1416424" cy="1416424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latin typeface="Bahnschrift" panose="020B0502040204020203" pitchFamily="34" charset="0"/>
                </a:rPr>
                <a:t>F</a:t>
              </a: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29AE5F5-457D-4E51-90D5-F126B93E716B}"/>
                </a:ext>
              </a:extLst>
            </p:cNvPr>
            <p:cNvSpPr/>
            <p:nvPr/>
          </p:nvSpPr>
          <p:spPr>
            <a:xfrm>
              <a:off x="3890688" y="7915836"/>
              <a:ext cx="1416424" cy="1416424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latin typeface="Bahnschrift" panose="020B0502040204020203" pitchFamily="34" charset="0"/>
                </a:rPr>
                <a:t>A</a:t>
              </a: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3BB9FE8-6913-4E1F-9DAB-0133B95F0BD3}"/>
                </a:ext>
              </a:extLst>
            </p:cNvPr>
            <p:cNvSpPr/>
            <p:nvPr/>
          </p:nvSpPr>
          <p:spPr>
            <a:xfrm>
              <a:off x="6723536" y="7915836"/>
              <a:ext cx="1416424" cy="1416424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latin typeface="Bahnschrift" panose="020B0502040204020203" pitchFamily="34" charset="0"/>
                </a:rPr>
                <a:t>C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7CC65B8-53DB-4ECE-A1ED-6FF99ADCD107}"/>
                </a:ext>
              </a:extLst>
            </p:cNvPr>
            <p:cNvSpPr/>
            <p:nvPr/>
          </p:nvSpPr>
          <p:spPr>
            <a:xfrm>
              <a:off x="9556384" y="7915836"/>
              <a:ext cx="1416424" cy="1416424"/>
            </a:xfrm>
            <a:prstGeom prst="ellipse">
              <a:avLst/>
            </a:prstGeom>
            <a:ln w="57150"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6000">
                  <a:latin typeface="Bahnschrift" panose="020B0502040204020203" pitchFamily="34" charset="0"/>
                </a:rPr>
                <a:t>E</a:t>
              </a:r>
            </a:p>
          </p:txBody>
        </p:sp>
        <p:cxnSp>
          <p:nvCxnSpPr>
            <p:cNvPr id="143" name="Connector: Curved 142">
              <a:extLst>
                <a:ext uri="{FF2B5EF4-FFF2-40B4-BE49-F238E27FC236}">
                  <a16:creationId xmlns:a16="http://schemas.microsoft.com/office/drawing/2014/main" id="{3ADE4EA9-2383-4CF3-BDE3-73162E25D63D}"/>
                </a:ext>
              </a:extLst>
            </p:cNvPr>
            <p:cNvCxnSpPr>
              <a:stCxn id="110" idx="7"/>
              <a:endCxn id="133" idx="1"/>
            </p:cNvCxnSpPr>
            <p:nvPr/>
          </p:nvCxnSpPr>
          <p:spPr>
            <a:xfrm rot="5400000" flipH="1" flipV="1">
              <a:off x="3182476" y="7207624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Connector: Curved 143">
              <a:extLst>
                <a:ext uri="{FF2B5EF4-FFF2-40B4-BE49-F238E27FC236}">
                  <a16:creationId xmlns:a16="http://schemas.microsoft.com/office/drawing/2014/main" id="{2B9392E0-DE9C-4F92-9B73-34C7FD9D848D}"/>
                </a:ext>
              </a:extLst>
            </p:cNvPr>
            <p:cNvCxnSpPr>
              <a:stCxn id="133" idx="7"/>
              <a:endCxn id="136" idx="1"/>
            </p:cNvCxnSpPr>
            <p:nvPr/>
          </p:nvCxnSpPr>
          <p:spPr>
            <a:xfrm rot="5400000" flipH="1" flipV="1">
              <a:off x="6015324" y="7207624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Connector: Curved 144">
              <a:extLst>
                <a:ext uri="{FF2B5EF4-FFF2-40B4-BE49-F238E27FC236}">
                  <a16:creationId xmlns:a16="http://schemas.microsoft.com/office/drawing/2014/main" id="{CB8DA52C-35AE-4786-BE91-50B803A3ACC8}"/>
                </a:ext>
              </a:extLst>
            </p:cNvPr>
            <p:cNvCxnSpPr>
              <a:stCxn id="136" idx="7"/>
              <a:endCxn id="137" idx="1"/>
            </p:cNvCxnSpPr>
            <p:nvPr/>
          </p:nvCxnSpPr>
          <p:spPr>
            <a:xfrm rot="5400000" flipH="1" flipV="1">
              <a:off x="8848172" y="7207624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Connector: Curved 145">
              <a:extLst>
                <a:ext uri="{FF2B5EF4-FFF2-40B4-BE49-F238E27FC236}">
                  <a16:creationId xmlns:a16="http://schemas.microsoft.com/office/drawing/2014/main" id="{FD387DEC-37EB-4AEF-9622-6F7C912BFEBE}"/>
                </a:ext>
              </a:extLst>
            </p:cNvPr>
            <p:cNvCxnSpPr>
              <a:stCxn id="137" idx="3"/>
              <a:endCxn id="136" idx="5"/>
            </p:cNvCxnSpPr>
            <p:nvPr/>
          </p:nvCxnSpPr>
          <p:spPr>
            <a:xfrm rot="5400000">
              <a:off x="8848172" y="8209188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Connector: Curved 146">
              <a:extLst>
                <a:ext uri="{FF2B5EF4-FFF2-40B4-BE49-F238E27FC236}">
                  <a16:creationId xmlns:a16="http://schemas.microsoft.com/office/drawing/2014/main" id="{EB1DD95C-8F12-4419-BB70-3E5C779870E8}"/>
                </a:ext>
              </a:extLst>
            </p:cNvPr>
            <p:cNvCxnSpPr>
              <a:stCxn id="136" idx="3"/>
              <a:endCxn id="133" idx="5"/>
            </p:cNvCxnSpPr>
            <p:nvPr/>
          </p:nvCxnSpPr>
          <p:spPr>
            <a:xfrm rot="5400000">
              <a:off x="6015324" y="8209188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Connector: Curved 147">
              <a:extLst>
                <a:ext uri="{FF2B5EF4-FFF2-40B4-BE49-F238E27FC236}">
                  <a16:creationId xmlns:a16="http://schemas.microsoft.com/office/drawing/2014/main" id="{8848D01F-6947-45FE-9E1B-F785B9C5A719}"/>
                </a:ext>
              </a:extLst>
            </p:cNvPr>
            <p:cNvCxnSpPr>
              <a:stCxn id="133" idx="3"/>
              <a:endCxn id="110" idx="5"/>
            </p:cNvCxnSpPr>
            <p:nvPr/>
          </p:nvCxnSpPr>
          <p:spPr>
            <a:xfrm rot="5400000">
              <a:off x="3182476" y="8209188"/>
              <a:ext cx="12700" cy="1831284"/>
            </a:xfrm>
            <a:prstGeom prst="curvedConnector3">
              <a:avLst>
                <a:gd name="adj1" fmla="val 3433307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F6085726-42CC-4890-86C6-DF99FFFAC9EB}"/>
                </a:ext>
              </a:extLst>
            </p:cNvPr>
            <p:cNvSpPr txBox="1"/>
            <p:nvPr/>
          </p:nvSpPr>
          <p:spPr>
            <a:xfrm>
              <a:off x="5737417" y="6911207"/>
              <a:ext cx="10086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Bahnschrift" panose="020B0502040204020203" pitchFamily="34" charset="0"/>
                </a:rPr>
                <a:t>50%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C019624-3BCF-4467-8B44-B529C4237677}"/>
                </a:ext>
              </a:extLst>
            </p:cNvPr>
            <p:cNvSpPr txBox="1"/>
            <p:nvPr/>
          </p:nvSpPr>
          <p:spPr>
            <a:xfrm>
              <a:off x="8570265" y="6911207"/>
              <a:ext cx="989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Bahnschrift" panose="020B0502040204020203" pitchFamily="34" charset="0"/>
                </a:rPr>
                <a:t>33%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3D5E99C-2C31-4A55-BFEB-7E1A91DEE04A}"/>
                </a:ext>
              </a:extLst>
            </p:cNvPr>
            <p:cNvSpPr txBox="1"/>
            <p:nvPr/>
          </p:nvSpPr>
          <p:spPr>
            <a:xfrm>
              <a:off x="2814924" y="6911207"/>
              <a:ext cx="1165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Bahnschrift" panose="020B0502040204020203" pitchFamily="34" charset="0"/>
                </a:rPr>
                <a:t>100%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ED32AD0-787A-4CB1-B8D4-5C78D06B87E6}"/>
                </a:ext>
              </a:extLst>
            </p:cNvPr>
            <p:cNvSpPr txBox="1"/>
            <p:nvPr/>
          </p:nvSpPr>
          <p:spPr>
            <a:xfrm>
              <a:off x="5742973" y="9639139"/>
              <a:ext cx="9765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Bahnschrift" panose="020B0502040204020203" pitchFamily="34" charset="0"/>
                </a:rPr>
                <a:t>66%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FED62AFC-CE93-4B1D-B9CA-B1C80278C24A}"/>
                </a:ext>
              </a:extLst>
            </p:cNvPr>
            <p:cNvSpPr txBox="1"/>
            <p:nvPr/>
          </p:nvSpPr>
          <p:spPr>
            <a:xfrm>
              <a:off x="8504105" y="9639139"/>
              <a:ext cx="1165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Bahnschrift" panose="020B0502040204020203" pitchFamily="34" charset="0"/>
                </a:rPr>
                <a:t>100%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A39514A-8592-473E-9AD8-BEF66D974478}"/>
                </a:ext>
              </a:extLst>
            </p:cNvPr>
            <p:cNvSpPr txBox="1"/>
            <p:nvPr/>
          </p:nvSpPr>
          <p:spPr>
            <a:xfrm>
              <a:off x="2910125" y="9639139"/>
              <a:ext cx="10086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>
                  <a:latin typeface="Bahnschrift" panose="020B0502040204020203" pitchFamily="34" charset="0"/>
                </a:rPr>
                <a:t>50%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66EE34D-2F28-47AC-9073-2CB1F1FF5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897" y="13459364"/>
            <a:ext cx="5175953" cy="29568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CB426F-69D9-45C3-A1CC-23D399ABF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56047" y="13459364"/>
            <a:ext cx="5175953" cy="2956816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D517D60C-99DE-4E3E-B4C6-386A18808A61}"/>
              </a:ext>
            </a:extLst>
          </p:cNvPr>
          <p:cNvGrpSpPr/>
          <p:nvPr/>
        </p:nvGrpSpPr>
        <p:grpSpPr>
          <a:xfrm>
            <a:off x="17435960" y="20685911"/>
            <a:ext cx="9063725" cy="8656911"/>
            <a:chOff x="17430951" y="17137694"/>
            <a:chExt cx="9063725" cy="865691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F7C31A4-D0EC-408A-AB63-B8C385AF2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40972" y="17137694"/>
              <a:ext cx="9053704" cy="295345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A297C86-179B-4AF2-898A-648641C41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430951" y="22841154"/>
              <a:ext cx="9048870" cy="295345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FDADAA6-0B65-4B44-A216-6D1AF7370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440972" y="19988635"/>
              <a:ext cx="9053704" cy="2955028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5550C1A9-7579-4A07-8DA9-F19855977E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004500" y="9205843"/>
            <a:ext cx="5741637" cy="287554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0459815-C20A-4E11-8A81-53ADB16088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868743" y="16307409"/>
            <a:ext cx="10500113" cy="308480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F951045-82D6-43F7-AB28-971DCBD013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4501" y="12755695"/>
            <a:ext cx="5800334" cy="287740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3BC649D-CC0F-434B-AD88-904859F82B6E}"/>
              </a:ext>
            </a:extLst>
          </p:cNvPr>
          <p:cNvSpPr txBox="1"/>
          <p:nvPr/>
        </p:nvSpPr>
        <p:spPr>
          <a:xfrm>
            <a:off x="30175200" y="9104326"/>
            <a:ext cx="573722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>
                <a:latin typeface="Bahnschrift" panose="020B0502040204020203" pitchFamily="34" charset="0"/>
              </a:rPr>
              <a:t>Current music productions: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Input a simple sample with fixed-length notes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Output a locally similar, original piece 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Unique output every run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Controllable output length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AB5A56-8937-4852-9895-973977C295B3}"/>
              </a:ext>
            </a:extLst>
          </p:cNvPr>
          <p:cNvSpPr txBox="1"/>
          <p:nvPr/>
        </p:nvSpPr>
        <p:spPr>
          <a:xfrm>
            <a:off x="37211310" y="12080254"/>
            <a:ext cx="3301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Bahnschrift" panose="020B0502040204020203" pitchFamily="34" charset="0"/>
              </a:rPr>
              <a:t>Example input sample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B015213-D0F6-4EA7-A0CE-9B143529388B}"/>
              </a:ext>
            </a:extLst>
          </p:cNvPr>
          <p:cNvSpPr txBox="1"/>
          <p:nvPr/>
        </p:nvSpPr>
        <p:spPr>
          <a:xfrm>
            <a:off x="36879632" y="15631967"/>
            <a:ext cx="405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Bahnschrift" panose="020B0502040204020203" pitchFamily="34" charset="0"/>
              </a:rPr>
              <a:t>Short example output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B65AFB3-AC2A-47CC-8F50-0340A2237A7E}"/>
              </a:ext>
            </a:extLst>
          </p:cNvPr>
          <p:cNvSpPr txBox="1"/>
          <p:nvPr/>
        </p:nvSpPr>
        <p:spPr>
          <a:xfrm>
            <a:off x="34228585" y="19316705"/>
            <a:ext cx="3771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Bahnschrift" panose="020B0502040204020203" pitchFamily="34" charset="0"/>
              </a:rPr>
              <a:t>Longer example output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236BCB-3A4D-4F03-9E75-0F343C903CDB}"/>
              </a:ext>
            </a:extLst>
          </p:cNvPr>
          <p:cNvSpPr txBox="1"/>
          <p:nvPr/>
        </p:nvSpPr>
        <p:spPr>
          <a:xfrm>
            <a:off x="30175200" y="20100758"/>
            <a:ext cx="118872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3600">
                <a:latin typeface="Bahnschrift" panose="020B0502040204020203" pitchFamily="34" charset="0"/>
              </a:rPr>
              <a:t>Takeaways: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Good proof on concept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Lots of room for improvement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>
                <a:latin typeface="Bahnschrift" panose="020B0502040204020203" pitchFamily="34" charset="0"/>
              </a:rPr>
              <a:t>Lots of feature tuning needed</a:t>
            </a:r>
          </a:p>
        </p:txBody>
      </p:sp>
    </p:spTree>
    <p:extLst>
      <p:ext uri="{BB962C8B-B14F-4D97-AF65-F5344CB8AC3E}">
        <p14:creationId xmlns:p14="http://schemas.microsoft.com/office/powerpoint/2010/main" val="183030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Custom</PresentationFormat>
  <Paragraphs>125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Condensed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Mckade L Umbenhower</dc:creator>
  <cp:lastModifiedBy>Mckade L Umbenhower</cp:lastModifiedBy>
  <cp:revision>1</cp:revision>
  <dcterms:created xsi:type="dcterms:W3CDTF">2018-11-28T22:43:45Z</dcterms:created>
  <dcterms:modified xsi:type="dcterms:W3CDTF">2018-12-03T21:36:24Z</dcterms:modified>
</cp:coreProperties>
</file>