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3D8-6074-D844-A9BE-48C31001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DAA9-1040-894C-838A-6CCD3C64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AC2-2232-5F4B-8E6F-1ED8F5D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A8A6-63CF-0E4C-9978-DF97B7C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82F-BA95-834E-9679-009EACA9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6DDC-D8C3-3B4E-A438-2350352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6B99-5B8D-A543-AB58-3E7EC05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ADE6-0E0F-1845-8CBD-296C8BE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3FC7-7DBD-9E43-899A-5993473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D8E9-1C60-EC40-A2CD-9809E70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BDAA-0E43-524D-B75B-860B3EC7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F37D1-074F-E645-915A-2AB1D13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D9F-D0A2-8544-8084-654CCC4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C589-C59D-884D-88D8-B9D279A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D6E2-68A1-3141-AD70-183C42A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2CF-6AAD-D147-BC3D-63C69C2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58C2-697A-E347-BA2C-243E180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95BF-9976-5841-B8C3-C6C6ADA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7010-598B-4B44-AB70-506769E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2F6-7BF4-C24A-8331-705A3F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F07F-97BD-904F-9735-72329C7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6541-C1AE-9D4D-9E48-B84CC4F8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AEF2-05FD-4749-A10B-61D1722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19E-8A50-7B4B-95B3-9BC6EA5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E2A-7F17-3240-AA1F-844DD64E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121-7E5D-FA49-A19C-207B81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F794-7C10-DB47-8B11-BB0EC6EF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9E0-3C5E-6343-9E19-7919C70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777E-7D76-714B-99DC-AB64D97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8111-018A-0E46-8E77-A6D227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4B9-F624-E240-B058-527DF2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6CA-FDAC-3B41-B9C0-E4FF485C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202-B712-E94C-A089-771677DB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219-F05C-FB4F-A168-8F2E91D7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6D0-A688-C246-9883-5137D64F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75D6-40BB-FB45-80F7-2CCDEF62E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89F4-F903-444F-A9F7-396D358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380-D619-6B4D-B7DD-11E378B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EB8C-5DCD-B24D-9B48-B44C3E0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2EB-FD09-AE4F-A976-765AA03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1315-34B4-DA49-87F5-4FA30D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B9C-7E97-D641-8C7B-22A189D6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A6D-A24C-3946-A571-BA3D488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648C-89F9-B649-86FF-DB35D32E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2701-2F33-9345-B434-94834BAE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42E4-7E66-5C49-BFD7-A503C2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29B-7BE2-BE46-AC13-ABCB52C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27A0-B737-E247-B785-5C6A2604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F5DB-7926-214C-ACD8-787E3882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071F-02D1-2C46-8807-226AD7C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FEE8-99D5-4140-8D27-5A418A5A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8821-FCE6-E04A-A4B9-EE41D86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0DA-B773-6749-8C96-F6056C5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CF93-D59C-544D-A44F-8FEE16BA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CB50-C683-1F4A-BA26-5669EC7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7240-0D57-C441-AF43-3FB2FA6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782D-4CA3-9349-99E5-4CE1BAB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5C72-D768-0E4D-8446-EDDD43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29867-BAF2-FA40-B586-D2ED68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1749-D04A-1D49-913B-63169DA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DCF-8B3D-7B40-81EB-FB246BA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4286-0778-2140-B18B-EEBE526E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127-9045-8F40-A2D1-6066B5AB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3EE-32B1-424D-B27F-E91052BB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Group 1 Project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0045-827C-454C-BEC2-373121D3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Stat 6080 Data Technologies</a:t>
            </a:r>
          </a:p>
          <a:p>
            <a:r>
              <a:rPr lang="en-US"/>
              <a:t>Nov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E15-B10C-2E43-8087-813C17F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57B-9600-1F42-AC15-D1297E8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Ragan Astle (Group Leader): </a:t>
            </a:r>
          </a:p>
          <a:p>
            <a:pPr lvl="1"/>
            <a:r>
              <a:rPr lang="en-US" sz="2000"/>
              <a:t>Graphics Lead</a:t>
            </a:r>
          </a:p>
          <a:p>
            <a:pPr lvl="1"/>
            <a:r>
              <a:rPr lang="en-US" sz="2000"/>
              <a:t>Latex Document Lead</a:t>
            </a:r>
          </a:p>
          <a:p>
            <a:r>
              <a:rPr lang="en-US" sz="2400"/>
              <a:t>McKade Thomas</a:t>
            </a:r>
          </a:p>
          <a:p>
            <a:pPr lvl="1"/>
            <a:r>
              <a:rPr lang="en-US" sz="2000"/>
              <a:t>Report Lead </a:t>
            </a:r>
          </a:p>
          <a:p>
            <a:r>
              <a:rPr lang="en-US" sz="2400"/>
              <a:t>Nate Nellis</a:t>
            </a:r>
          </a:p>
          <a:p>
            <a:pPr lvl="1"/>
            <a:r>
              <a:rPr lang="en-US" sz="2000"/>
              <a:t>Data Analyst Lead </a:t>
            </a:r>
          </a:p>
          <a:p>
            <a:r>
              <a:rPr lang="en-US" sz="2400"/>
              <a:t>Tyler Antoloci </a:t>
            </a:r>
          </a:p>
          <a:p>
            <a:pPr lvl="1"/>
            <a:r>
              <a:rPr lang="en-US" sz="2000"/>
              <a:t>Latex Beamer Lead</a:t>
            </a:r>
          </a:p>
          <a:p>
            <a:pPr lvl="1"/>
            <a:r>
              <a:rPr lang="en-US" sz="2000"/>
              <a:t>Web Scrape Lead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51C-F70A-364E-A211-5973608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06EA6-D406-6041-8C34-42DEACAF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sz="2400" dirty="0"/>
              <a:t>Store Chain: Commissary Hill</a:t>
            </a:r>
          </a:p>
          <a:p>
            <a:pPr lvl="1"/>
            <a:r>
              <a:rPr lang="en-US" sz="2000" dirty="0"/>
              <a:t>Most recent ad available in PDF format on Commissary website</a:t>
            </a:r>
          </a:p>
          <a:p>
            <a:pPr lvl="1"/>
            <a:r>
              <a:rPr lang="en-US" sz="2000" dirty="0"/>
              <a:t>Weekly Ads website has ads since 2018 in image format</a:t>
            </a:r>
          </a:p>
          <a:p>
            <a:pPr lvl="2"/>
            <a:r>
              <a:rPr lang="en-US" sz="1600" dirty="0"/>
              <a:t>https://weekly-</a:t>
            </a:r>
            <a:r>
              <a:rPr lang="en-US" sz="1600" dirty="0" err="1"/>
              <a:t>ads.us</a:t>
            </a:r>
            <a:r>
              <a:rPr lang="en-US" sz="1600" dirty="0"/>
              <a:t>/hill/commissary/7541-6th-st</a:t>
            </a:r>
          </a:p>
          <a:p>
            <a:pPr lvl="2"/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41958D05-C74A-0845-AF5C-1CBCBA30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377" y="634482"/>
            <a:ext cx="4285423" cy="5542481"/>
          </a:xfrm>
        </p:spPr>
      </p:pic>
    </p:spTree>
    <p:extLst>
      <p:ext uri="{BB962C8B-B14F-4D97-AF65-F5344CB8AC3E}">
        <p14:creationId xmlns:p14="http://schemas.microsoft.com/office/powerpoint/2010/main" val="42709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scraping/sampling:</a:t>
            </a:r>
          </a:p>
          <a:p>
            <a:pPr lvl="1"/>
            <a:r>
              <a:rPr lang="en-US" dirty="0"/>
              <a:t>After initial success using a workaround in Python, we ran into further troubles with too many API calls (resulting in the webpage blocking our IP address).</a:t>
            </a:r>
          </a:p>
          <a:p>
            <a:pPr lvl="1"/>
            <a:r>
              <a:rPr lang="en-US" dirty="0"/>
              <a:t>The website allows access again after a few hours, so a final attempt will be made to scrape the page by pausing the loop after each run. If this attempt is unsuccessful, we will resort fully to OCR/working with a sample the image files.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OCR optimization:</a:t>
            </a:r>
          </a:p>
          <a:p>
            <a:pPr lvl="1"/>
            <a:r>
              <a:rPr lang="en-US" dirty="0"/>
              <a:t>Investigating use of image cropping</a:t>
            </a:r>
          </a:p>
          <a:p>
            <a:pPr lvl="1"/>
            <a:r>
              <a:rPr lang="en-US" dirty="0"/>
              <a:t>Found a few optimal OCR methods, </a:t>
            </a:r>
            <a:r>
              <a:rPr lang="en-US" dirty="0" err="1"/>
              <a:t>image_modulate</a:t>
            </a:r>
            <a:r>
              <a:rPr lang="en-US" dirty="0"/>
              <a:t>(), </a:t>
            </a:r>
            <a:r>
              <a:rPr lang="en-US" dirty="0" err="1"/>
              <a:t>image_noise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Cropping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13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EDUCED SF, col REY: ; Cheerios</a:t>
            </a:r>
          </a:p>
          <a:p>
            <a:pPr marL="0" indent="0">
              <a:buNone/>
            </a:pPr>
            <a:r>
              <a:rPr lang="en-US" sz="1600" dirty="0" err="1"/>
              <a:t>Bigtruas</a:t>
            </a:r>
            <a:r>
              <a:rPr lang="en-US" sz="1600" dirty="0"/>
              <a:t> — 10FBRns psoas GH Fee , </a:t>
            </a:r>
            <a:r>
              <a:rPr lang="en-US" sz="1600" dirty="0" err="1"/>
              <a:t>ie</a:t>
            </a:r>
            <a:r>
              <a:rPr lang="en-US" sz="1600" dirty="0"/>
              <a:t> om</a:t>
            </a:r>
          </a:p>
          <a:p>
            <a:pPr marL="0" indent="0">
              <a:buNone/>
            </a:pPr>
            <a:r>
              <a:rPr lang="en-US" sz="1600" dirty="0" err="1"/>
              <a:t>aaa</a:t>
            </a:r>
            <a:r>
              <a:rPr lang="en-US" sz="1600" dirty="0"/>
              <a:t> . = S EB</a:t>
            </a:r>
          </a:p>
          <a:p>
            <a:pPr marL="0" indent="0">
              <a:buNone/>
            </a:pPr>
            <a:r>
              <a:rPr lang="en-US" sz="1600" dirty="0" err="1"/>
              <a:t>ol</a:t>
            </a:r>
            <a:r>
              <a:rPr lang="en-US" sz="1600" dirty="0"/>
              <a:t> |g | </a:t>
            </a:r>
            <a:r>
              <a:rPr lang="en-US" sz="1600" dirty="0" err="1"/>
              <a:t>Ei</a:t>
            </a:r>
            <a:r>
              <a:rPr lang="en-US" sz="1600" dirty="0"/>
              <a:t> | acre</a:t>
            </a:r>
          </a:p>
          <a:p>
            <a:pPr marL="0" indent="0">
              <a:buNone/>
            </a:pPr>
            <a:r>
              <a:rPr lang="en-US" sz="1600" dirty="0" err="1"/>
              <a:t>sae</a:t>
            </a:r>
            <a:r>
              <a:rPr lang="en-US" sz="1600" dirty="0"/>
              <a:t> </a:t>
            </a:r>
            <a:r>
              <a:rPr lang="en-US" sz="1600" dirty="0" err="1"/>
              <a:t>sn</a:t>
            </a:r>
            <a:r>
              <a:rPr lang="en-US" sz="1600" dirty="0"/>
              <a:t> | j </a:t>
            </a:r>
            <a:r>
              <a:rPr lang="en-US" sz="1600" dirty="0" err="1"/>
              <a:t>ee</a:t>
            </a:r>
            <a:r>
              <a:rPr lang="en-US" sz="1600" dirty="0"/>
              <a:t> 5 </a:t>
            </a:r>
            <a:r>
              <a:rPr lang="en-US" sz="1600" dirty="0" err="1"/>
              <a:t>bie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Old El Paso® 8-10 </a:t>
            </a:r>
            <a:r>
              <a:rPr lang="en-US" sz="1600" dirty="0" err="1">
                <a:solidFill>
                  <a:srgbClr val="FF0000"/>
                </a:solidFill>
              </a:rPr>
              <a:t>ct</a:t>
            </a:r>
            <a:r>
              <a:rPr lang="en-US" sz="1600" dirty="0">
                <a:solidFill>
                  <a:srgbClr val="FF0000"/>
                </a:solidFill>
              </a:rPr>
              <a:t>: Flour </a:t>
            </a:r>
            <a:r>
              <a:rPr lang="en-US" sz="1600" dirty="0"/>
              <a:t>Old El Paso® Original Taco Kraft® 7.25 oz. =</a:t>
            </a:r>
          </a:p>
          <a:p>
            <a:pPr marL="0" indent="0">
              <a:buNone/>
            </a:pPr>
            <a:r>
              <a:rPr lang="en-US" sz="1600" dirty="0"/>
              <a:t>; “ </a:t>
            </a:r>
            <a:r>
              <a:rPr lang="en-US" sz="1600" dirty="0" err="1"/>
              <a:t>ee</a:t>
            </a:r>
            <a:r>
              <a:rPr lang="en-US" sz="1600" dirty="0"/>
              <a:t> Seasoning, 6.25 oz. Macaroni &amp; Cheese General Mills®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‘SAVE 390, </a:t>
            </a:r>
            <a:r>
              <a:rPr lang="en-US" sz="1600" dirty="0"/>
              <a:t>SAVE 50% SAVE &gt;: or Cheerios™ Cereal, 8.9 oz.</a:t>
            </a:r>
          </a:p>
          <a:p>
            <a:pPr marL="0" indent="0">
              <a:buNone/>
            </a:pPr>
            <a:r>
              <a:rPr lang="en-US" sz="1600" dirty="0"/>
              <a:t>SAVE °</a:t>
            </a:r>
          </a:p>
          <a:p>
            <a:pPr marL="0" indent="0">
              <a:buNone/>
            </a:pPr>
            <a:r>
              <a:rPr lang="en-US" sz="1600" dirty="0"/>
              <a:t>° 37% 38%</a:t>
            </a:r>
          </a:p>
          <a:p>
            <a:pPr marL="0" indent="0">
              <a:buNone/>
            </a:pPr>
            <a:r>
              <a:rPr lang="en-US" sz="1600" dirty="0"/>
              <a:t>d=</a:t>
            </a:r>
          </a:p>
          <a:p>
            <a:pPr marL="0" indent="0">
              <a:buNone/>
            </a:pPr>
            <a:r>
              <a:rPr lang="en-US" sz="1600" dirty="0"/>
              <a:t>are bd in wee</a:t>
            </a:r>
          </a:p>
          <a:p>
            <a:pPr marL="0" indent="0">
              <a:buNone/>
            </a:pPr>
            <a:r>
              <a:rPr lang="en-US" sz="1600" dirty="0" err="1"/>
              <a:t>ewan</a:t>
            </a:r>
            <a:r>
              <a:rPr lang="en-US" sz="1600" dirty="0"/>
              <a:t>} SST = of Na.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Where did the “Tortillas, Select Varieties” go?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00B87BE-F2B6-49E3-9E97-0B90F333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37" y="0"/>
            <a:ext cx="5299163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D281F14-3E00-4C80-8FC7-AB896A9C9528}"/>
              </a:ext>
            </a:extLst>
          </p:cNvPr>
          <p:cNvSpPr/>
          <p:nvPr/>
        </p:nvSpPr>
        <p:spPr>
          <a:xfrm>
            <a:off x="5901179" y="1690688"/>
            <a:ext cx="1376314" cy="10053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Cropping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a1 &lt;- </a:t>
            </a:r>
            <a:r>
              <a:rPr lang="en-US" sz="2000" dirty="0" err="1"/>
              <a:t>image_crop</a:t>
            </a:r>
            <a:r>
              <a:rPr lang="en-US" sz="2000" dirty="0"/>
              <a:t>(</a:t>
            </a:r>
            <a:r>
              <a:rPr lang="en-US" sz="2000" dirty="0" err="1"/>
              <a:t>ad_test</a:t>
            </a:r>
            <a:r>
              <a:rPr lang="en-US" sz="2000" dirty="0"/>
              <a:t>, geometry = </a:t>
            </a:r>
            <a:r>
              <a:rPr lang="en-US" sz="2000" dirty="0" err="1"/>
              <a:t>geometry_area</a:t>
            </a:r>
            <a:r>
              <a:rPr lang="en-US" sz="2000" dirty="0"/>
              <a:t>(width = 300,</a:t>
            </a:r>
          </a:p>
          <a:p>
            <a:pPr marL="0" indent="0">
              <a:buNone/>
            </a:pPr>
            <a:r>
              <a:rPr lang="en-US" sz="2000" dirty="0"/>
              <a:t>				   	                   height = 150,</a:t>
            </a:r>
          </a:p>
          <a:p>
            <a:pPr marL="0" indent="0">
              <a:buNone/>
            </a:pPr>
            <a:r>
              <a:rPr lang="en-US" sz="2000" dirty="0"/>
              <a:t>	             					   </a:t>
            </a:r>
            <a:r>
              <a:rPr lang="en-US" sz="2000" dirty="0" err="1"/>
              <a:t>x_off</a:t>
            </a:r>
            <a:r>
              <a:rPr lang="en-US" sz="2000" dirty="0"/>
              <a:t> = 50,</a:t>
            </a:r>
          </a:p>
          <a:p>
            <a:pPr marL="0" indent="0">
              <a:buNone/>
            </a:pPr>
            <a:r>
              <a:rPr lang="en-US" sz="2000" dirty="0"/>
              <a:t>	             					   </a:t>
            </a:r>
            <a:r>
              <a:rPr lang="en-US" sz="2000" dirty="0" err="1"/>
              <a:t>y_off</a:t>
            </a:r>
            <a:r>
              <a:rPr lang="en-US" sz="2000" dirty="0"/>
              <a:t> = 590))</a:t>
            </a:r>
          </a:p>
          <a:p>
            <a:pPr marL="0" indent="0">
              <a:buNone/>
            </a:pPr>
            <a:r>
              <a:rPr lang="en-US" sz="2000" dirty="0"/>
              <a:t>text_a1 &lt;- </a:t>
            </a:r>
            <a:r>
              <a:rPr lang="en-US" sz="2000" dirty="0" err="1"/>
              <a:t>ocr</a:t>
            </a:r>
            <a:r>
              <a:rPr lang="en-US" sz="2000" dirty="0"/>
              <a:t>(a1)</a:t>
            </a:r>
          </a:p>
          <a:p>
            <a:pPr marL="0" indent="0">
              <a:buNone/>
            </a:pPr>
            <a:r>
              <a:rPr lang="en-US" sz="2000" dirty="0"/>
              <a:t>cat(text_a1)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Old El Paso® 8 - 10 ct. Flour</a:t>
            </a:r>
          </a:p>
          <a:p>
            <a:pPr marL="0" indent="0">
              <a:buNone/>
            </a:pPr>
            <a:r>
              <a:rPr lang="en-US" sz="2000" dirty="0"/>
              <a:t>Tortillas, Select Varieties</a:t>
            </a:r>
          </a:p>
          <a:p>
            <a:pPr marL="0" indent="0">
              <a:buNone/>
            </a:pPr>
            <a:r>
              <a:rPr lang="en-US" sz="2000" dirty="0"/>
              <a:t>SAVE 9</a:t>
            </a:r>
          </a:p>
          <a:p>
            <a:pPr marL="0" indent="0">
              <a:buNone/>
            </a:pPr>
            <a:r>
              <a:rPr lang="en-US" sz="2000" dirty="0"/>
              <a:t>39%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D88EB-E98F-466A-8492-158C4885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35" y="18256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42D-2559-DD45-B87B-38748BF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FDC-262C-AF45-A868-6023771F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blocks our IP address for several hours after scraping attempt.</a:t>
            </a:r>
          </a:p>
          <a:p>
            <a:r>
              <a:rPr lang="en-US" dirty="0"/>
              <a:t>Image cropping has proved difficult (but not impossible) due to the inconsistency between ad pages.</a:t>
            </a:r>
          </a:p>
        </p:txBody>
      </p:sp>
    </p:spTree>
    <p:extLst>
      <p:ext uri="{BB962C8B-B14F-4D97-AF65-F5344CB8AC3E}">
        <p14:creationId xmlns:p14="http://schemas.microsoft.com/office/powerpoint/2010/main" val="36810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E2A-6150-2E4E-9595-649FBF64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BD30-A266-6E4C-8CB5-C7ED957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scrape the webpage a final time by pausing the system in between iterations.</a:t>
            </a:r>
          </a:p>
          <a:p>
            <a:r>
              <a:rPr lang="en-US" dirty="0"/>
              <a:t>If this fails, grab a sample of image files from October – December of each year.</a:t>
            </a:r>
          </a:p>
          <a:p>
            <a:pPr lvl="1"/>
            <a:r>
              <a:rPr lang="en-US" dirty="0"/>
              <a:t>Look at holiday trends</a:t>
            </a:r>
          </a:p>
          <a:p>
            <a:r>
              <a:rPr lang="en-US" dirty="0"/>
              <a:t>Improve image cropping to locate correct elements of the image files.</a:t>
            </a:r>
          </a:p>
        </p:txBody>
      </p:sp>
    </p:spTree>
    <p:extLst>
      <p:ext uri="{BB962C8B-B14F-4D97-AF65-F5344CB8AC3E}">
        <p14:creationId xmlns:p14="http://schemas.microsoft.com/office/powerpoint/2010/main" val="205255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A97-467D-264C-9373-8B758C79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684-CAF2-7E4F-9154-02F0FB9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490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 1 Project Updates</vt:lpstr>
      <vt:lpstr>Task Leads</vt:lpstr>
      <vt:lpstr>Ad Information</vt:lpstr>
      <vt:lpstr>Progress Update</vt:lpstr>
      <vt:lpstr>Image Cropping Example</vt:lpstr>
      <vt:lpstr>Image Cropping Example</vt:lpstr>
      <vt:lpstr>Current Challenges </vt:lpstr>
      <vt:lpstr>Moving Forward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Updates</dc:title>
  <dc:creator>Ragan Suarez</dc:creator>
  <cp:lastModifiedBy>Nate Nellis</cp:lastModifiedBy>
  <cp:revision>3</cp:revision>
  <dcterms:created xsi:type="dcterms:W3CDTF">2021-11-11T01:12:57Z</dcterms:created>
  <dcterms:modified xsi:type="dcterms:W3CDTF">2021-11-11T17:11:16Z</dcterms:modified>
</cp:coreProperties>
</file>