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charts/chart1.xml" ContentType="application/vnd.openxmlformats-officedocument.drawingml.chart+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2.xml" ContentType="application/vnd.openxmlformats-officedocument.drawingml.chart+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charts/chart3.xml" ContentType="application/vnd.openxmlformats-officedocument.drawingml.chart+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charts/chart4.xml" ContentType="application/vnd.openxmlformats-officedocument.drawingml.chart+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charts/chart5.xml" ContentType="application/vnd.openxmlformats-officedocument.drawingml.chart+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17"/>
  </p:notesMasterIdLst>
  <p:handoutMasterIdLst>
    <p:handoutMasterId r:id="rId18"/>
  </p:handoutMasterIdLst>
  <p:sldIdLst>
    <p:sldId id="308" r:id="rId2"/>
    <p:sldId id="362" r:id="rId3"/>
    <p:sldId id="360" r:id="rId4"/>
    <p:sldId id="361" r:id="rId5"/>
    <p:sldId id="503" r:id="rId6"/>
    <p:sldId id="309" r:id="rId7"/>
    <p:sldId id="319" r:id="rId8"/>
    <p:sldId id="310" r:id="rId9"/>
    <p:sldId id="430" r:id="rId10"/>
    <p:sldId id="365" r:id="rId11"/>
    <p:sldId id="464" r:id="rId12"/>
    <p:sldId id="367" r:id="rId13"/>
    <p:sldId id="501" r:id="rId14"/>
    <p:sldId id="366" r:id="rId15"/>
    <p:sldId id="368" r:id="rId16"/>
  </p:sldIdLst>
  <p:sldSz cx="8961438" cy="6721475"/>
  <p:notesSz cx="6811963" cy="9942513"/>
  <p:custDataLst>
    <p:tags r:id="rId19"/>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289">
          <p15:clr>
            <a:srgbClr val="A4A3A4"/>
          </p15:clr>
        </p15:guide>
        <p15:guide id="2" orient="horz" pos="1485">
          <p15:clr>
            <a:srgbClr val="A4A3A4"/>
          </p15:clr>
        </p15:guide>
        <p15:guide id="3" pos="714">
          <p15:clr>
            <a:srgbClr val="A4A3A4"/>
          </p15:clr>
        </p15:guide>
      </p15:sldGuideLst>
    </p:ext>
    <p:ext uri="{2D200454-40CA-4A62-9FC3-DE9A4176ACB9}">
      <p15:notesGuideLst xmlns="" xmlns:p15="http://schemas.microsoft.com/office/powerpoint/2012/main">
        <p15:guide id="1" orient="horz" pos="3132">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A4E4"/>
    <a:srgbClr val="005984"/>
    <a:srgbClr val="F5680A"/>
    <a:srgbClr val="BFBFBF"/>
    <a:srgbClr val="CCF043"/>
    <a:srgbClr val="5BAC56"/>
    <a:srgbClr val="97D237"/>
    <a:srgbClr val="FFCD68"/>
    <a:srgbClr val="F56828"/>
    <a:srgbClr val="96D2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85" autoAdjust="0"/>
    <p:restoredTop sz="97226" autoAdjust="0"/>
  </p:normalViewPr>
  <p:slideViewPr>
    <p:cSldViewPr snapToGrid="0">
      <p:cViewPr varScale="1">
        <p:scale>
          <a:sx n="71" d="100"/>
          <a:sy n="71" d="100"/>
        </p:scale>
        <p:origin x="-384" y="-96"/>
      </p:cViewPr>
      <p:guideLst>
        <p:guide orient="horz" pos="1289"/>
        <p:guide orient="horz" pos="2201"/>
        <p:guide pos="714"/>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73" d="100"/>
          <a:sy n="73" d="100"/>
        </p:scale>
        <p:origin x="-2196" y="-108"/>
      </p:cViewPr>
      <p:guideLst>
        <p:guide orient="horz" pos="3132"/>
        <p:guide pos="214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Management and overhead</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dLblPos val="ct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Sheet1!$B$2:$B$4</c:f>
              <c:numCache>
                <c:formatCode>General</c:formatCode>
                <c:ptCount val="3"/>
                <c:pt idx="0">
                  <c:v>0.27528289732889849</c:v>
                </c:pt>
                <c:pt idx="1">
                  <c:v>0.36206688048408636</c:v>
                </c:pt>
                <c:pt idx="2">
                  <c:v>0.23071979439076443</c:v>
                </c:pt>
              </c:numCache>
            </c:numRef>
          </c:val>
        </c:ser>
        <c:ser>
          <c:idx val="1"/>
          <c:order val="1"/>
          <c:tx>
            <c:strRef>
              <c:f>Sheet1!$C$1</c:f>
              <c:strCache>
                <c:ptCount val="1"/>
                <c:pt idx="0">
                  <c:v>Network services</c:v>
                </c:pt>
              </c:strCache>
            </c:strRef>
          </c:tx>
          <c:spPr>
            <a:solidFill>
              <a:srgbClr val="00B0F0"/>
            </a:solidFill>
            <a:ln>
              <a:solidFill>
                <a:schemeClr val="bg1"/>
              </a:solidFill>
            </a:ln>
          </c:spPr>
          <c:invertIfNegative val="0"/>
          <c:dPt>
            <c:idx val="0"/>
            <c:invertIfNegative val="0"/>
            <c:bubble3D val="0"/>
            <c:spPr>
              <a:solidFill>
                <a:srgbClr val="00598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Sheet1!$C$2:$C$4</c:f>
              <c:numCache>
                <c:formatCode>General</c:formatCode>
                <c:ptCount val="3"/>
                <c:pt idx="0">
                  <c:v>0.26450727846513733</c:v>
                </c:pt>
                <c:pt idx="1">
                  <c:v>0.29530079730130798</c:v>
                </c:pt>
                <c:pt idx="2">
                  <c:v>0.19286945026060501</c:v>
                </c:pt>
              </c:numCache>
            </c:numRef>
          </c:val>
        </c:ser>
        <c:ser>
          <c:idx val="2"/>
          <c:order val="2"/>
          <c:tx>
            <c:strRef>
              <c:f>Sheet1!$D$1</c:f>
              <c:strCache>
                <c:ptCount val="1"/>
                <c:pt idx="0">
                  <c:v>End user services</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Sheet1!$D$2:$D$4</c:f>
              <c:numCache>
                <c:formatCode>General</c:formatCode>
                <c:ptCount val="3"/>
                <c:pt idx="0">
                  <c:v>0.32973672162866835</c:v>
                </c:pt>
                <c:pt idx="1">
                  <c:v>0.49883986346513703</c:v>
                </c:pt>
                <c:pt idx="2">
                  <c:v>0.32095183580083803</c:v>
                </c:pt>
              </c:numCache>
            </c:numRef>
          </c:val>
        </c:ser>
        <c:ser>
          <c:idx val="3"/>
          <c:order val="3"/>
          <c:tx>
            <c:strRef>
              <c:f>Sheet1!$E$1</c:f>
              <c:strCache>
                <c:ptCount val="1"/>
                <c:pt idx="0">
                  <c:v>Server infrastructure</c:v>
                </c:pt>
              </c:strCache>
            </c:strRef>
          </c:tx>
          <c:spPr>
            <a:solidFill>
              <a:srgbClr val="00B0F0"/>
            </a:solidFill>
            <a:ln cap="flat">
              <a:solidFill>
                <a:schemeClr val="bg1"/>
              </a:solidFill>
              <a:round/>
            </a:ln>
          </c:spPr>
          <c:invertIfNegative val="0"/>
          <c:dPt>
            <c:idx val="0"/>
            <c:invertIfNegative val="0"/>
            <c:bubble3D val="0"/>
            <c:spPr>
              <a:solidFill>
                <a:srgbClr val="005984"/>
              </a:solidFill>
              <a:ln cap="flat">
                <a:solidFill>
                  <a:schemeClr val="bg1"/>
                </a:solidFill>
                <a:round/>
              </a:ln>
            </c:spPr>
          </c:dPt>
          <c:dPt>
            <c:idx val="1"/>
            <c:invertIfNegative val="0"/>
            <c:bubble3D val="0"/>
            <c:spPr>
              <a:solidFill>
                <a:schemeClr val="accent2"/>
              </a:solidFill>
              <a:ln cap="flat">
                <a:solidFill>
                  <a:schemeClr val="bg1"/>
                </a:solidFill>
                <a:round/>
              </a:ln>
            </c:spPr>
          </c:dPt>
          <c:dPt>
            <c:idx val="2"/>
            <c:invertIfNegative val="0"/>
            <c:bubble3D val="0"/>
            <c:spPr>
              <a:solidFill>
                <a:schemeClr val="accent2"/>
              </a:solidFill>
              <a:ln cap="flat">
                <a:solidFill>
                  <a:schemeClr val="bg1"/>
                </a:solidFill>
                <a:round/>
              </a:ln>
            </c:spPr>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Sheet1!$E$2:$E$4</c:f>
              <c:numCache>
                <c:formatCode>General</c:formatCode>
                <c:ptCount val="3"/>
                <c:pt idx="0">
                  <c:v>0.65457309596385482</c:v>
                </c:pt>
                <c:pt idx="1">
                  <c:v>0.75646741300092701</c:v>
                </c:pt>
                <c:pt idx="2">
                  <c:v>0.57146957275933097</c:v>
                </c:pt>
              </c:numCache>
            </c:numRef>
          </c:val>
        </c:ser>
        <c:ser>
          <c:idx val="4"/>
          <c:order val="4"/>
          <c:tx>
            <c:strRef>
              <c:f>Sheet1!$F$1</c:f>
              <c:strCache>
                <c:ptCount val="1"/>
                <c:pt idx="0">
                  <c:v>Application maintenance</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Sheet1!$F$2:$F$4</c:f>
              <c:numCache>
                <c:formatCode>General</c:formatCode>
                <c:ptCount val="3"/>
                <c:pt idx="0">
                  <c:v>0.63053662673195943</c:v>
                </c:pt>
                <c:pt idx="1">
                  <c:v>0.86278905720238996</c:v>
                </c:pt>
                <c:pt idx="2">
                  <c:v>0.70618077335408203</c:v>
                </c:pt>
              </c:numCache>
            </c:numRef>
          </c:val>
        </c:ser>
        <c:ser>
          <c:idx val="5"/>
          <c:order val="5"/>
          <c:tx>
            <c:strRef>
              <c:f>Sheet1!$G$1</c:f>
              <c:strCache>
                <c:ptCount val="1"/>
                <c:pt idx="0">
                  <c:v>Application development</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a:ln>
                  <a:noFill/>
                </a:ln>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a:ln>
                  <a:noFill/>
                </a:ln>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Sheet1!$G$2:$G$4</c:f>
              <c:numCache>
                <c:formatCode>General</c:formatCode>
                <c:ptCount val="3"/>
                <c:pt idx="0">
                  <c:v>0.90360885704340099</c:v>
                </c:pt>
                <c:pt idx="1">
                  <c:v>0.92597890307615294</c:v>
                </c:pt>
                <c:pt idx="2">
                  <c:v>0.75803923884408997</c:v>
                </c:pt>
              </c:numCache>
            </c:numRef>
          </c:val>
        </c:ser>
        <c:dLbls>
          <c:showLegendKey val="0"/>
          <c:showVal val="1"/>
          <c:showCatName val="0"/>
          <c:showSerName val="0"/>
          <c:showPercent val="0"/>
          <c:showBubbleSize val="0"/>
        </c:dLbls>
        <c:gapWidth val="50"/>
        <c:overlap val="100"/>
        <c:serLines>
          <c:spPr>
            <a:ln>
              <a:solidFill>
                <a:schemeClr val="accent6"/>
              </a:solidFill>
              <a:prstDash val="lgDash"/>
            </a:ln>
          </c:spPr>
        </c:serLines>
        <c:axId val="483164160"/>
        <c:axId val="483165696"/>
      </c:barChart>
      <c:catAx>
        <c:axId val="483164160"/>
        <c:scaling>
          <c:orientation val="minMax"/>
        </c:scaling>
        <c:delete val="0"/>
        <c:axPos val="b"/>
        <c:numFmt formatCode="General" sourceLinked="0"/>
        <c:majorTickMark val="none"/>
        <c:minorTickMark val="none"/>
        <c:tickLblPos val="nextTo"/>
        <c:spPr>
          <a:ln>
            <a:solidFill>
              <a:schemeClr val="accent6"/>
            </a:solidFill>
          </a:ln>
        </c:spPr>
        <c:crossAx val="483165696"/>
        <c:crosses val="autoZero"/>
        <c:auto val="1"/>
        <c:lblAlgn val="ctr"/>
        <c:lblOffset val="100"/>
        <c:noMultiLvlLbl val="0"/>
      </c:catAx>
      <c:valAx>
        <c:axId val="483165696"/>
        <c:scaling>
          <c:orientation val="minMax"/>
        </c:scaling>
        <c:delete val="1"/>
        <c:axPos val="l"/>
        <c:numFmt formatCode="General" sourceLinked="1"/>
        <c:majorTickMark val="out"/>
        <c:minorTickMark val="none"/>
        <c:tickLblPos val="nextTo"/>
        <c:crossAx val="483164160"/>
        <c:crosses val="autoZero"/>
        <c:crossBetween val="between"/>
      </c:valAx>
    </c:plotArea>
    <c:plotVisOnly val="1"/>
    <c:dispBlanksAs val="gap"/>
    <c:showDLblsOverMax val="0"/>
  </c:chart>
  <c:txPr>
    <a:bodyPr/>
    <a:lstStyle/>
    <a:p>
      <a:pPr>
        <a:defRPr sz="14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Management and overhead</c:v>
                </c:pt>
              </c:strCache>
            </c:strRef>
          </c:tx>
          <c:spPr>
            <a:solidFill>
              <a:schemeClr val="accent2"/>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dPt>
          <c:dPt>
            <c:idx val="2"/>
            <c:invertIfNegative val="0"/>
            <c:bubble3D val="0"/>
          </c:dPt>
          <c:dLbls>
            <c:dLbl>
              <c:idx val="0"/>
              <c:numFmt formatCode="#,##0.0" sourceLinked="0"/>
              <c:spPr>
                <a:solidFill>
                  <a:schemeClr val="accent4"/>
                </a:solidFill>
              </c:spPr>
              <c:txPr>
                <a:bodyPr/>
                <a:lstStyle/>
                <a:p>
                  <a:pPr>
                    <a:defRPr>
                      <a:solidFill>
                        <a:schemeClr val="bg1"/>
                      </a:solidFill>
                    </a:defRPr>
                  </a:pPr>
                  <a:endParaRPr lang="de-DE"/>
                </a:p>
              </c:txPr>
              <c:dLblPos val="ctr"/>
              <c:showLegendKey val="0"/>
              <c:showVal val="1"/>
              <c:showCatName val="0"/>
              <c:showSerName val="0"/>
              <c:showPercent val="0"/>
              <c:showBubbleSize val="0"/>
            </c:dLbl>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Sheet1!$B$2:$B$11</c:f>
              <c:numCache>
                <c:formatCode>General</c:formatCode>
                <c:ptCount val="10"/>
                <c:pt idx="0">
                  <c:v>0.27528289732889849</c:v>
                </c:pt>
                <c:pt idx="1">
                  <c:v>0.29530079730130798</c:v>
                </c:pt>
                <c:pt idx="2">
                  <c:v>0.75803923884408997</c:v>
                </c:pt>
                <c:pt idx="3">
                  <c:v>0.86278905720238996</c:v>
                </c:pt>
                <c:pt idx="4">
                  <c:v>0.36206688048408636</c:v>
                </c:pt>
                <c:pt idx="5">
                  <c:v>0.70618077335408203</c:v>
                </c:pt>
                <c:pt idx="6">
                  <c:v>0.92597890307615294</c:v>
                </c:pt>
                <c:pt idx="7">
                  <c:v>0.49883986346513703</c:v>
                </c:pt>
                <c:pt idx="8">
                  <c:v>0.19286945026060501</c:v>
                </c:pt>
                <c:pt idx="9">
                  <c:v>0.23071979439076443</c:v>
                </c:pt>
              </c:numCache>
            </c:numRef>
          </c:val>
        </c:ser>
        <c:ser>
          <c:idx val="1"/>
          <c:order val="1"/>
          <c:tx>
            <c:strRef>
              <c:f>Sheet1!$C$1</c:f>
              <c:strCache>
                <c:ptCount val="1"/>
                <c:pt idx="0">
                  <c:v>Network services</c:v>
                </c:pt>
              </c:strCache>
            </c:strRef>
          </c:tx>
          <c:spPr>
            <a:solidFill>
              <a:schemeClr val="accent2"/>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dPt>
          <c:dPt>
            <c:idx val="2"/>
            <c:invertIfNegative val="0"/>
            <c:bubble3D val="0"/>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Sheet1!$C$2:$C$11</c:f>
              <c:numCache>
                <c:formatCode>General</c:formatCode>
                <c:ptCount val="10"/>
                <c:pt idx="0">
                  <c:v>0.26450727846513733</c:v>
                </c:pt>
                <c:pt idx="1">
                  <c:v>0.75803923884408997</c:v>
                </c:pt>
                <c:pt idx="2">
                  <c:v>0.86278905720238996</c:v>
                </c:pt>
                <c:pt idx="3">
                  <c:v>0.32095183580083803</c:v>
                </c:pt>
                <c:pt idx="4">
                  <c:v>0.29530079730130798</c:v>
                </c:pt>
                <c:pt idx="5">
                  <c:v>0.92597890307615294</c:v>
                </c:pt>
                <c:pt idx="6">
                  <c:v>0.23071979439076443</c:v>
                </c:pt>
                <c:pt idx="7">
                  <c:v>0.70618077335408203</c:v>
                </c:pt>
                <c:pt idx="8">
                  <c:v>0.49883986346513703</c:v>
                </c:pt>
                <c:pt idx="9">
                  <c:v>0.19286945026060501</c:v>
                </c:pt>
              </c:numCache>
            </c:numRef>
          </c:val>
        </c:ser>
        <c:ser>
          <c:idx val="2"/>
          <c:order val="2"/>
          <c:tx>
            <c:strRef>
              <c:f>Sheet1!$D$1</c:f>
              <c:strCache>
                <c:ptCount val="1"/>
                <c:pt idx="0">
                  <c:v>End user services</c:v>
                </c:pt>
              </c:strCache>
            </c:strRef>
          </c:tx>
          <c:spPr>
            <a:solidFill>
              <a:schemeClr val="accent2"/>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dPt>
          <c:dPt>
            <c:idx val="2"/>
            <c:invertIfNegative val="0"/>
            <c:bubble3D val="0"/>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Sheet1!$D$2:$D$11</c:f>
              <c:numCache>
                <c:formatCode>General</c:formatCode>
                <c:ptCount val="10"/>
                <c:pt idx="0">
                  <c:v>0.32973672162866835</c:v>
                </c:pt>
                <c:pt idx="1">
                  <c:v>0.70618077335408203</c:v>
                </c:pt>
                <c:pt idx="2">
                  <c:v>0.23071979439076443</c:v>
                </c:pt>
                <c:pt idx="3">
                  <c:v>0.92597890307615294</c:v>
                </c:pt>
                <c:pt idx="4">
                  <c:v>0.49883986346513703</c:v>
                </c:pt>
                <c:pt idx="5">
                  <c:v>0.29530079730130798</c:v>
                </c:pt>
                <c:pt idx="6">
                  <c:v>0.19286945026060501</c:v>
                </c:pt>
                <c:pt idx="7">
                  <c:v>0.57146957275933097</c:v>
                </c:pt>
                <c:pt idx="8">
                  <c:v>0.86278905720238996</c:v>
                </c:pt>
                <c:pt idx="9">
                  <c:v>0.32095183580083803</c:v>
                </c:pt>
              </c:numCache>
            </c:numRef>
          </c:val>
        </c:ser>
        <c:ser>
          <c:idx val="3"/>
          <c:order val="3"/>
          <c:tx>
            <c:strRef>
              <c:f>Sheet1!$E$1</c:f>
              <c:strCache>
                <c:ptCount val="1"/>
                <c:pt idx="0">
                  <c:v>Server infrastructure</c:v>
                </c:pt>
              </c:strCache>
            </c:strRef>
          </c:tx>
          <c:spPr>
            <a:solidFill>
              <a:schemeClr val="accent2"/>
            </a:solidFill>
            <a:ln cap="flat">
              <a:solidFill>
                <a:schemeClr val="bg1"/>
              </a:solidFill>
              <a:round/>
            </a:ln>
          </c:spPr>
          <c:invertIfNegative val="0"/>
          <c:dPt>
            <c:idx val="0"/>
            <c:invertIfNegative val="0"/>
            <c:bubble3D val="0"/>
            <c:spPr>
              <a:solidFill>
                <a:schemeClr val="accent4"/>
              </a:solidFill>
              <a:ln cap="flat">
                <a:solidFill>
                  <a:schemeClr val="bg1"/>
                </a:solidFill>
                <a:round/>
              </a:ln>
            </c:spPr>
          </c:dPt>
          <c:dPt>
            <c:idx val="1"/>
            <c:invertIfNegative val="0"/>
            <c:bubble3D val="0"/>
          </c:dPt>
          <c:dPt>
            <c:idx val="2"/>
            <c:invertIfNegative val="0"/>
            <c:bubble3D val="0"/>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Sheet1!$E$2:$E$11</c:f>
              <c:numCache>
                <c:formatCode>General</c:formatCode>
                <c:ptCount val="10"/>
                <c:pt idx="0">
                  <c:v>0.65457309596385482</c:v>
                </c:pt>
                <c:pt idx="1">
                  <c:v>0.32095183580083803</c:v>
                </c:pt>
                <c:pt idx="2">
                  <c:v>0.92597890307615294</c:v>
                </c:pt>
                <c:pt idx="3">
                  <c:v>0.23071979439076443</c:v>
                </c:pt>
                <c:pt idx="4">
                  <c:v>0.75646741300092701</c:v>
                </c:pt>
                <c:pt idx="5">
                  <c:v>0.70618077335408203</c:v>
                </c:pt>
                <c:pt idx="6">
                  <c:v>0.75803923884408997</c:v>
                </c:pt>
                <c:pt idx="7">
                  <c:v>0.19286945026060501</c:v>
                </c:pt>
                <c:pt idx="8">
                  <c:v>0.32095183580083803</c:v>
                </c:pt>
                <c:pt idx="9">
                  <c:v>0.57146957275933097</c:v>
                </c:pt>
              </c:numCache>
            </c:numRef>
          </c:val>
        </c:ser>
        <c:ser>
          <c:idx val="4"/>
          <c:order val="4"/>
          <c:tx>
            <c:strRef>
              <c:f>Sheet1!$F$1</c:f>
              <c:strCache>
                <c:ptCount val="1"/>
                <c:pt idx="0">
                  <c:v>Application maintenance</c:v>
                </c:pt>
              </c:strCache>
            </c:strRef>
          </c:tx>
          <c:spPr>
            <a:solidFill>
              <a:schemeClr val="accent2"/>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dPt>
          <c:dPt>
            <c:idx val="2"/>
            <c:invertIfNegative val="0"/>
            <c:bubble3D val="0"/>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Sheet1!$F$2:$F$11</c:f>
              <c:numCache>
                <c:formatCode>General</c:formatCode>
                <c:ptCount val="10"/>
                <c:pt idx="0">
                  <c:v>0.63053662673195943</c:v>
                </c:pt>
                <c:pt idx="1">
                  <c:v>0.49883986346513703</c:v>
                </c:pt>
                <c:pt idx="2">
                  <c:v>0.75803923884408997</c:v>
                </c:pt>
                <c:pt idx="3">
                  <c:v>0.92597890307615294</c:v>
                </c:pt>
                <c:pt idx="4">
                  <c:v>0.86278905720238996</c:v>
                </c:pt>
                <c:pt idx="5">
                  <c:v>0.19286945026060501</c:v>
                </c:pt>
                <c:pt idx="6">
                  <c:v>0.57146957275933097</c:v>
                </c:pt>
                <c:pt idx="7">
                  <c:v>0.29530079730130798</c:v>
                </c:pt>
                <c:pt idx="8">
                  <c:v>0.23071979439076443</c:v>
                </c:pt>
                <c:pt idx="9">
                  <c:v>0.70618077335408203</c:v>
                </c:pt>
              </c:numCache>
            </c:numRef>
          </c:val>
        </c:ser>
        <c:ser>
          <c:idx val="5"/>
          <c:order val="5"/>
          <c:tx>
            <c:strRef>
              <c:f>Sheet1!$G$1</c:f>
              <c:strCache>
                <c:ptCount val="1"/>
                <c:pt idx="0">
                  <c:v>Application development</c:v>
                </c:pt>
              </c:strCache>
            </c:strRef>
          </c:tx>
          <c:spPr>
            <a:solidFill>
              <a:schemeClr val="accent2"/>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dPt>
          <c:dPt>
            <c:idx val="2"/>
            <c:invertIfNegative val="0"/>
            <c:bubble3D val="0"/>
          </c:dPt>
          <c:dLbls>
            <c:dLbl>
              <c:idx val="0"/>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2"/>
              </a:solidFill>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#Cl1N#</c:v>
                </c:pt>
                <c:pt idx="1">
                  <c:v>#P1N#</c:v>
                </c:pt>
                <c:pt idx="2">
                  <c:v>#P2N#</c:v>
                </c:pt>
                <c:pt idx="3">
                  <c:v>#P3N#</c:v>
                </c:pt>
                <c:pt idx="4">
                  <c:v>#P4N#</c:v>
                </c:pt>
                <c:pt idx="5">
                  <c:v>#P5N#</c:v>
                </c:pt>
                <c:pt idx="6">
                  <c:v>#P6N#</c:v>
                </c:pt>
                <c:pt idx="7">
                  <c:v>#P7N#</c:v>
                </c:pt>
                <c:pt idx="8">
                  <c:v>#P8N#</c:v>
                </c:pt>
                <c:pt idx="9">
                  <c:v>#P9N#</c:v>
                </c:pt>
              </c:strCache>
            </c:strRef>
          </c:cat>
          <c:val>
            <c:numRef>
              <c:f>Sheet1!$G$2:$G$11</c:f>
              <c:numCache>
                <c:formatCode>General</c:formatCode>
                <c:ptCount val="10"/>
                <c:pt idx="0">
                  <c:v>0.90360885704340099</c:v>
                </c:pt>
                <c:pt idx="1">
                  <c:v>0.23071979439076443</c:v>
                </c:pt>
                <c:pt idx="2">
                  <c:v>0.32095183580083803</c:v>
                </c:pt>
                <c:pt idx="3">
                  <c:v>0.19286945026060501</c:v>
                </c:pt>
                <c:pt idx="4">
                  <c:v>0.92597890307615294</c:v>
                </c:pt>
                <c:pt idx="5">
                  <c:v>0.49883986346513703</c:v>
                </c:pt>
                <c:pt idx="6">
                  <c:v>0.70618077335408203</c:v>
                </c:pt>
                <c:pt idx="7">
                  <c:v>0.86278905720238996</c:v>
                </c:pt>
                <c:pt idx="8">
                  <c:v>0.29530079730130798</c:v>
                </c:pt>
                <c:pt idx="9">
                  <c:v>0.75803923884408997</c:v>
                </c:pt>
              </c:numCache>
            </c:numRef>
          </c:val>
        </c:ser>
        <c:dLbls>
          <c:showLegendKey val="0"/>
          <c:showVal val="1"/>
          <c:showCatName val="0"/>
          <c:showSerName val="0"/>
          <c:showPercent val="0"/>
          <c:showBubbleSize val="0"/>
        </c:dLbls>
        <c:gapWidth val="50"/>
        <c:overlap val="100"/>
        <c:serLines>
          <c:spPr>
            <a:ln>
              <a:solidFill>
                <a:schemeClr val="accent6"/>
              </a:solidFill>
              <a:prstDash val="lgDash"/>
            </a:ln>
          </c:spPr>
        </c:serLines>
        <c:axId val="483362304"/>
        <c:axId val="483363840"/>
      </c:barChart>
      <c:catAx>
        <c:axId val="483362304"/>
        <c:scaling>
          <c:orientation val="minMax"/>
        </c:scaling>
        <c:delete val="0"/>
        <c:axPos val="b"/>
        <c:numFmt formatCode="General" sourceLinked="0"/>
        <c:majorTickMark val="none"/>
        <c:minorTickMark val="none"/>
        <c:tickLblPos val="nextTo"/>
        <c:spPr>
          <a:ln>
            <a:solidFill>
              <a:schemeClr val="accent6"/>
            </a:solidFill>
          </a:ln>
        </c:spPr>
        <c:crossAx val="483363840"/>
        <c:crosses val="autoZero"/>
        <c:auto val="1"/>
        <c:lblAlgn val="ctr"/>
        <c:lblOffset val="100"/>
        <c:noMultiLvlLbl val="0"/>
      </c:catAx>
      <c:valAx>
        <c:axId val="483363840"/>
        <c:scaling>
          <c:orientation val="minMax"/>
        </c:scaling>
        <c:delete val="1"/>
        <c:axPos val="l"/>
        <c:numFmt formatCode="General" sourceLinked="1"/>
        <c:majorTickMark val="out"/>
        <c:minorTickMark val="none"/>
        <c:tickLblPos val="nextTo"/>
        <c:crossAx val="483362304"/>
        <c:crosses val="autoZero"/>
        <c:crossBetween val="between"/>
      </c:valAx>
    </c:plotArea>
    <c:plotVisOnly val="1"/>
    <c:dispBlanksAs val="gap"/>
    <c:showDLblsOverMax val="0"/>
  </c:chart>
  <c:txPr>
    <a:bodyPr/>
    <a:lstStyle/>
    <a:p>
      <a:pPr>
        <a:defRPr sz="12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Column1</c:v>
                </c:pt>
              </c:strCache>
            </c:strRef>
          </c:tx>
          <c:spPr>
            <a:noFill/>
            <a:ln>
              <a:noFill/>
            </a:ln>
          </c:spPr>
          <c:invertIfNegative val="0"/>
          <c:dPt>
            <c:idx val="0"/>
            <c:invertIfNegative val="0"/>
            <c:bubble3D val="0"/>
          </c:dPt>
          <c:dPt>
            <c:idx val="1"/>
            <c:invertIfNegative val="0"/>
            <c:bubble3D val="0"/>
          </c:dPt>
          <c:dPt>
            <c:idx val="2"/>
            <c:invertIfNegative val="0"/>
            <c:bubble3D val="0"/>
          </c:dPt>
          <c:dPt>
            <c:idx val="6"/>
            <c:invertIfNegative val="0"/>
            <c:bubble3D val="0"/>
            <c:spPr>
              <a:solidFill>
                <a:schemeClr val="accent4"/>
              </a:solidFill>
              <a:ln>
                <a:noFill/>
              </a:ln>
            </c:spPr>
          </c:dPt>
          <c:dLbls>
            <c:dLbl>
              <c:idx val="6"/>
              <c:dLblPos val="ctr"/>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solidFill>
                <a:schemeClr val="accent4"/>
              </a:solidFill>
              <a:ln>
                <a:noFill/>
              </a:ln>
            </c:spPr>
            <c:txPr>
              <a:bodyPr/>
              <a:lstStyle/>
              <a:p>
                <a:pPr>
                  <a:defRPr>
                    <a:solidFill>
                      <a:schemeClr val="bg1"/>
                    </a:solidFill>
                  </a:defRPr>
                </a:pPr>
                <a:endParaRPr lang="de-DE"/>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Sheet1!$B$2:$B$8</c:f>
              <c:numCache>
                <c:formatCode>General</c:formatCode>
                <c:ptCount val="7"/>
                <c:pt idx="5">
                  <c:v>0.19286945026060501</c:v>
                </c:pt>
                <c:pt idx="6">
                  <c:v>0.19286945026060501</c:v>
                </c:pt>
              </c:numCache>
            </c:numRef>
          </c:val>
        </c:ser>
        <c:ser>
          <c:idx val="1"/>
          <c:order val="1"/>
          <c:tx>
            <c:strRef>
              <c:f>Sheet1!$C$1</c:f>
              <c:strCache>
                <c:ptCount val="1"/>
                <c:pt idx="0">
                  <c:v>Column2</c:v>
                </c:pt>
              </c:strCache>
            </c:strRef>
          </c:tx>
          <c:spPr>
            <a:solidFill>
              <a:srgbClr val="00B0F0"/>
            </a:solidFill>
            <a:ln>
              <a:noFill/>
            </a:ln>
          </c:spPr>
          <c:invertIfNegative val="0"/>
          <c:dPt>
            <c:idx val="0"/>
            <c:invertIfNegative val="0"/>
            <c:bubble3D val="0"/>
            <c:spPr>
              <a:solidFill>
                <a:srgbClr val="005984"/>
              </a:solidFill>
              <a:ln>
                <a:noFill/>
              </a:ln>
            </c:spPr>
          </c:dPt>
          <c:dPt>
            <c:idx val="1"/>
            <c:invertIfNegative val="0"/>
            <c:bubble3D val="0"/>
            <c:spPr>
              <a:noFill/>
              <a:ln>
                <a:noFill/>
              </a:ln>
            </c:spPr>
          </c:dPt>
          <c:dPt>
            <c:idx val="2"/>
            <c:invertIfNegative val="0"/>
            <c:bubble3D val="0"/>
            <c:spPr>
              <a:solidFill>
                <a:schemeClr val="accent2"/>
              </a:solidFill>
              <a:ln>
                <a:noFill/>
              </a:ln>
            </c:spPr>
          </c:dPt>
          <c:dPt>
            <c:idx val="4"/>
            <c:invertIfNegative val="0"/>
            <c:bubble3D val="0"/>
            <c:spPr>
              <a:noFill/>
              <a:ln>
                <a:noFill/>
              </a:ln>
            </c:spPr>
          </c:dPt>
          <c:dPt>
            <c:idx val="5"/>
            <c:invertIfNegative val="0"/>
            <c:bubble3D val="0"/>
            <c:spPr>
              <a:solidFill>
                <a:schemeClr val="accent4"/>
              </a:solidFill>
              <a:ln>
                <a:noFill/>
              </a:ln>
            </c:spPr>
          </c:dPt>
          <c:dLbls>
            <c:dLbl>
              <c:idx val="1"/>
              <c:delete val="1"/>
              <c:extLst>
                <c:ext xmlns:c15="http://schemas.microsoft.com/office/drawing/2012/chart" uri="{CE6537A1-D6FC-4f65-9D91-7224C49458BB}"/>
              </c:extLst>
            </c:dLbl>
            <c:dLbl>
              <c:idx val="4"/>
              <c:delete val="1"/>
              <c:extLst>
                <c:ext xmlns:c15="http://schemas.microsoft.com/office/drawing/2012/chart" uri="{CE6537A1-D6FC-4f65-9D91-7224C49458BB}"/>
              </c:extLst>
            </c:dLbl>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Sheet1!$C$2:$C$8</c:f>
              <c:numCache>
                <c:formatCode>General</c:formatCode>
                <c:ptCount val="7"/>
                <c:pt idx="4">
                  <c:v>0.42358924465136943</c:v>
                </c:pt>
                <c:pt idx="5">
                  <c:v>0.23071979439076443</c:v>
                </c:pt>
              </c:numCache>
            </c:numRef>
          </c:val>
        </c:ser>
        <c:ser>
          <c:idx val="2"/>
          <c:order val="2"/>
          <c:tx>
            <c:strRef>
              <c:f>Sheet1!$D$1</c:f>
              <c:strCache>
                <c:ptCount val="1"/>
                <c:pt idx="0">
                  <c:v>Column3</c:v>
                </c:pt>
              </c:strCache>
            </c:strRef>
          </c:tx>
          <c:invertIfNegative val="0"/>
          <c:dPt>
            <c:idx val="1"/>
            <c:invertIfNegative val="0"/>
            <c:bubble3D val="0"/>
            <c:spPr>
              <a:solidFill>
                <a:schemeClr val="accent4"/>
              </a:solidFill>
            </c:spPr>
          </c:dPt>
          <c:dPt>
            <c:idx val="2"/>
            <c:invertIfNegative val="0"/>
            <c:bubble3D val="0"/>
            <c:spPr>
              <a:noFill/>
            </c:spPr>
          </c:dPt>
          <c:dPt>
            <c:idx val="3"/>
            <c:invertIfNegative val="0"/>
            <c:bubble3D val="0"/>
            <c:spPr>
              <a:noFill/>
            </c:spPr>
          </c:dPt>
          <c:dPt>
            <c:idx val="4"/>
            <c:invertIfNegative val="0"/>
            <c:bubble3D val="0"/>
            <c:spPr>
              <a:solidFill>
                <a:schemeClr val="accent6">
                  <a:lumMod val="60000"/>
                  <a:lumOff val="40000"/>
                </a:schemeClr>
              </a:solidFill>
            </c:spPr>
          </c:dPt>
          <c:dLbls>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numFmt formatCode="#,##0.0" sourceLinked="0"/>
            <c:spPr>
              <a:solidFill>
                <a:schemeClr val="accent6">
                  <a:lumMod val="60000"/>
                  <a:lumOff val="40000"/>
                </a:schemeClr>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Sheet1!$D$2:$D$8</c:f>
              <c:numCache>
                <c:formatCode>General</c:formatCode>
                <c:ptCount val="7"/>
                <c:pt idx="3">
                  <c:v>0.42358924465136943</c:v>
                </c:pt>
                <c:pt idx="4">
                  <c:v>0.264507278465137</c:v>
                </c:pt>
              </c:numCache>
            </c:numRef>
          </c:val>
        </c:ser>
        <c:ser>
          <c:idx val="3"/>
          <c:order val="3"/>
          <c:tx>
            <c:strRef>
              <c:f>Sheet1!$E$1</c:f>
              <c:strCache>
                <c:ptCount val="1"/>
                <c:pt idx="0">
                  <c:v>Column4</c:v>
                </c:pt>
              </c:strCache>
            </c:strRef>
          </c:tx>
          <c:spPr>
            <a:ln>
              <a:noFill/>
            </a:ln>
          </c:spPr>
          <c:invertIfNegative val="0"/>
          <c:dPt>
            <c:idx val="2"/>
            <c:invertIfNegative val="0"/>
            <c:bubble3D val="0"/>
            <c:spPr>
              <a:noFill/>
              <a:ln>
                <a:noFill/>
              </a:ln>
            </c:spPr>
          </c:dPt>
          <c:dPt>
            <c:idx val="3"/>
            <c:invertIfNegative val="0"/>
            <c:bubble3D val="0"/>
            <c:spPr>
              <a:solidFill>
                <a:schemeClr val="accent4"/>
              </a:solidFill>
              <a:ln>
                <a:noFill/>
              </a:ln>
            </c:spPr>
          </c:dPt>
          <c:dLbls>
            <c:dLbl>
              <c:idx val="2"/>
              <c:delete val="1"/>
              <c:extLst>
                <c:ext xmlns:c15="http://schemas.microsoft.com/office/drawing/2012/chart" uri="{CE6537A1-D6FC-4f65-9D91-7224C49458BB}"/>
              </c:extLst>
            </c:dLbl>
            <c:dLbl>
              <c:idx val="3"/>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Sheet1!$E$2:$E$8</c:f>
              <c:numCache>
                <c:formatCode>General</c:formatCode>
                <c:ptCount val="7"/>
                <c:pt idx="2">
                  <c:v>0.74454108045220746</c:v>
                </c:pt>
                <c:pt idx="3">
                  <c:v>0.32095183580083803</c:v>
                </c:pt>
              </c:numCache>
            </c:numRef>
          </c:val>
        </c:ser>
        <c:ser>
          <c:idx val="4"/>
          <c:order val="4"/>
          <c:tx>
            <c:strRef>
              <c:f>Sheet1!$F$1</c:f>
              <c:strCache>
                <c:ptCount val="1"/>
                <c:pt idx="0">
                  <c:v>Column5</c:v>
                </c:pt>
              </c:strCache>
            </c:strRef>
          </c:tx>
          <c:spPr>
            <a:noFill/>
            <a:ln>
              <a:noFill/>
            </a:ln>
          </c:spPr>
          <c:invertIfNegative val="0"/>
          <c:dPt>
            <c:idx val="2"/>
            <c:invertIfNegative val="0"/>
            <c:bubble3D val="0"/>
            <c:spPr>
              <a:solidFill>
                <a:schemeClr val="accent4"/>
              </a:solidFill>
              <a:ln>
                <a:noFill/>
              </a:ln>
            </c:spPr>
          </c:dPt>
          <c:dLbls>
            <c:dLbl>
              <c:idx val="1"/>
              <c:delete val="1"/>
              <c:extLst>
                <c:ext xmlns:c15="http://schemas.microsoft.com/office/drawing/2012/chart" uri="{CE6537A1-D6FC-4f65-9D91-7224C49458BB}"/>
              </c:extLst>
            </c:dLbl>
            <c:dLbl>
              <c:idx val="2"/>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Sheet1!$F$2:$F$8</c:f>
              <c:numCache>
                <c:formatCode>General</c:formatCode>
                <c:ptCount val="7"/>
                <c:pt idx="1">
                  <c:v>1.0398418777535154</c:v>
                </c:pt>
                <c:pt idx="2">
                  <c:v>0.29530079730130798</c:v>
                </c:pt>
              </c:numCache>
            </c:numRef>
          </c:val>
        </c:ser>
        <c:ser>
          <c:idx val="5"/>
          <c:order val="5"/>
          <c:tx>
            <c:strRef>
              <c:f>Sheet1!$G$1</c:f>
              <c:strCache>
                <c:ptCount val="1"/>
                <c:pt idx="0">
                  <c:v>Column6</c:v>
                </c:pt>
              </c:strCache>
            </c:strRef>
          </c:tx>
          <c:spPr>
            <a:solidFill>
              <a:schemeClr val="accent4"/>
            </a:solidFill>
          </c:spPr>
          <c:invertIfNegative val="0"/>
          <c:dPt>
            <c:idx val="5"/>
            <c:invertIfNegative val="0"/>
            <c:bubble3D val="0"/>
            <c:spPr>
              <a:noFill/>
            </c:spPr>
          </c:dPt>
          <c:dLbls>
            <c:dLbl>
              <c:idx val="5"/>
              <c:delete val="1"/>
              <c:extLst>
                <c:ext xmlns:c15="http://schemas.microsoft.com/office/drawing/2012/chart" uri="{CE6537A1-D6FC-4f65-9D91-7224C49458BB}"/>
              </c:extLst>
            </c:dLbl>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Total IT spend
opportunity</c:v>
                </c:pt>
                <c:pt idx="1">
                  <c:v>Application
development</c:v>
                </c:pt>
                <c:pt idx="2">
                  <c:v>Application
maintenance</c:v>
                </c:pt>
                <c:pt idx="3">
                  <c:v>Server
infrastructure</c:v>
                </c:pt>
                <c:pt idx="4">
                  <c:v>End user
services</c:v>
                </c:pt>
                <c:pt idx="5">
                  <c:v>Network
services</c:v>
                </c:pt>
                <c:pt idx="6">
                  <c:v>Management
and overhead</c:v>
                </c:pt>
              </c:strCache>
            </c:strRef>
          </c:cat>
          <c:val>
            <c:numRef>
              <c:f>Sheet1!$G$2:$G$8</c:f>
              <c:numCache>
                <c:formatCode>General</c:formatCode>
                <c:ptCount val="7"/>
                <c:pt idx="0">
                  <c:v>1.4019087582376017</c:v>
                </c:pt>
                <c:pt idx="1">
                  <c:v>0.36206688048408636</c:v>
                </c:pt>
              </c:numCache>
            </c:numRef>
          </c:val>
        </c:ser>
        <c:dLbls>
          <c:showLegendKey val="0"/>
          <c:showVal val="1"/>
          <c:showCatName val="0"/>
          <c:showSerName val="0"/>
          <c:showPercent val="0"/>
          <c:showBubbleSize val="0"/>
        </c:dLbls>
        <c:gapWidth val="50"/>
        <c:overlap val="100"/>
        <c:serLines>
          <c:spPr>
            <a:ln>
              <a:solidFill>
                <a:schemeClr val="accent6"/>
              </a:solidFill>
              <a:prstDash val="lgDash"/>
            </a:ln>
          </c:spPr>
        </c:serLines>
        <c:axId val="484024704"/>
        <c:axId val="484026240"/>
      </c:barChart>
      <c:catAx>
        <c:axId val="484024704"/>
        <c:scaling>
          <c:orientation val="minMax"/>
        </c:scaling>
        <c:delete val="0"/>
        <c:axPos val="b"/>
        <c:numFmt formatCode="General" sourceLinked="0"/>
        <c:majorTickMark val="none"/>
        <c:minorTickMark val="none"/>
        <c:tickLblPos val="nextTo"/>
        <c:spPr>
          <a:ln>
            <a:solidFill>
              <a:schemeClr val="accent6"/>
            </a:solidFill>
          </a:ln>
        </c:spPr>
        <c:crossAx val="484026240"/>
        <c:crosses val="autoZero"/>
        <c:auto val="1"/>
        <c:lblAlgn val="ctr"/>
        <c:lblOffset val="100"/>
        <c:noMultiLvlLbl val="0"/>
      </c:catAx>
      <c:valAx>
        <c:axId val="484026240"/>
        <c:scaling>
          <c:orientation val="minMax"/>
        </c:scaling>
        <c:delete val="1"/>
        <c:axPos val="l"/>
        <c:numFmt formatCode="General" sourceLinked="1"/>
        <c:majorTickMark val="out"/>
        <c:minorTickMark val="none"/>
        <c:tickLblPos val="nextTo"/>
        <c:crossAx val="484024704"/>
        <c:crosses val="autoZero"/>
        <c:crossBetween val="between"/>
      </c:valAx>
      <c:spPr>
        <a:noFill/>
        <a:ln w="25400">
          <a:noFill/>
        </a:ln>
      </c:spPr>
    </c:plotArea>
    <c:plotVisOnly val="1"/>
    <c:dispBlanksAs val="gap"/>
    <c:showDLblsOverMax val="0"/>
  </c:chart>
  <c:txPr>
    <a:bodyPr/>
    <a:lstStyle/>
    <a:p>
      <a:pPr>
        <a:defRPr sz="12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Management and overhead</c:v>
                </c:pt>
              </c:strCache>
            </c:strRef>
          </c:tx>
          <c:spPr>
            <a:solidFill>
              <a:schemeClr val="accent4"/>
            </a:solidFill>
            <a:ln>
              <a:solidFill>
                <a:schemeClr val="bg1"/>
              </a:solidFill>
            </a:ln>
          </c:spPr>
          <c:invertIfNegative val="0"/>
          <c:dPt>
            <c:idx val="0"/>
            <c:invertIfNegative val="0"/>
            <c:bubble3D val="0"/>
          </c:dPt>
          <c:dPt>
            <c:idx val="1"/>
            <c:invertIfNegative val="0"/>
            <c:bubble3D val="0"/>
          </c:dPt>
          <c:dPt>
            <c:idx val="2"/>
            <c:invertIfNegative val="0"/>
            <c:bubble3D val="0"/>
          </c:dPt>
          <c:dLbls>
            <c:numFmt formatCode="#,##0.0" sourceLinked="0"/>
            <c:spPr>
              <a:solidFill>
                <a:schemeClr val="accent4"/>
              </a:solidFill>
            </c:spPr>
            <c:txPr>
              <a:bodyPr/>
              <a:lstStyle/>
              <a:p>
                <a:pPr>
                  <a:defRPr>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Sheet1!$B$2:$B$3</c:f>
              <c:numCache>
                <c:formatCode>General</c:formatCode>
                <c:ptCount val="2"/>
                <c:pt idx="0">
                  <c:v>0.93818984547461359</c:v>
                </c:pt>
                <c:pt idx="1">
                  <c:v>0.95431070965836007</c:v>
                </c:pt>
              </c:numCache>
            </c:numRef>
          </c:val>
        </c:ser>
        <c:ser>
          <c:idx val="1"/>
          <c:order val="1"/>
          <c:tx>
            <c:strRef>
              <c:f>Sheet1!$C$1</c:f>
              <c:strCache>
                <c:ptCount val="1"/>
                <c:pt idx="0">
                  <c:v>Network services</c:v>
                </c:pt>
              </c:strCache>
            </c:strRef>
          </c:tx>
          <c:spPr>
            <a:solidFill>
              <a:schemeClr val="accent4"/>
            </a:solidFill>
            <a:ln>
              <a:solidFill>
                <a:schemeClr val="bg1"/>
              </a:solidFill>
            </a:ln>
          </c:spPr>
          <c:invertIfNegative val="0"/>
          <c:dPt>
            <c:idx val="0"/>
            <c:invertIfNegative val="0"/>
            <c:bubble3D val="0"/>
          </c:dPt>
          <c:dPt>
            <c:idx val="1"/>
            <c:invertIfNegative val="0"/>
            <c:bubble3D val="0"/>
          </c:dPt>
          <c:dPt>
            <c:idx val="2"/>
            <c:invertIfNegative val="0"/>
            <c:bubble3D val="0"/>
          </c:dPt>
          <c:dLbls>
            <c:dLbl>
              <c:idx val="2"/>
              <c:dLblPos val="ctr"/>
              <c:showLegendKey val="0"/>
              <c:showVal val="1"/>
              <c:showCatName val="0"/>
              <c:showSerName val="0"/>
              <c:showPercent val="0"/>
              <c:showBubbleSize val="0"/>
              <c:extLst>
                <c:ext xmlns:c15="http://schemas.microsoft.com/office/drawing/2012/chart" uri="{CE6537A1-D6FC-4f65-9D91-7224C49458BB}"/>
              </c:extLst>
            </c:dLbl>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Sheet1!$C$2:$C$3</c:f>
              <c:numCache>
                <c:formatCode>General</c:formatCode>
                <c:ptCount val="2"/>
                <c:pt idx="0">
                  <c:v>1.3520971302428255</c:v>
                </c:pt>
                <c:pt idx="1">
                  <c:v>0.88695113076797361</c:v>
                </c:pt>
              </c:numCache>
            </c:numRef>
          </c:val>
        </c:ser>
        <c:ser>
          <c:idx val="2"/>
          <c:order val="2"/>
          <c:tx>
            <c:strRef>
              <c:f>Sheet1!$D$1</c:f>
              <c:strCache>
                <c:ptCount val="1"/>
                <c:pt idx="0">
                  <c:v>End user services</c:v>
                </c:pt>
              </c:strCache>
            </c:strRef>
          </c:tx>
          <c:spPr>
            <a:solidFill>
              <a:schemeClr val="accent4"/>
            </a:solidFill>
            <a:ln>
              <a:solidFill>
                <a:schemeClr val="bg1"/>
              </a:solidFill>
            </a:ln>
          </c:spPr>
          <c:invertIfNegative val="0"/>
          <c:dPt>
            <c:idx val="0"/>
            <c:invertIfNegative val="0"/>
            <c:bubble3D val="0"/>
          </c:dPt>
          <c:dPt>
            <c:idx val="1"/>
            <c:invertIfNegative val="0"/>
            <c:bubble3D val="0"/>
          </c:dPt>
          <c:dPt>
            <c:idx val="2"/>
            <c:invertIfNegative val="0"/>
            <c:bubble3D val="0"/>
          </c:dPt>
          <c:dLbls>
            <c:dLbl>
              <c:idx val="0"/>
              <c:layout>
                <c:manualLayout>
                  <c:x val="-2.2903124292730781E-3"/>
                  <c:y val="1.144128425262626E-2"/>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Sheet1!$D$2:$D$3</c:f>
              <c:numCache>
                <c:formatCode>General</c:formatCode>
                <c:ptCount val="2"/>
                <c:pt idx="0">
                  <c:v>0.27593818984547464</c:v>
                </c:pt>
                <c:pt idx="1">
                  <c:v>1.43511055705003</c:v>
                </c:pt>
              </c:numCache>
            </c:numRef>
          </c:val>
        </c:ser>
        <c:ser>
          <c:idx val="3"/>
          <c:order val="3"/>
          <c:tx>
            <c:strRef>
              <c:f>Sheet1!$E$1</c:f>
              <c:strCache>
                <c:ptCount val="1"/>
                <c:pt idx="0">
                  <c:v>Server infrastructure</c:v>
                </c:pt>
              </c:strCache>
            </c:strRef>
          </c:tx>
          <c:spPr>
            <a:solidFill>
              <a:schemeClr val="accent4"/>
            </a:solidFill>
            <a:ln cap="flat">
              <a:solidFill>
                <a:schemeClr val="bg1"/>
              </a:solidFill>
              <a:round/>
            </a:ln>
          </c:spPr>
          <c:invertIfNegative val="0"/>
          <c:dPt>
            <c:idx val="0"/>
            <c:invertIfNegative val="0"/>
            <c:bubble3D val="0"/>
          </c:dPt>
          <c:dPt>
            <c:idx val="1"/>
            <c:invertIfNegative val="0"/>
            <c:bubble3D val="0"/>
          </c:dPt>
          <c:dPt>
            <c:idx val="2"/>
            <c:invertIfNegative val="0"/>
            <c:bubble3D val="0"/>
          </c:dPt>
          <c:dLbls>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Sheet1!$E$2:$E$3</c:f>
              <c:numCache>
                <c:formatCode>General</c:formatCode>
                <c:ptCount val="2"/>
                <c:pt idx="0">
                  <c:v>0.85540838852097134</c:v>
                </c:pt>
                <c:pt idx="1">
                  <c:v>1.9850038584758301</c:v>
                </c:pt>
              </c:numCache>
            </c:numRef>
          </c:val>
        </c:ser>
        <c:ser>
          <c:idx val="4"/>
          <c:order val="4"/>
          <c:tx>
            <c:strRef>
              <c:f>Sheet1!$F$1</c:f>
              <c:strCache>
                <c:ptCount val="1"/>
                <c:pt idx="0">
                  <c:v>Application maintenance</c:v>
                </c:pt>
              </c:strCache>
            </c:strRef>
          </c:tx>
          <c:spPr>
            <a:solidFill>
              <a:schemeClr val="accent4"/>
            </a:solidFill>
            <a:ln>
              <a:solidFill>
                <a:schemeClr val="bg1"/>
              </a:solidFill>
            </a:ln>
          </c:spPr>
          <c:invertIfNegative val="0"/>
          <c:dPt>
            <c:idx val="0"/>
            <c:invertIfNegative val="0"/>
            <c:bubble3D val="0"/>
          </c:dPt>
          <c:dPt>
            <c:idx val="1"/>
            <c:invertIfNegative val="0"/>
            <c:bubble3D val="0"/>
          </c:dPt>
          <c:dPt>
            <c:idx val="2"/>
            <c:invertIfNegative val="0"/>
            <c:bubble3D val="0"/>
          </c:dPt>
          <c:dLbls>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Sheet1!$F$2:$F$3</c:f>
              <c:numCache>
                <c:formatCode>General</c:formatCode>
                <c:ptCount val="2"/>
                <c:pt idx="0">
                  <c:v>3.3664459161147899</c:v>
                </c:pt>
                <c:pt idx="1">
                  <c:v>3.1653233585076999</c:v>
                </c:pt>
              </c:numCache>
            </c:numRef>
          </c:val>
        </c:ser>
        <c:ser>
          <c:idx val="5"/>
          <c:order val="5"/>
          <c:tx>
            <c:strRef>
              <c:f>Sheet1!$G$1</c:f>
              <c:strCache>
                <c:ptCount val="1"/>
                <c:pt idx="0">
                  <c:v>Application development</c:v>
                </c:pt>
              </c:strCache>
            </c:strRef>
          </c:tx>
          <c:spPr>
            <a:solidFill>
              <a:schemeClr val="accent4"/>
            </a:solidFill>
            <a:ln>
              <a:solidFill>
                <a:schemeClr val="bg1"/>
              </a:solidFill>
            </a:ln>
          </c:spPr>
          <c:invertIfNegative val="0"/>
          <c:dPt>
            <c:idx val="0"/>
            <c:invertIfNegative val="0"/>
            <c:bubble3D val="0"/>
          </c:dPt>
          <c:dPt>
            <c:idx val="1"/>
            <c:invertIfNegative val="0"/>
            <c:bubble3D val="0"/>
          </c:dPt>
          <c:dPt>
            <c:idx val="2"/>
            <c:invertIfNegative val="0"/>
            <c:bubble3D val="0"/>
          </c:dPt>
          <c:dLbls>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#ClientName#
cash out</c:v>
                </c:pt>
                <c:pt idx="1">
                  <c:v>#ClientName#
P&amp;L</c:v>
                </c:pt>
              </c:strCache>
            </c:strRef>
          </c:cat>
          <c:val>
            <c:numRef>
              <c:f>Sheet1!$G$2:$G$3</c:f>
              <c:numCache>
                <c:formatCode>General</c:formatCode>
                <c:ptCount val="2"/>
                <c:pt idx="0">
                  <c:v>4.3322295805739515</c:v>
                </c:pt>
                <c:pt idx="1">
                  <c:v>3.1743320053618302</c:v>
                </c:pt>
              </c:numCache>
            </c:numRef>
          </c:val>
        </c:ser>
        <c:dLbls>
          <c:showLegendKey val="0"/>
          <c:showVal val="1"/>
          <c:showCatName val="0"/>
          <c:showSerName val="0"/>
          <c:showPercent val="0"/>
          <c:showBubbleSize val="0"/>
        </c:dLbls>
        <c:gapWidth val="50"/>
        <c:overlap val="100"/>
        <c:serLines>
          <c:spPr>
            <a:ln>
              <a:solidFill>
                <a:schemeClr val="accent6"/>
              </a:solidFill>
              <a:prstDash val="lgDash"/>
            </a:ln>
          </c:spPr>
        </c:serLines>
        <c:axId val="491227392"/>
        <c:axId val="491249664"/>
      </c:barChart>
      <c:catAx>
        <c:axId val="491227392"/>
        <c:scaling>
          <c:orientation val="minMax"/>
        </c:scaling>
        <c:delete val="0"/>
        <c:axPos val="b"/>
        <c:numFmt formatCode="General" sourceLinked="0"/>
        <c:majorTickMark val="none"/>
        <c:minorTickMark val="none"/>
        <c:tickLblPos val="nextTo"/>
        <c:spPr>
          <a:ln>
            <a:solidFill>
              <a:schemeClr val="accent6"/>
            </a:solidFill>
          </a:ln>
        </c:spPr>
        <c:crossAx val="491249664"/>
        <c:crosses val="autoZero"/>
        <c:auto val="1"/>
        <c:lblAlgn val="ctr"/>
        <c:lblOffset val="100"/>
        <c:noMultiLvlLbl val="0"/>
      </c:catAx>
      <c:valAx>
        <c:axId val="491249664"/>
        <c:scaling>
          <c:orientation val="minMax"/>
        </c:scaling>
        <c:delete val="1"/>
        <c:axPos val="l"/>
        <c:numFmt formatCode="General" sourceLinked="1"/>
        <c:majorTickMark val="out"/>
        <c:minorTickMark val="none"/>
        <c:tickLblPos val="nextTo"/>
        <c:crossAx val="491227392"/>
        <c:crosses val="autoZero"/>
        <c:crossBetween val="between"/>
      </c:valAx>
    </c:plotArea>
    <c:plotVisOnly val="1"/>
    <c:dispBlanksAs val="gap"/>
    <c:showDLblsOverMax val="0"/>
  </c:chart>
  <c:txPr>
    <a:bodyPr/>
    <a:lstStyle/>
    <a:p>
      <a:pPr>
        <a:defRPr sz="1200"/>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Management and overhead</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dLblPos val="ct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Sheet1!$B$2:$B$4</c:f>
              <c:numCache>
                <c:formatCode>General</c:formatCode>
                <c:ptCount val="3"/>
                <c:pt idx="0">
                  <c:v>0.93818984547461359</c:v>
                </c:pt>
                <c:pt idx="1">
                  <c:v>0.95431070965836007</c:v>
                </c:pt>
                <c:pt idx="2">
                  <c:v>0.695888805309688</c:v>
                </c:pt>
              </c:numCache>
            </c:numRef>
          </c:val>
        </c:ser>
        <c:ser>
          <c:idx val="1"/>
          <c:order val="1"/>
          <c:tx>
            <c:strRef>
              <c:f>Sheet1!$C$1</c:f>
              <c:strCache>
                <c:ptCount val="1"/>
                <c:pt idx="0">
                  <c:v>Network services</c:v>
                </c:pt>
              </c:strCache>
            </c:strRef>
          </c:tx>
          <c:spPr>
            <a:solidFill>
              <a:srgbClr val="00B0F0"/>
            </a:solidFill>
            <a:ln>
              <a:solidFill>
                <a:schemeClr val="bg1"/>
              </a:solidFill>
            </a:ln>
          </c:spPr>
          <c:invertIfNegative val="0"/>
          <c:dPt>
            <c:idx val="0"/>
            <c:invertIfNegative val="0"/>
            <c:bubble3D val="0"/>
            <c:spPr>
              <a:solidFill>
                <a:srgbClr val="00598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#Cl1N#</c:v>
                </c:pt>
                <c:pt idx="1">
                  <c:v>#G1Med#</c:v>
                </c:pt>
                <c:pt idx="2">
                  <c:v>#G1LQ#</c:v>
                </c:pt>
              </c:strCache>
            </c:strRef>
          </c:cat>
          <c:val>
            <c:numRef>
              <c:f>Sheet1!$C$2:$C$4</c:f>
              <c:numCache>
                <c:formatCode>General</c:formatCode>
                <c:ptCount val="3"/>
                <c:pt idx="0">
                  <c:v>1.3520971302428255</c:v>
                </c:pt>
                <c:pt idx="1">
                  <c:v>0.88695113076797361</c:v>
                </c:pt>
                <c:pt idx="2">
                  <c:v>0.57913166808137806</c:v>
                </c:pt>
              </c:numCache>
            </c:numRef>
          </c:val>
        </c:ser>
        <c:ser>
          <c:idx val="2"/>
          <c:order val="2"/>
          <c:tx>
            <c:strRef>
              <c:f>Sheet1!$D$1</c:f>
              <c:strCache>
                <c:ptCount val="1"/>
                <c:pt idx="0">
                  <c:v>End user services</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layout>
                <c:manualLayout>
                  <c:x val="-2.2903124292730781E-3"/>
                  <c:y val="1.144128425262626E-2"/>
                </c:manualLayout>
              </c:layout>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extLst>
                <c:ext xmlns:c15="http://schemas.microsoft.com/office/drawing/2012/chart" uri="{CE6537A1-D6FC-4f65-9D91-7224C49458BB}">
                  <c15:layout/>
                </c:ext>
              </c:extLst>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Sheet1!$D$2:$D$4</c:f>
              <c:numCache>
                <c:formatCode>General</c:formatCode>
                <c:ptCount val="3"/>
                <c:pt idx="0">
                  <c:v>0.27593818984547464</c:v>
                </c:pt>
                <c:pt idx="1">
                  <c:v>1.43511055705003</c:v>
                </c:pt>
                <c:pt idx="2">
                  <c:v>0.99697003530795703</c:v>
                </c:pt>
              </c:numCache>
            </c:numRef>
          </c:val>
        </c:ser>
        <c:ser>
          <c:idx val="3"/>
          <c:order val="3"/>
          <c:tx>
            <c:strRef>
              <c:f>Sheet1!$E$1</c:f>
              <c:strCache>
                <c:ptCount val="1"/>
                <c:pt idx="0">
                  <c:v>Server infrastructure</c:v>
                </c:pt>
              </c:strCache>
            </c:strRef>
          </c:tx>
          <c:spPr>
            <a:solidFill>
              <a:srgbClr val="00B0F0"/>
            </a:solidFill>
            <a:ln cap="flat">
              <a:solidFill>
                <a:schemeClr val="bg1"/>
              </a:solidFill>
              <a:round/>
            </a:ln>
          </c:spPr>
          <c:invertIfNegative val="0"/>
          <c:dPt>
            <c:idx val="0"/>
            <c:invertIfNegative val="0"/>
            <c:bubble3D val="0"/>
            <c:spPr>
              <a:solidFill>
                <a:srgbClr val="005984"/>
              </a:solidFill>
              <a:ln cap="flat">
                <a:solidFill>
                  <a:schemeClr val="bg1"/>
                </a:solidFill>
                <a:round/>
              </a:ln>
            </c:spPr>
          </c:dPt>
          <c:dPt>
            <c:idx val="1"/>
            <c:invertIfNegative val="0"/>
            <c:bubble3D val="0"/>
            <c:spPr>
              <a:solidFill>
                <a:schemeClr val="accent2"/>
              </a:solidFill>
              <a:ln cap="flat">
                <a:solidFill>
                  <a:schemeClr val="bg1"/>
                </a:solidFill>
                <a:round/>
              </a:ln>
            </c:spPr>
          </c:dPt>
          <c:dPt>
            <c:idx val="2"/>
            <c:invertIfNegative val="0"/>
            <c:bubble3D val="0"/>
            <c:spPr>
              <a:solidFill>
                <a:schemeClr val="accent2"/>
              </a:solidFill>
              <a:ln cap="flat">
                <a:solidFill>
                  <a:schemeClr val="bg1"/>
                </a:solidFill>
                <a:round/>
              </a:ln>
            </c:spPr>
          </c:dPt>
          <c:dLbls>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#Cl1N#</c:v>
                </c:pt>
                <c:pt idx="1">
                  <c:v>#G1Med#</c:v>
                </c:pt>
                <c:pt idx="2">
                  <c:v>#G1LQ#</c:v>
                </c:pt>
              </c:strCache>
            </c:strRef>
          </c:cat>
          <c:val>
            <c:numRef>
              <c:f>Sheet1!$E$2:$E$4</c:f>
              <c:numCache>
                <c:formatCode>General</c:formatCode>
                <c:ptCount val="3"/>
                <c:pt idx="0">
                  <c:v>0.85540838852097134</c:v>
                </c:pt>
                <c:pt idx="1">
                  <c:v>1.9850038584758301</c:v>
                </c:pt>
                <c:pt idx="2">
                  <c:v>1.6323646233328801</c:v>
                </c:pt>
              </c:numCache>
            </c:numRef>
          </c:val>
        </c:ser>
        <c:ser>
          <c:idx val="4"/>
          <c:order val="4"/>
          <c:tx>
            <c:strRef>
              <c:f>Sheet1!$F$1</c:f>
              <c:strCache>
                <c:ptCount val="1"/>
                <c:pt idx="0">
                  <c:v>Application maintenance</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noFill/>
              <a:ln>
                <a:noFill/>
              </a:ln>
              <a:effectLst/>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#Cl1N#</c:v>
                </c:pt>
                <c:pt idx="1">
                  <c:v>#G1Med#</c:v>
                </c:pt>
                <c:pt idx="2">
                  <c:v>#G1LQ#</c:v>
                </c:pt>
              </c:strCache>
            </c:strRef>
          </c:cat>
          <c:val>
            <c:numRef>
              <c:f>Sheet1!$F$2:$F$4</c:f>
              <c:numCache>
                <c:formatCode>General</c:formatCode>
                <c:ptCount val="3"/>
                <c:pt idx="0">
                  <c:v>3.3664459161147899</c:v>
                </c:pt>
                <c:pt idx="1">
                  <c:v>3.1653233585076999</c:v>
                </c:pt>
                <c:pt idx="2">
                  <c:v>2.6256028993740901</c:v>
                </c:pt>
              </c:numCache>
            </c:numRef>
          </c:val>
        </c:ser>
        <c:ser>
          <c:idx val="5"/>
          <c:order val="5"/>
          <c:tx>
            <c:strRef>
              <c:f>Sheet1!$G$1</c:f>
              <c:strCache>
                <c:ptCount val="1"/>
                <c:pt idx="0">
                  <c:v>Application development</c:v>
                </c:pt>
              </c:strCache>
            </c:strRef>
          </c:tx>
          <c:spPr>
            <a:solidFill>
              <a:srgbClr val="00B0F0"/>
            </a:solidFill>
            <a:ln>
              <a:solidFill>
                <a:schemeClr val="bg1"/>
              </a:solidFill>
            </a:ln>
          </c:spPr>
          <c:invertIfNegative val="0"/>
          <c:dPt>
            <c:idx val="0"/>
            <c:invertIfNegative val="0"/>
            <c:bubble3D val="0"/>
            <c:spPr>
              <a:solidFill>
                <a:schemeClr val="accent4"/>
              </a:solidFill>
              <a:ln>
                <a:solidFill>
                  <a:schemeClr val="bg1"/>
                </a:solidFill>
              </a:ln>
            </c:spPr>
          </c:dPt>
          <c:dPt>
            <c:idx val="1"/>
            <c:invertIfNegative val="0"/>
            <c:bubble3D val="0"/>
            <c:spPr>
              <a:solidFill>
                <a:schemeClr val="accent2"/>
              </a:solidFill>
              <a:ln>
                <a:solidFill>
                  <a:schemeClr val="bg1"/>
                </a:solidFill>
              </a:ln>
            </c:spPr>
          </c:dPt>
          <c:dPt>
            <c:idx val="2"/>
            <c:invertIfNegative val="0"/>
            <c:bubble3D val="0"/>
            <c:spPr>
              <a:solidFill>
                <a:schemeClr val="accent2"/>
              </a:solidFill>
              <a:ln>
                <a:solidFill>
                  <a:schemeClr val="bg1"/>
                </a:solidFill>
              </a:ln>
            </c:spPr>
          </c:dPt>
          <c:dLbls>
            <c:dLbl>
              <c:idx val="0"/>
              <c:numFmt formatCode="#,##0.0" sourceLinked="0"/>
              <c:spPr>
                <a:solidFill>
                  <a:schemeClr val="accent4"/>
                </a:solidFill>
                <a:ln>
                  <a:noFill/>
                </a:ln>
              </c:spPr>
              <c:txPr>
                <a:bodyPr/>
                <a:lstStyle/>
                <a:p>
                  <a:pPr>
                    <a:defRPr>
                      <a:solidFill>
                        <a:schemeClr val="bg1"/>
                      </a:solidFill>
                    </a:defRPr>
                  </a:pPr>
                  <a:endParaRPr lang="de-DE"/>
                </a:p>
              </c:txPr>
              <c:showLegendKey val="0"/>
              <c:showVal val="1"/>
              <c:showCatName val="0"/>
              <c:showSerName val="0"/>
              <c:showPercent val="0"/>
              <c:showBubbleSize val="0"/>
            </c:dLbl>
            <c:dLbl>
              <c:idx val="1"/>
              <c:numFmt formatCode="#,##0.0" sourceLinked="0"/>
              <c:spPr>
                <a:solidFill>
                  <a:schemeClr val="accent2"/>
                </a:solidFill>
                <a:ln>
                  <a:noFill/>
                </a:ln>
              </c:spPr>
              <c:txPr>
                <a:bodyPr/>
                <a:lstStyle/>
                <a:p>
                  <a:pPr>
                    <a:defRPr>
                      <a:solidFill>
                        <a:schemeClr val="bg1"/>
                      </a:solidFill>
                    </a:defRPr>
                  </a:pPr>
                  <a:endParaRPr lang="de-DE"/>
                </a:p>
              </c:txPr>
              <c:showLegendKey val="0"/>
              <c:showVal val="1"/>
              <c:showCatName val="0"/>
              <c:showSerName val="0"/>
              <c:showPercent val="0"/>
              <c:showBubbleSize val="0"/>
            </c:dLbl>
            <c:dLbl>
              <c:idx val="2"/>
              <c:numFmt formatCode="#,##0.0" sourceLinked="0"/>
              <c:spPr>
                <a:solidFill>
                  <a:schemeClr val="accent2"/>
                </a:solidFill>
                <a:ln>
                  <a:noFill/>
                </a:ln>
              </c:spPr>
              <c:txPr>
                <a:bodyPr/>
                <a:lstStyle/>
                <a:p>
                  <a:pPr>
                    <a:defRPr>
                      <a:solidFill>
                        <a:schemeClr val="bg1"/>
                      </a:solidFill>
                    </a:defRPr>
                  </a:pPr>
                  <a:endParaRPr lang="de-DE"/>
                </a:p>
              </c:txPr>
              <c:showLegendKey val="0"/>
              <c:showVal val="1"/>
              <c:showCatName val="0"/>
              <c:showSerName val="0"/>
              <c:showPercent val="0"/>
              <c:showBubbleSize val="0"/>
            </c:dLbl>
            <c:numFmt formatCode="#,##0.0" sourceLinked="0"/>
            <c:spPr>
              <a:ln>
                <a:noFill/>
              </a:ln>
            </c:spPr>
            <c:txPr>
              <a:bodyPr/>
              <a:lstStyle/>
              <a:p>
                <a:pPr>
                  <a:defRPr>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#Cl1N#</c:v>
                </c:pt>
                <c:pt idx="1">
                  <c:v>#G1Med#</c:v>
                </c:pt>
                <c:pt idx="2">
                  <c:v>#G1LQ#</c:v>
                </c:pt>
              </c:strCache>
            </c:strRef>
          </c:cat>
          <c:val>
            <c:numRef>
              <c:f>Sheet1!$G$2:$G$4</c:f>
              <c:numCache>
                <c:formatCode>General</c:formatCode>
                <c:ptCount val="3"/>
                <c:pt idx="0">
                  <c:v>4.3322295805739515</c:v>
                </c:pt>
                <c:pt idx="1">
                  <c:v>3.1743320053618302</c:v>
                </c:pt>
                <c:pt idx="2">
                  <c:v>2.5834949685940001</c:v>
                </c:pt>
              </c:numCache>
            </c:numRef>
          </c:val>
        </c:ser>
        <c:dLbls>
          <c:showLegendKey val="0"/>
          <c:showVal val="1"/>
          <c:showCatName val="0"/>
          <c:showSerName val="0"/>
          <c:showPercent val="0"/>
          <c:showBubbleSize val="0"/>
        </c:dLbls>
        <c:gapWidth val="50"/>
        <c:overlap val="100"/>
        <c:serLines>
          <c:spPr>
            <a:ln>
              <a:solidFill>
                <a:schemeClr val="accent6"/>
              </a:solidFill>
              <a:prstDash val="lgDash"/>
            </a:ln>
          </c:spPr>
        </c:serLines>
        <c:axId val="491729664"/>
        <c:axId val="491731200"/>
      </c:barChart>
      <c:catAx>
        <c:axId val="491729664"/>
        <c:scaling>
          <c:orientation val="minMax"/>
        </c:scaling>
        <c:delete val="0"/>
        <c:axPos val="b"/>
        <c:numFmt formatCode="General" sourceLinked="0"/>
        <c:majorTickMark val="none"/>
        <c:minorTickMark val="none"/>
        <c:tickLblPos val="nextTo"/>
        <c:spPr>
          <a:ln>
            <a:solidFill>
              <a:schemeClr val="accent6"/>
            </a:solidFill>
          </a:ln>
        </c:spPr>
        <c:crossAx val="491731200"/>
        <c:crosses val="autoZero"/>
        <c:auto val="1"/>
        <c:lblAlgn val="ctr"/>
        <c:lblOffset val="100"/>
        <c:noMultiLvlLbl val="0"/>
      </c:catAx>
      <c:valAx>
        <c:axId val="491731200"/>
        <c:scaling>
          <c:orientation val="minMax"/>
        </c:scaling>
        <c:delete val="1"/>
        <c:axPos val="l"/>
        <c:numFmt formatCode="General" sourceLinked="1"/>
        <c:majorTickMark val="out"/>
        <c:minorTickMark val="none"/>
        <c:tickLblPos val="nextTo"/>
        <c:crossAx val="491729664"/>
        <c:crosses val="autoZero"/>
        <c:crossBetween val="between"/>
      </c:valAx>
    </c:plotArea>
    <c:plotVisOnly val="1"/>
    <c:dispBlanksAs val="gap"/>
    <c:showDLblsOverMax val="0"/>
  </c:chart>
  <c:txPr>
    <a:bodyPr/>
    <a:lstStyle/>
    <a:p>
      <a:pPr>
        <a:defRPr sz="1200"/>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#G1Med#</c:v>
                </c:pt>
              </c:strCache>
            </c:strRef>
          </c:tx>
          <c:spPr>
            <a:ln w="28575">
              <a:noFill/>
            </a:ln>
          </c:spPr>
          <c:marker>
            <c:symbol val="diamond"/>
            <c:size val="10"/>
            <c:spPr>
              <a:solidFill>
                <a:schemeClr val="accent2"/>
              </a:solidFill>
              <a:ln>
                <a:noFill/>
              </a:ln>
            </c:spPr>
          </c:marker>
          <c:errBars>
            <c:errDir val="x"/>
            <c:errBarType val="both"/>
            <c:errValType val="cust"/>
            <c:noEndCap val="1"/>
            <c:plus>
              <c:numRef>
                <c:f>Sheet1!$E$2:$E$10</c:f>
                <c:numCache>
                  <c:formatCode>General</c:formatCode>
                  <c:ptCount val="9"/>
                  <c:pt idx="0">
                    <c:v>0.25</c:v>
                  </c:pt>
                  <c:pt idx="1">
                    <c:v>0.5</c:v>
                  </c:pt>
                  <c:pt idx="2">
                    <c:v>0.75</c:v>
                  </c:pt>
                  <c:pt idx="3">
                    <c:v>0.5</c:v>
                  </c:pt>
                  <c:pt idx="4">
                    <c:v>0.75</c:v>
                  </c:pt>
                  <c:pt idx="5">
                    <c:v>0.25</c:v>
                  </c:pt>
                  <c:pt idx="6">
                    <c:v>0.5</c:v>
                  </c:pt>
                  <c:pt idx="7">
                    <c:v>0.75</c:v>
                  </c:pt>
                  <c:pt idx="8">
                    <c:v>0.5</c:v>
                  </c:pt>
                </c:numCache>
              </c:numRef>
            </c:plus>
            <c:minus>
              <c:numRef>
                <c:f>Sheet1!$D$2:$D$10</c:f>
                <c:numCache>
                  <c:formatCode>General</c:formatCode>
                  <c:ptCount val="9"/>
                  <c:pt idx="0">
                    <c:v>0.6</c:v>
                  </c:pt>
                  <c:pt idx="1">
                    <c:v>0.6</c:v>
                  </c:pt>
                  <c:pt idx="2">
                    <c:v>1.5</c:v>
                  </c:pt>
                  <c:pt idx="3">
                    <c:v>0.6</c:v>
                  </c:pt>
                  <c:pt idx="4">
                    <c:v>1.5</c:v>
                  </c:pt>
                  <c:pt idx="5">
                    <c:v>0.6</c:v>
                  </c:pt>
                  <c:pt idx="6">
                    <c:v>0.6</c:v>
                  </c:pt>
                  <c:pt idx="7">
                    <c:v>1.5</c:v>
                  </c:pt>
                  <c:pt idx="8">
                    <c:v>0.6</c:v>
                  </c:pt>
                </c:numCache>
              </c:numRef>
            </c:minus>
            <c:spPr>
              <a:ln w="279400" cmpd="sng">
                <a:solidFill>
                  <a:schemeClr val="accent1"/>
                </a:solidFill>
              </a:ln>
            </c:spPr>
          </c:errBars>
          <c:xVal>
            <c:numRef>
              <c:f>Sheet1!$C$2:$C$10</c:f>
              <c:numCache>
                <c:formatCode>General</c:formatCode>
                <c:ptCount val="9"/>
                <c:pt idx="0">
                  <c:v>1.7</c:v>
                </c:pt>
                <c:pt idx="1">
                  <c:v>1.8</c:v>
                </c:pt>
                <c:pt idx="2">
                  <c:v>2.6</c:v>
                </c:pt>
                <c:pt idx="3">
                  <c:v>1.8</c:v>
                </c:pt>
                <c:pt idx="4">
                  <c:v>2.4</c:v>
                </c:pt>
                <c:pt idx="5">
                  <c:v>2.6</c:v>
                </c:pt>
                <c:pt idx="6">
                  <c:v>1.7</c:v>
                </c:pt>
                <c:pt idx="7">
                  <c:v>3.2</c:v>
                </c:pt>
                <c:pt idx="8">
                  <c:v>2.5</c:v>
                </c:pt>
              </c:numCache>
            </c:numRef>
          </c:xVal>
          <c:yVal>
            <c:numRef>
              <c:f>Sheet1!$B$2:$B$10</c:f>
              <c:numCache>
                <c:formatCode>General</c:formatCode>
                <c:ptCount val="9"/>
                <c:pt idx="0">
                  <c:v>8.5</c:v>
                </c:pt>
                <c:pt idx="1">
                  <c:v>7.5</c:v>
                </c:pt>
                <c:pt idx="2">
                  <c:v>6.5</c:v>
                </c:pt>
                <c:pt idx="3">
                  <c:v>5.5</c:v>
                </c:pt>
                <c:pt idx="4">
                  <c:v>4.5</c:v>
                </c:pt>
                <c:pt idx="5">
                  <c:v>3.5</c:v>
                </c:pt>
                <c:pt idx="6">
                  <c:v>2.5</c:v>
                </c:pt>
                <c:pt idx="7">
                  <c:v>1.5</c:v>
                </c:pt>
                <c:pt idx="8">
                  <c:v>0.5</c:v>
                </c:pt>
              </c:numCache>
            </c:numRef>
          </c:yVal>
          <c:smooth val="0"/>
        </c:ser>
        <c:ser>
          <c:idx val="1"/>
          <c:order val="1"/>
          <c:tx>
            <c:strRef>
              <c:f>Sheet1!$F$1</c:f>
              <c:strCache>
                <c:ptCount val="1"/>
                <c:pt idx="0">
                  <c:v>#Cl1N#</c:v>
                </c:pt>
              </c:strCache>
            </c:strRef>
          </c:tx>
          <c:spPr>
            <a:ln w="19050">
              <a:solidFill>
                <a:schemeClr val="accent4"/>
              </a:solidFill>
            </a:ln>
          </c:spPr>
          <c:marker>
            <c:symbol val="circle"/>
            <c:size val="9"/>
            <c:spPr>
              <a:solidFill>
                <a:schemeClr val="accent4"/>
              </a:solidFill>
              <a:ln w="0">
                <a:noFill/>
              </a:ln>
            </c:spPr>
          </c:marker>
          <c:xVal>
            <c:numRef>
              <c:f>Sheet1!$F$2:$F$10</c:f>
              <c:numCache>
                <c:formatCode>General</c:formatCode>
                <c:ptCount val="9"/>
                <c:pt idx="0">
                  <c:v>3.2</c:v>
                </c:pt>
                <c:pt idx="1">
                  <c:v>3.2</c:v>
                </c:pt>
                <c:pt idx="2">
                  <c:v>3.2</c:v>
                </c:pt>
                <c:pt idx="3">
                  <c:v>3.2</c:v>
                </c:pt>
                <c:pt idx="4">
                  <c:v>3.2</c:v>
                </c:pt>
                <c:pt idx="5">
                  <c:v>3.2</c:v>
                </c:pt>
                <c:pt idx="6">
                  <c:v>3.2</c:v>
                </c:pt>
                <c:pt idx="7">
                  <c:v>3.2</c:v>
                </c:pt>
                <c:pt idx="8">
                  <c:v>3.2</c:v>
                </c:pt>
              </c:numCache>
            </c:numRef>
          </c:xVal>
          <c:yVal>
            <c:numRef>
              <c:f>Sheet1!$B$2:$B$10</c:f>
              <c:numCache>
                <c:formatCode>General</c:formatCode>
                <c:ptCount val="9"/>
                <c:pt idx="0">
                  <c:v>8.5</c:v>
                </c:pt>
                <c:pt idx="1">
                  <c:v>7.5</c:v>
                </c:pt>
                <c:pt idx="2">
                  <c:v>6.5</c:v>
                </c:pt>
                <c:pt idx="3">
                  <c:v>5.5</c:v>
                </c:pt>
                <c:pt idx="4">
                  <c:v>4.5</c:v>
                </c:pt>
                <c:pt idx="5">
                  <c:v>3.5</c:v>
                </c:pt>
                <c:pt idx="6">
                  <c:v>2.5</c:v>
                </c:pt>
                <c:pt idx="7">
                  <c:v>1.5</c:v>
                </c:pt>
                <c:pt idx="8">
                  <c:v>0.5</c:v>
                </c:pt>
              </c:numCache>
            </c:numRef>
          </c:yVal>
          <c:smooth val="0"/>
        </c:ser>
        <c:ser>
          <c:idx val="2"/>
          <c:order val="2"/>
          <c:tx>
            <c:strRef>
              <c:f>Sheet1!$G$1</c:f>
              <c:strCache>
                <c:ptCount val="1"/>
                <c:pt idx="0">
                  <c:v>#P1N#</c:v>
                </c:pt>
              </c:strCache>
            </c:strRef>
          </c:tx>
          <c:spPr>
            <a:ln w="19050">
              <a:solidFill>
                <a:schemeClr val="accent3"/>
              </a:solidFill>
              <a:prstDash val="dash"/>
            </a:ln>
          </c:spPr>
          <c:marker>
            <c:symbol val="triangle"/>
            <c:size val="7"/>
          </c:marker>
          <c:xVal>
            <c:numRef>
              <c:f>Sheet1!$G$2:$G$10</c:f>
              <c:numCache>
                <c:formatCode>General</c:formatCode>
                <c:ptCount val="9"/>
                <c:pt idx="0">
                  <c:v>2.5</c:v>
                </c:pt>
                <c:pt idx="1">
                  <c:v>2.5</c:v>
                </c:pt>
                <c:pt idx="2">
                  <c:v>2.5</c:v>
                </c:pt>
                <c:pt idx="3">
                  <c:v>2.5</c:v>
                </c:pt>
                <c:pt idx="4">
                  <c:v>2.5</c:v>
                </c:pt>
                <c:pt idx="5">
                  <c:v>2.5</c:v>
                </c:pt>
                <c:pt idx="6">
                  <c:v>2.5</c:v>
                </c:pt>
                <c:pt idx="7">
                  <c:v>2.5</c:v>
                </c:pt>
                <c:pt idx="8">
                  <c:v>2.5</c:v>
                </c:pt>
              </c:numCache>
            </c:numRef>
          </c:xVal>
          <c:yVal>
            <c:numRef>
              <c:f>Sheet1!$B$2:$B$10</c:f>
              <c:numCache>
                <c:formatCode>General</c:formatCode>
                <c:ptCount val="9"/>
                <c:pt idx="0">
                  <c:v>8.5</c:v>
                </c:pt>
                <c:pt idx="1">
                  <c:v>7.5</c:v>
                </c:pt>
                <c:pt idx="2">
                  <c:v>6.5</c:v>
                </c:pt>
                <c:pt idx="3">
                  <c:v>5.5</c:v>
                </c:pt>
                <c:pt idx="4">
                  <c:v>4.5</c:v>
                </c:pt>
                <c:pt idx="5">
                  <c:v>3.5</c:v>
                </c:pt>
                <c:pt idx="6">
                  <c:v>2.5</c:v>
                </c:pt>
                <c:pt idx="7">
                  <c:v>1.5</c:v>
                </c:pt>
                <c:pt idx="8">
                  <c:v>0.5</c:v>
                </c:pt>
              </c:numCache>
            </c:numRef>
          </c:yVal>
          <c:smooth val="0"/>
        </c:ser>
        <c:dLbls>
          <c:showLegendKey val="0"/>
          <c:showVal val="0"/>
          <c:showCatName val="0"/>
          <c:showSerName val="0"/>
          <c:showPercent val="0"/>
          <c:showBubbleSize val="0"/>
        </c:dLbls>
        <c:axId val="491930752"/>
        <c:axId val="491932288"/>
      </c:scatterChart>
      <c:valAx>
        <c:axId val="491930752"/>
        <c:scaling>
          <c:orientation val="minMax"/>
          <c:max val="4"/>
          <c:min val="1"/>
        </c:scaling>
        <c:delete val="0"/>
        <c:axPos val="b"/>
        <c:majorGridlines>
          <c:spPr>
            <a:ln>
              <a:solidFill>
                <a:schemeClr val="accent6">
                  <a:lumMod val="60000"/>
                  <a:lumOff val="40000"/>
                </a:schemeClr>
              </a:solidFill>
              <a:prstDash val="sysDot"/>
            </a:ln>
          </c:spPr>
        </c:majorGridlines>
        <c:numFmt formatCode="General" sourceLinked="1"/>
        <c:majorTickMark val="none"/>
        <c:minorTickMark val="none"/>
        <c:tickLblPos val="nextTo"/>
        <c:txPr>
          <a:bodyPr/>
          <a:lstStyle/>
          <a:p>
            <a:pPr>
              <a:defRPr sz="1000"/>
            </a:pPr>
            <a:endParaRPr lang="de-DE"/>
          </a:p>
        </c:txPr>
        <c:crossAx val="491932288"/>
        <c:crosses val="autoZero"/>
        <c:crossBetween val="midCat"/>
        <c:majorUnit val="1"/>
      </c:valAx>
      <c:valAx>
        <c:axId val="491932288"/>
        <c:scaling>
          <c:orientation val="minMax"/>
        </c:scaling>
        <c:delete val="1"/>
        <c:axPos val="l"/>
        <c:majorGridlines>
          <c:spPr>
            <a:ln>
              <a:solidFill>
                <a:schemeClr val="accent6">
                  <a:lumMod val="60000"/>
                  <a:lumOff val="40000"/>
                </a:schemeClr>
              </a:solidFill>
              <a:prstDash val="sysDot"/>
            </a:ln>
          </c:spPr>
        </c:majorGridlines>
        <c:numFmt formatCode="General" sourceLinked="1"/>
        <c:majorTickMark val="none"/>
        <c:minorTickMark val="none"/>
        <c:tickLblPos val="none"/>
        <c:crossAx val="491930752"/>
        <c:crosses val="autoZero"/>
        <c:crossBetween val="midCat"/>
      </c:valAx>
      <c:spPr>
        <a:ln>
          <a:solidFill>
            <a:schemeClr val="accent6">
              <a:lumMod val="60000"/>
              <a:lumOff val="40000"/>
            </a:schemeClr>
          </a:solidFill>
        </a:ln>
      </c:spPr>
    </c:plotArea>
    <c:plotVisOnly val="1"/>
    <c:dispBlanksAs val="gap"/>
    <c:showDLblsOverMax val="0"/>
  </c:chart>
  <c:txPr>
    <a:bodyPr/>
    <a:lstStyle/>
    <a:p>
      <a:pPr>
        <a:defRPr sz="14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CH"/>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#G1Med#</c:v>
                </c:pt>
              </c:strCache>
            </c:strRef>
          </c:tx>
          <c:spPr>
            <a:ln w="28575">
              <a:noFill/>
            </a:ln>
          </c:spPr>
          <c:marker>
            <c:symbol val="diamond"/>
            <c:size val="10"/>
            <c:spPr>
              <a:solidFill>
                <a:schemeClr val="accent2"/>
              </a:solidFill>
            </c:spPr>
          </c:marker>
          <c:dPt>
            <c:idx val="3"/>
            <c:bubble3D val="0"/>
          </c:dPt>
          <c:dPt>
            <c:idx val="4"/>
            <c:bubble3D val="0"/>
          </c:dPt>
          <c:dPt>
            <c:idx val="5"/>
            <c:marker>
              <c:spPr>
                <a:solidFill>
                  <a:schemeClr val="accent2"/>
                </a:solidFill>
                <a:ln w="0"/>
              </c:spPr>
            </c:marker>
            <c:bubble3D val="0"/>
          </c:dPt>
          <c:errBars>
            <c:errDir val="x"/>
            <c:errBarType val="both"/>
            <c:errValType val="cust"/>
            <c:noEndCap val="1"/>
            <c:plus>
              <c:numRef>
                <c:f>Sheet1!$E$2:$E$11</c:f>
                <c:numCache>
                  <c:formatCode>General</c:formatCode>
                  <c:ptCount val="10"/>
                  <c:pt idx="0">
                    <c:v>0.25</c:v>
                  </c:pt>
                  <c:pt idx="1">
                    <c:v>0.5</c:v>
                  </c:pt>
                  <c:pt idx="2">
                    <c:v>0.75</c:v>
                  </c:pt>
                  <c:pt idx="3">
                    <c:v>0.25</c:v>
                  </c:pt>
                  <c:pt idx="4">
                    <c:v>0.5</c:v>
                  </c:pt>
                  <c:pt idx="5">
                    <c:v>0.75</c:v>
                  </c:pt>
                  <c:pt idx="6">
                    <c:v>0.25</c:v>
                  </c:pt>
                  <c:pt idx="7">
                    <c:v>0.5</c:v>
                  </c:pt>
                  <c:pt idx="8">
                    <c:v>0.75</c:v>
                  </c:pt>
                  <c:pt idx="9">
                    <c:v>0.5</c:v>
                  </c:pt>
                </c:numCache>
              </c:numRef>
            </c:plus>
            <c:minus>
              <c:numRef>
                <c:f>Sheet1!$D$2:$D$11</c:f>
                <c:numCache>
                  <c:formatCode>General</c:formatCode>
                  <c:ptCount val="10"/>
                  <c:pt idx="0">
                    <c:v>0.6</c:v>
                  </c:pt>
                  <c:pt idx="1">
                    <c:v>0.6</c:v>
                  </c:pt>
                  <c:pt idx="2">
                    <c:v>1.5</c:v>
                  </c:pt>
                  <c:pt idx="3">
                    <c:v>0.3</c:v>
                  </c:pt>
                  <c:pt idx="4">
                    <c:v>0.6</c:v>
                  </c:pt>
                  <c:pt idx="5">
                    <c:v>1.5</c:v>
                  </c:pt>
                  <c:pt idx="6">
                    <c:v>0.7</c:v>
                  </c:pt>
                  <c:pt idx="7">
                    <c:v>0.3</c:v>
                  </c:pt>
                  <c:pt idx="8">
                    <c:v>1.5</c:v>
                  </c:pt>
                  <c:pt idx="9">
                    <c:v>0.6</c:v>
                  </c:pt>
                </c:numCache>
              </c:numRef>
            </c:minus>
            <c:spPr>
              <a:ln w="279400" cmpd="sng">
                <a:solidFill>
                  <a:schemeClr val="accent1"/>
                </a:solidFill>
              </a:ln>
            </c:spPr>
          </c:errBars>
          <c:xVal>
            <c:numRef>
              <c:f>Sheet1!$C$2:$C$11</c:f>
              <c:numCache>
                <c:formatCode>General</c:formatCode>
                <c:ptCount val="10"/>
                <c:pt idx="0">
                  <c:v>1.7</c:v>
                </c:pt>
                <c:pt idx="1">
                  <c:v>1.8</c:v>
                </c:pt>
                <c:pt idx="2">
                  <c:v>2.6</c:v>
                </c:pt>
                <c:pt idx="3">
                  <c:v>1.5</c:v>
                </c:pt>
                <c:pt idx="4">
                  <c:v>2.4</c:v>
                </c:pt>
                <c:pt idx="5">
                  <c:v>2</c:v>
                </c:pt>
                <c:pt idx="6">
                  <c:v>2.9</c:v>
                </c:pt>
                <c:pt idx="7">
                  <c:v>1.4</c:v>
                </c:pt>
                <c:pt idx="8">
                  <c:v>2.6</c:v>
                </c:pt>
                <c:pt idx="9">
                  <c:v>3.1</c:v>
                </c:pt>
              </c:numCache>
            </c:numRef>
          </c:xVal>
          <c:yVal>
            <c:numRef>
              <c:f>Sheet1!$B$2:$B$11</c:f>
              <c:numCache>
                <c:formatCode>General</c:formatCode>
                <c:ptCount val="10"/>
                <c:pt idx="0">
                  <c:v>9.5</c:v>
                </c:pt>
                <c:pt idx="1">
                  <c:v>8.5</c:v>
                </c:pt>
                <c:pt idx="2">
                  <c:v>7.5</c:v>
                </c:pt>
                <c:pt idx="3">
                  <c:v>6.5</c:v>
                </c:pt>
                <c:pt idx="4">
                  <c:v>5.5</c:v>
                </c:pt>
                <c:pt idx="5">
                  <c:v>4.5</c:v>
                </c:pt>
                <c:pt idx="6">
                  <c:v>3.5</c:v>
                </c:pt>
                <c:pt idx="7">
                  <c:v>2.5</c:v>
                </c:pt>
                <c:pt idx="8">
                  <c:v>1.5</c:v>
                </c:pt>
                <c:pt idx="9">
                  <c:v>0.5</c:v>
                </c:pt>
              </c:numCache>
            </c:numRef>
          </c:yVal>
          <c:smooth val="0"/>
        </c:ser>
        <c:ser>
          <c:idx val="1"/>
          <c:order val="1"/>
          <c:tx>
            <c:strRef>
              <c:f>Sheet1!$F$1</c:f>
              <c:strCache>
                <c:ptCount val="1"/>
                <c:pt idx="0">
                  <c:v>#Cl1N#</c:v>
                </c:pt>
              </c:strCache>
            </c:strRef>
          </c:tx>
          <c:spPr>
            <a:ln w="19050">
              <a:solidFill>
                <a:schemeClr val="accent4"/>
              </a:solidFill>
            </a:ln>
          </c:spPr>
          <c:marker>
            <c:symbol val="circle"/>
            <c:size val="9"/>
            <c:spPr>
              <a:solidFill>
                <a:schemeClr val="accent4"/>
              </a:solidFill>
              <a:ln w="0">
                <a:noFill/>
              </a:ln>
            </c:spPr>
          </c:marker>
          <c:dPt>
            <c:idx val="16"/>
            <c:marker>
              <c:spPr>
                <a:solidFill>
                  <a:srgbClr val="FFC000"/>
                </a:solidFill>
                <a:ln w="0">
                  <a:noFill/>
                </a:ln>
              </c:spPr>
            </c:marker>
            <c:bubble3D val="0"/>
          </c:dPt>
          <c:dPt>
            <c:idx val="17"/>
            <c:marker>
              <c:spPr>
                <a:solidFill>
                  <a:srgbClr val="00B050"/>
                </a:solidFill>
                <a:ln w="0">
                  <a:noFill/>
                </a:ln>
              </c:spPr>
            </c:marker>
            <c:bubble3D val="0"/>
          </c:dPt>
          <c:xVal>
            <c:numRef>
              <c:f>Sheet1!$F$2:$F$11</c:f>
              <c:numCache>
                <c:formatCode>General</c:formatCode>
                <c:ptCount val="10"/>
                <c:pt idx="0">
                  <c:v>3.5</c:v>
                </c:pt>
                <c:pt idx="1">
                  <c:v>3.2</c:v>
                </c:pt>
                <c:pt idx="2">
                  <c:v>3.2</c:v>
                </c:pt>
                <c:pt idx="3">
                  <c:v>2.6</c:v>
                </c:pt>
                <c:pt idx="4">
                  <c:v>3.2</c:v>
                </c:pt>
                <c:pt idx="5">
                  <c:v>3.2</c:v>
                </c:pt>
                <c:pt idx="6">
                  <c:v>1.4</c:v>
                </c:pt>
                <c:pt idx="7">
                  <c:v>3.2</c:v>
                </c:pt>
                <c:pt idx="8">
                  <c:v>1.5</c:v>
                </c:pt>
                <c:pt idx="9">
                  <c:v>3.2</c:v>
                </c:pt>
              </c:numCache>
            </c:numRef>
          </c:xVal>
          <c:yVal>
            <c:numRef>
              <c:f>Sheet1!$B$2:$B$11</c:f>
              <c:numCache>
                <c:formatCode>General</c:formatCode>
                <c:ptCount val="10"/>
                <c:pt idx="0">
                  <c:v>9.5</c:v>
                </c:pt>
                <c:pt idx="1">
                  <c:v>8.5</c:v>
                </c:pt>
                <c:pt idx="2">
                  <c:v>7.5</c:v>
                </c:pt>
                <c:pt idx="3">
                  <c:v>6.5</c:v>
                </c:pt>
                <c:pt idx="4">
                  <c:v>5.5</c:v>
                </c:pt>
                <c:pt idx="5">
                  <c:v>4.5</c:v>
                </c:pt>
                <c:pt idx="6">
                  <c:v>3.5</c:v>
                </c:pt>
                <c:pt idx="7">
                  <c:v>2.5</c:v>
                </c:pt>
                <c:pt idx="8">
                  <c:v>1.5</c:v>
                </c:pt>
                <c:pt idx="9">
                  <c:v>0.5</c:v>
                </c:pt>
              </c:numCache>
            </c:numRef>
          </c:yVal>
          <c:smooth val="0"/>
        </c:ser>
        <c:ser>
          <c:idx val="2"/>
          <c:order val="2"/>
          <c:tx>
            <c:strRef>
              <c:f>Sheet1!$G$1</c:f>
              <c:strCache>
                <c:ptCount val="1"/>
                <c:pt idx="0">
                  <c:v>#P1N#</c:v>
                </c:pt>
              </c:strCache>
            </c:strRef>
          </c:tx>
          <c:spPr>
            <a:ln w="19050">
              <a:solidFill>
                <a:schemeClr val="accent3"/>
              </a:solidFill>
              <a:prstDash val="dash"/>
            </a:ln>
          </c:spPr>
          <c:marker>
            <c:symbol val="triangle"/>
            <c:size val="7"/>
          </c:marker>
          <c:xVal>
            <c:numRef>
              <c:f>Sheet1!$G$2:$G$11</c:f>
              <c:numCache>
                <c:formatCode>General</c:formatCode>
                <c:ptCount val="10"/>
                <c:pt idx="0">
                  <c:v>2.5</c:v>
                </c:pt>
                <c:pt idx="1">
                  <c:v>2.5</c:v>
                </c:pt>
                <c:pt idx="2">
                  <c:v>2.5</c:v>
                </c:pt>
                <c:pt idx="3">
                  <c:v>2.5</c:v>
                </c:pt>
                <c:pt idx="4">
                  <c:v>2.5</c:v>
                </c:pt>
                <c:pt idx="5">
                  <c:v>2.5</c:v>
                </c:pt>
                <c:pt idx="6">
                  <c:v>2.5</c:v>
                </c:pt>
                <c:pt idx="7">
                  <c:v>2.5</c:v>
                </c:pt>
                <c:pt idx="8">
                  <c:v>2.5</c:v>
                </c:pt>
                <c:pt idx="9">
                  <c:v>2.5</c:v>
                </c:pt>
              </c:numCache>
            </c:numRef>
          </c:xVal>
          <c:yVal>
            <c:numRef>
              <c:f>Sheet1!$B$2:$B$11</c:f>
              <c:numCache>
                <c:formatCode>General</c:formatCode>
                <c:ptCount val="10"/>
                <c:pt idx="0">
                  <c:v>9.5</c:v>
                </c:pt>
                <c:pt idx="1">
                  <c:v>8.5</c:v>
                </c:pt>
                <c:pt idx="2">
                  <c:v>7.5</c:v>
                </c:pt>
                <c:pt idx="3">
                  <c:v>6.5</c:v>
                </c:pt>
                <c:pt idx="4">
                  <c:v>5.5</c:v>
                </c:pt>
                <c:pt idx="5">
                  <c:v>4.5</c:v>
                </c:pt>
                <c:pt idx="6">
                  <c:v>3.5</c:v>
                </c:pt>
                <c:pt idx="7">
                  <c:v>2.5</c:v>
                </c:pt>
                <c:pt idx="8">
                  <c:v>1.5</c:v>
                </c:pt>
                <c:pt idx="9">
                  <c:v>0.5</c:v>
                </c:pt>
              </c:numCache>
            </c:numRef>
          </c:yVal>
          <c:smooth val="0"/>
        </c:ser>
        <c:dLbls>
          <c:showLegendKey val="0"/>
          <c:showVal val="0"/>
          <c:showCatName val="0"/>
          <c:showSerName val="0"/>
          <c:showPercent val="0"/>
          <c:showBubbleSize val="0"/>
        </c:dLbls>
        <c:axId val="491971712"/>
        <c:axId val="491973248"/>
      </c:scatterChart>
      <c:valAx>
        <c:axId val="491971712"/>
        <c:scaling>
          <c:orientation val="minMax"/>
          <c:max val="4"/>
          <c:min val="1"/>
        </c:scaling>
        <c:delete val="0"/>
        <c:axPos val="b"/>
        <c:majorGridlines>
          <c:spPr>
            <a:ln>
              <a:solidFill>
                <a:schemeClr val="accent6">
                  <a:lumMod val="60000"/>
                  <a:lumOff val="40000"/>
                </a:schemeClr>
              </a:solidFill>
              <a:prstDash val="sysDot"/>
            </a:ln>
          </c:spPr>
        </c:majorGridlines>
        <c:numFmt formatCode="General" sourceLinked="1"/>
        <c:majorTickMark val="none"/>
        <c:minorTickMark val="none"/>
        <c:tickLblPos val="nextTo"/>
        <c:txPr>
          <a:bodyPr/>
          <a:lstStyle/>
          <a:p>
            <a:pPr>
              <a:defRPr sz="1000"/>
            </a:pPr>
            <a:endParaRPr lang="de-DE"/>
          </a:p>
        </c:txPr>
        <c:crossAx val="491973248"/>
        <c:crosses val="autoZero"/>
        <c:crossBetween val="midCat"/>
        <c:majorUnit val="1"/>
      </c:valAx>
      <c:valAx>
        <c:axId val="491973248"/>
        <c:scaling>
          <c:orientation val="minMax"/>
        </c:scaling>
        <c:delete val="1"/>
        <c:axPos val="l"/>
        <c:majorGridlines>
          <c:spPr>
            <a:ln>
              <a:solidFill>
                <a:schemeClr val="accent6">
                  <a:lumMod val="60000"/>
                  <a:lumOff val="40000"/>
                </a:schemeClr>
              </a:solidFill>
              <a:prstDash val="sysDot"/>
            </a:ln>
          </c:spPr>
        </c:majorGridlines>
        <c:numFmt formatCode="General" sourceLinked="1"/>
        <c:majorTickMark val="none"/>
        <c:minorTickMark val="none"/>
        <c:tickLblPos val="none"/>
        <c:crossAx val="491971712"/>
        <c:crosses val="autoZero"/>
        <c:crossBetween val="midCat"/>
      </c:valAx>
      <c:spPr>
        <a:ln>
          <a:solidFill>
            <a:schemeClr val="accent6">
              <a:lumMod val="60000"/>
              <a:lumOff val="40000"/>
            </a:schemeClr>
          </a:solidFill>
        </a:ln>
      </c:spPr>
    </c:plotArea>
    <c:plotVisOnly val="1"/>
    <c:dispBlanksAs val="gap"/>
    <c:showDLblsOverMax val="0"/>
  </c:chart>
  <c:txPr>
    <a:bodyPr/>
    <a:lstStyle/>
    <a:p>
      <a:pPr>
        <a:defRPr sz="1400"/>
      </a:pPr>
      <a:endParaRPr lang="de-D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492125" y="622300"/>
            <a:ext cx="5834063" cy="4376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473054" y="5342508"/>
            <a:ext cx="5872271" cy="122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6155876" y="9561184"/>
            <a:ext cx="189449" cy="18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345259" y="110659"/>
            <a:ext cx="66" cy="12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xfrm>
            <a:off x="6259060" y="9558688"/>
            <a:ext cx="86266" cy="187845"/>
          </a:xfrm>
          <a:noFill/>
        </p:spPr>
        <p:txBody>
          <a:bodyPr/>
          <a:lstStyle>
            <a:lvl1pPr eaLnBrk="0" hangingPunct="0">
              <a:defRPr sz="1000">
                <a:solidFill>
                  <a:schemeClr val="tx1"/>
                </a:solidFill>
                <a:latin typeface="Arial" charset="0"/>
                <a:cs typeface="Arial" charset="0"/>
              </a:defRPr>
            </a:lvl1pPr>
            <a:lvl2pPr marL="747403" indent="-287463" eaLnBrk="0" hangingPunct="0">
              <a:defRPr sz="1000">
                <a:solidFill>
                  <a:schemeClr val="tx1"/>
                </a:solidFill>
                <a:latin typeface="Arial" charset="0"/>
                <a:cs typeface="Arial" charset="0"/>
              </a:defRPr>
            </a:lvl2pPr>
            <a:lvl3pPr marL="1149852" indent="-229970" eaLnBrk="0" hangingPunct="0">
              <a:defRPr sz="1000">
                <a:solidFill>
                  <a:schemeClr val="tx1"/>
                </a:solidFill>
                <a:latin typeface="Arial" charset="0"/>
                <a:cs typeface="Arial" charset="0"/>
              </a:defRPr>
            </a:lvl3pPr>
            <a:lvl4pPr marL="1609792" indent="-229970" eaLnBrk="0" hangingPunct="0">
              <a:defRPr sz="1000">
                <a:solidFill>
                  <a:schemeClr val="tx1"/>
                </a:solidFill>
                <a:latin typeface="Arial" charset="0"/>
                <a:cs typeface="Arial" charset="0"/>
              </a:defRPr>
            </a:lvl4pPr>
            <a:lvl5pPr marL="2069733" indent="-229970" eaLnBrk="0" hangingPunct="0">
              <a:defRPr sz="1000">
                <a:solidFill>
                  <a:schemeClr val="tx1"/>
                </a:solidFill>
                <a:latin typeface="Arial" charset="0"/>
                <a:cs typeface="Arial" charset="0"/>
              </a:defRPr>
            </a:lvl5pPr>
            <a:lvl6pPr marL="2529674" indent="-229970" eaLnBrk="0" fontAlgn="base" hangingPunct="0">
              <a:spcBef>
                <a:spcPct val="0"/>
              </a:spcBef>
              <a:spcAft>
                <a:spcPct val="0"/>
              </a:spcAft>
              <a:defRPr sz="1000">
                <a:solidFill>
                  <a:schemeClr val="tx1"/>
                </a:solidFill>
                <a:latin typeface="Arial" charset="0"/>
                <a:cs typeface="Arial" charset="0"/>
              </a:defRPr>
            </a:lvl6pPr>
            <a:lvl7pPr marL="2989614" indent="-229970" eaLnBrk="0" fontAlgn="base" hangingPunct="0">
              <a:spcBef>
                <a:spcPct val="0"/>
              </a:spcBef>
              <a:spcAft>
                <a:spcPct val="0"/>
              </a:spcAft>
              <a:defRPr sz="1000">
                <a:solidFill>
                  <a:schemeClr val="tx1"/>
                </a:solidFill>
                <a:latin typeface="Arial" charset="0"/>
                <a:cs typeface="Arial" charset="0"/>
              </a:defRPr>
            </a:lvl7pPr>
            <a:lvl8pPr marL="3449555" indent="-229970" eaLnBrk="0" fontAlgn="base" hangingPunct="0">
              <a:spcBef>
                <a:spcPct val="0"/>
              </a:spcBef>
              <a:spcAft>
                <a:spcPct val="0"/>
              </a:spcAft>
              <a:defRPr sz="1000">
                <a:solidFill>
                  <a:schemeClr val="tx1"/>
                </a:solidFill>
                <a:latin typeface="Arial" charset="0"/>
                <a:cs typeface="Arial" charset="0"/>
              </a:defRPr>
            </a:lvl8pPr>
            <a:lvl9pPr marL="3909496" indent="-229970" eaLnBrk="0" fontAlgn="base" hangingPunct="0">
              <a:spcBef>
                <a:spcPct val="0"/>
              </a:spcBef>
              <a:spcAft>
                <a:spcPct val="0"/>
              </a:spcAft>
              <a:defRPr sz="1000">
                <a:solidFill>
                  <a:schemeClr val="tx1"/>
                </a:solidFill>
                <a:latin typeface="Arial" charset="0"/>
                <a:cs typeface="Arial" charset="0"/>
              </a:defRPr>
            </a:lvl9pPr>
          </a:lstStyle>
          <a:p>
            <a:pPr eaLnBrk="1" hangingPunct="1"/>
            <a:fld id="{68BABC11-5149-4EC3-8B52-E93F959E0063}" type="slidenum">
              <a:rPr lang="en-US" sz="1200"/>
              <a:pPr eaLnBrk="1" hangingPunct="1"/>
              <a:t>1</a:t>
            </a:fld>
            <a:endParaRPr lang="en-US" sz="1200" dirty="0"/>
          </a:p>
        </p:txBody>
      </p:sp>
      <p:sp>
        <p:nvSpPr>
          <p:cNvPr id="17411" name="doc id"/>
          <p:cNvSpPr txBox="1">
            <a:spLocks noGrp="1" noChangeArrowheads="1"/>
          </p:cNvSpPr>
          <p:nvPr/>
        </p:nvSpPr>
        <p:spPr bwMode="gray">
          <a:xfrm>
            <a:off x="6575806" y="110587"/>
            <a:ext cx="29298" cy="12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909638" eaLnBrk="0" hangingPunct="0">
              <a:defRPr sz="1000">
                <a:solidFill>
                  <a:schemeClr val="tx1"/>
                </a:solidFill>
                <a:latin typeface="Arial" charset="0"/>
                <a:cs typeface="Arial" charset="0"/>
              </a:defRPr>
            </a:lvl1pPr>
            <a:lvl2pPr marL="742950" indent="-285750" defTabSz="909638" eaLnBrk="0" hangingPunct="0">
              <a:defRPr sz="1000">
                <a:solidFill>
                  <a:schemeClr val="tx1"/>
                </a:solidFill>
                <a:latin typeface="Arial" charset="0"/>
                <a:cs typeface="Arial" charset="0"/>
              </a:defRPr>
            </a:lvl2pPr>
            <a:lvl3pPr marL="1143000" indent="-228600" defTabSz="909638" eaLnBrk="0" hangingPunct="0">
              <a:defRPr sz="1000">
                <a:solidFill>
                  <a:schemeClr val="tx1"/>
                </a:solidFill>
                <a:latin typeface="Arial" charset="0"/>
                <a:cs typeface="Arial" charset="0"/>
              </a:defRPr>
            </a:lvl3pPr>
            <a:lvl4pPr marL="1600200" indent="-228600" defTabSz="909638" eaLnBrk="0" hangingPunct="0">
              <a:defRPr sz="1000">
                <a:solidFill>
                  <a:schemeClr val="tx1"/>
                </a:solidFill>
                <a:latin typeface="Arial" charset="0"/>
                <a:cs typeface="Arial" charset="0"/>
              </a:defRPr>
            </a:lvl4pPr>
            <a:lvl5pPr marL="2057400" indent="-228600" defTabSz="909638" eaLnBrk="0" hangingPunct="0">
              <a:defRPr sz="1000">
                <a:solidFill>
                  <a:schemeClr val="tx1"/>
                </a:solidFill>
                <a:latin typeface="Arial" charset="0"/>
                <a:cs typeface="Arial" charset="0"/>
              </a:defRPr>
            </a:lvl5pPr>
            <a:lvl6pPr marL="2514600" indent="-228600" defTabSz="909638" eaLnBrk="0" fontAlgn="base" hangingPunct="0">
              <a:spcBef>
                <a:spcPct val="0"/>
              </a:spcBef>
              <a:spcAft>
                <a:spcPct val="0"/>
              </a:spcAft>
              <a:defRPr sz="1000">
                <a:solidFill>
                  <a:schemeClr val="tx1"/>
                </a:solidFill>
                <a:latin typeface="Arial" charset="0"/>
                <a:cs typeface="Arial" charset="0"/>
              </a:defRPr>
            </a:lvl6pPr>
            <a:lvl7pPr marL="2971800" indent="-228600" defTabSz="909638" eaLnBrk="0" fontAlgn="base" hangingPunct="0">
              <a:spcBef>
                <a:spcPct val="0"/>
              </a:spcBef>
              <a:spcAft>
                <a:spcPct val="0"/>
              </a:spcAft>
              <a:defRPr sz="1000">
                <a:solidFill>
                  <a:schemeClr val="tx1"/>
                </a:solidFill>
                <a:latin typeface="Arial" charset="0"/>
                <a:cs typeface="Arial" charset="0"/>
              </a:defRPr>
            </a:lvl7pPr>
            <a:lvl8pPr marL="3429000" indent="-228600" defTabSz="909638" eaLnBrk="0" fontAlgn="base" hangingPunct="0">
              <a:spcBef>
                <a:spcPct val="0"/>
              </a:spcBef>
              <a:spcAft>
                <a:spcPct val="0"/>
              </a:spcAft>
              <a:defRPr sz="1000">
                <a:solidFill>
                  <a:schemeClr val="tx1"/>
                </a:solidFill>
                <a:latin typeface="Arial" charset="0"/>
                <a:cs typeface="Arial" charset="0"/>
              </a:defRPr>
            </a:lvl8pPr>
            <a:lvl9pPr marL="3886200" indent="-228600" defTabSz="909638" eaLnBrk="0" fontAlgn="base" hangingPunct="0">
              <a:spcBef>
                <a:spcPct val="0"/>
              </a:spcBef>
              <a:spcAft>
                <a:spcPct val="0"/>
              </a:spcAft>
              <a:defRPr sz="1000">
                <a:solidFill>
                  <a:schemeClr val="tx1"/>
                </a:solidFill>
                <a:latin typeface="Arial" charset="0"/>
                <a:cs typeface="Arial" charset="0"/>
              </a:defRPr>
            </a:lvl9pPr>
          </a:lstStyle>
          <a:p>
            <a:pPr algn="r" eaLnBrk="1" hangingPunct="1"/>
            <a:r>
              <a:rPr lang="en-US" sz="800" dirty="0"/>
              <a:t> </a:t>
            </a:r>
          </a:p>
        </p:txBody>
      </p:sp>
      <p:sp>
        <p:nvSpPr>
          <p:cNvPr id="17412" name="pg num"/>
          <p:cNvSpPr txBox="1">
            <a:spLocks noGrp="1" noChangeArrowheads="1"/>
          </p:cNvSpPr>
          <p:nvPr/>
        </p:nvSpPr>
        <p:spPr bwMode="gray">
          <a:xfrm>
            <a:off x="6209023" y="9576214"/>
            <a:ext cx="542006" cy="18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09638" eaLnBrk="0" hangingPunct="0">
              <a:defRPr sz="1000">
                <a:solidFill>
                  <a:schemeClr val="tx1"/>
                </a:solidFill>
                <a:latin typeface="Arial" charset="0"/>
                <a:cs typeface="Arial" charset="0"/>
              </a:defRPr>
            </a:lvl1pPr>
            <a:lvl2pPr marL="742950" indent="-285750" defTabSz="909638" eaLnBrk="0" hangingPunct="0">
              <a:defRPr sz="1000">
                <a:solidFill>
                  <a:schemeClr val="tx1"/>
                </a:solidFill>
                <a:latin typeface="Arial" charset="0"/>
                <a:cs typeface="Arial" charset="0"/>
              </a:defRPr>
            </a:lvl2pPr>
            <a:lvl3pPr marL="1143000" indent="-228600" defTabSz="909638" eaLnBrk="0" hangingPunct="0">
              <a:defRPr sz="1000">
                <a:solidFill>
                  <a:schemeClr val="tx1"/>
                </a:solidFill>
                <a:latin typeface="Arial" charset="0"/>
                <a:cs typeface="Arial" charset="0"/>
              </a:defRPr>
            </a:lvl3pPr>
            <a:lvl4pPr marL="1600200" indent="-228600" defTabSz="909638" eaLnBrk="0" hangingPunct="0">
              <a:defRPr sz="1000">
                <a:solidFill>
                  <a:schemeClr val="tx1"/>
                </a:solidFill>
                <a:latin typeface="Arial" charset="0"/>
                <a:cs typeface="Arial" charset="0"/>
              </a:defRPr>
            </a:lvl4pPr>
            <a:lvl5pPr marL="2057400" indent="-228600" defTabSz="909638" eaLnBrk="0" hangingPunct="0">
              <a:defRPr sz="1000">
                <a:solidFill>
                  <a:schemeClr val="tx1"/>
                </a:solidFill>
                <a:latin typeface="Arial" charset="0"/>
                <a:cs typeface="Arial" charset="0"/>
              </a:defRPr>
            </a:lvl5pPr>
            <a:lvl6pPr marL="2514600" indent="-228600" defTabSz="909638" eaLnBrk="0" fontAlgn="base" hangingPunct="0">
              <a:spcBef>
                <a:spcPct val="0"/>
              </a:spcBef>
              <a:spcAft>
                <a:spcPct val="0"/>
              </a:spcAft>
              <a:defRPr sz="1000">
                <a:solidFill>
                  <a:schemeClr val="tx1"/>
                </a:solidFill>
                <a:latin typeface="Arial" charset="0"/>
                <a:cs typeface="Arial" charset="0"/>
              </a:defRPr>
            </a:lvl6pPr>
            <a:lvl7pPr marL="2971800" indent="-228600" defTabSz="909638" eaLnBrk="0" fontAlgn="base" hangingPunct="0">
              <a:spcBef>
                <a:spcPct val="0"/>
              </a:spcBef>
              <a:spcAft>
                <a:spcPct val="0"/>
              </a:spcAft>
              <a:defRPr sz="1000">
                <a:solidFill>
                  <a:schemeClr val="tx1"/>
                </a:solidFill>
                <a:latin typeface="Arial" charset="0"/>
                <a:cs typeface="Arial" charset="0"/>
              </a:defRPr>
            </a:lvl7pPr>
            <a:lvl8pPr marL="3429000" indent="-228600" defTabSz="909638" eaLnBrk="0" fontAlgn="base" hangingPunct="0">
              <a:spcBef>
                <a:spcPct val="0"/>
              </a:spcBef>
              <a:spcAft>
                <a:spcPct val="0"/>
              </a:spcAft>
              <a:defRPr sz="1000">
                <a:solidFill>
                  <a:schemeClr val="tx1"/>
                </a:solidFill>
                <a:latin typeface="Arial" charset="0"/>
                <a:cs typeface="Arial" charset="0"/>
              </a:defRPr>
            </a:lvl8pPr>
            <a:lvl9pPr marL="3886200" indent="-228600" defTabSz="909638" eaLnBrk="0" fontAlgn="base" hangingPunct="0">
              <a:spcBef>
                <a:spcPct val="0"/>
              </a:spcBef>
              <a:spcAft>
                <a:spcPct val="0"/>
              </a:spcAft>
              <a:defRPr sz="1000">
                <a:solidFill>
                  <a:schemeClr val="tx1"/>
                </a:solidFill>
                <a:latin typeface="Arial" charset="0"/>
                <a:cs typeface="Arial" charset="0"/>
              </a:defRPr>
            </a:lvl9pPr>
          </a:lstStyle>
          <a:p>
            <a:pPr algn="r" eaLnBrk="1" hangingPunct="1"/>
            <a:fld id="{9C985868-AC3B-4872-8F49-5A7022E35C72}" type="slidenum">
              <a:rPr lang="en-US" sz="1200"/>
              <a:pPr algn="r" eaLnBrk="1" hangingPunct="1"/>
              <a:t>1</a:t>
            </a:fld>
            <a:endParaRPr lang="en-US" sz="1200" dirty="0"/>
          </a:p>
        </p:txBody>
      </p:sp>
      <p:sp>
        <p:nvSpPr>
          <p:cNvPr id="17413" name="Rectangle 2"/>
          <p:cNvSpPr>
            <a:spLocks noGrp="1" noRot="1" noChangeAspect="1" noChangeArrowheads="1" noTextEdit="1"/>
          </p:cNvSpPr>
          <p:nvPr>
            <p:ph type="sldImg"/>
          </p:nvPr>
        </p:nvSpPr>
        <p:spPr>
          <a:xfrm>
            <a:off x="-1673225" y="1155700"/>
            <a:ext cx="10164763" cy="7624763"/>
          </a:xfrm>
          <a:ln/>
        </p:spPr>
      </p:sp>
      <p:sp>
        <p:nvSpPr>
          <p:cNvPr id="17414" name="Rectangle 3"/>
          <p:cNvSpPr>
            <a:spLocks noGrp="1" noChangeArrowheads="1"/>
          </p:cNvSpPr>
          <p:nvPr>
            <p:ph type="body" idx="1"/>
          </p:nvPr>
        </p:nvSpPr>
        <p:spPr>
          <a:xfrm>
            <a:off x="814614" y="86042"/>
            <a:ext cx="5177927" cy="250460"/>
          </a:xfrm>
          <a:noFill/>
        </p:spPr>
        <p:txBody>
          <a:bodyPr/>
          <a:lstStyle/>
          <a:p>
            <a:pPr eaLnBrk="1" hangingPunct="1"/>
            <a:endParaRPr lang="en-US" dirty="0" smtClean="0"/>
          </a:p>
        </p:txBody>
      </p:sp>
      <p:grpSp>
        <p:nvGrpSpPr>
          <p:cNvPr id="17415" name="Group 4"/>
          <p:cNvGrpSpPr>
            <a:grpSpLocks/>
          </p:cNvGrpSpPr>
          <p:nvPr/>
        </p:nvGrpSpPr>
        <p:grpSpPr bwMode="auto">
          <a:xfrm>
            <a:off x="941297" y="1024526"/>
            <a:ext cx="4927768" cy="7888682"/>
            <a:chOff x="1245" y="4345"/>
            <a:chExt cx="5348" cy="4013"/>
          </a:xfrm>
        </p:grpSpPr>
        <p:sp>
          <p:nvSpPr>
            <p:cNvPr id="17416" name="Freeform 5"/>
            <p:cNvSpPr>
              <a:spLocks noEditPoints="1"/>
            </p:cNvSpPr>
            <p:nvPr/>
          </p:nvSpPr>
          <p:spPr bwMode="auto">
            <a:xfrm>
              <a:off x="1245" y="4345"/>
              <a:ext cx="5348" cy="4013"/>
            </a:xfrm>
            <a:custGeom>
              <a:avLst/>
              <a:gdLst>
                <a:gd name="T0" fmla="*/ 0 w 2264"/>
                <a:gd name="T1" fmla="*/ 0 h 1699"/>
                <a:gd name="T2" fmla="*/ 0 w 2264"/>
                <a:gd name="T3" fmla="*/ 2147483647 h 1699"/>
                <a:gd name="T4" fmla="*/ 2147483647 w 2264"/>
                <a:gd name="T5" fmla="*/ 2147483647 h 1699"/>
                <a:gd name="T6" fmla="*/ 2147483647 w 2264"/>
                <a:gd name="T7" fmla="*/ 0 h 1699"/>
                <a:gd name="T8" fmla="*/ 0 w 2264"/>
                <a:gd name="T9" fmla="*/ 0 h 1699"/>
                <a:gd name="T10" fmla="*/ 2147483647 w 2264"/>
                <a:gd name="T11" fmla="*/ 2147483647 h 1699"/>
                <a:gd name="T12" fmla="*/ 2147483647 w 2264"/>
                <a:gd name="T13" fmla="*/ 2147483647 h 1699"/>
                <a:gd name="T14" fmla="*/ 2147483647 w 2264"/>
                <a:gd name="T15" fmla="*/ 2147483647 h 1699"/>
                <a:gd name="T16" fmla="*/ 2147483647 w 2264"/>
                <a:gd name="T17" fmla="*/ 2147483647 h 1699"/>
                <a:gd name="T18" fmla="*/ 2147483647 w 2264"/>
                <a:gd name="T19" fmla="*/ 2147483647 h 1699"/>
                <a:gd name="T20" fmla="*/ 2147483647 w 2264"/>
                <a:gd name="T21" fmla="*/ 2147483647 h 1699"/>
                <a:gd name="T22" fmla="*/ 2147483647 w 2264"/>
                <a:gd name="T23" fmla="*/ 2147483647 h 1699"/>
                <a:gd name="T24" fmla="*/ 2147483647 w 2264"/>
                <a:gd name="T25" fmla="*/ 2147483647 h 1699"/>
                <a:gd name="T26" fmla="*/ 2147483647 w 2264"/>
                <a:gd name="T27" fmla="*/ 2147483647 h 16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4"/>
                <a:gd name="T43" fmla="*/ 0 h 1699"/>
                <a:gd name="T44" fmla="*/ 2264 w 2264"/>
                <a:gd name="T45" fmla="*/ 1699 h 16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4" h="1699">
                  <a:moveTo>
                    <a:pt x="0" y="0"/>
                  </a:moveTo>
                  <a:cubicBezTo>
                    <a:pt x="0" y="1699"/>
                    <a:pt x="0" y="1699"/>
                    <a:pt x="0" y="1699"/>
                  </a:cubicBezTo>
                  <a:cubicBezTo>
                    <a:pt x="2264" y="1699"/>
                    <a:pt x="2264" y="1699"/>
                    <a:pt x="2264" y="1699"/>
                  </a:cubicBezTo>
                  <a:cubicBezTo>
                    <a:pt x="2264" y="0"/>
                    <a:pt x="2264" y="0"/>
                    <a:pt x="2264" y="0"/>
                  </a:cubicBezTo>
                  <a:lnTo>
                    <a:pt x="0" y="0"/>
                  </a:lnTo>
                  <a:close/>
                  <a:moveTo>
                    <a:pt x="2225" y="1626"/>
                  </a:moveTo>
                  <a:cubicBezTo>
                    <a:pt x="2225" y="1650"/>
                    <a:pt x="2206" y="1670"/>
                    <a:pt x="2181" y="1670"/>
                  </a:cubicBezTo>
                  <a:cubicBezTo>
                    <a:pt x="82" y="1670"/>
                    <a:pt x="82" y="1670"/>
                    <a:pt x="82" y="1670"/>
                  </a:cubicBezTo>
                  <a:cubicBezTo>
                    <a:pt x="58" y="1670"/>
                    <a:pt x="38" y="1650"/>
                    <a:pt x="38" y="1626"/>
                  </a:cubicBezTo>
                  <a:cubicBezTo>
                    <a:pt x="38" y="73"/>
                    <a:pt x="38" y="73"/>
                    <a:pt x="38" y="73"/>
                  </a:cubicBezTo>
                  <a:cubicBezTo>
                    <a:pt x="38" y="49"/>
                    <a:pt x="58" y="29"/>
                    <a:pt x="82" y="29"/>
                  </a:cubicBezTo>
                  <a:cubicBezTo>
                    <a:pt x="2181" y="29"/>
                    <a:pt x="2181" y="29"/>
                    <a:pt x="2181" y="29"/>
                  </a:cubicBezTo>
                  <a:cubicBezTo>
                    <a:pt x="2206" y="29"/>
                    <a:pt x="2225" y="49"/>
                    <a:pt x="2225" y="73"/>
                  </a:cubicBezTo>
                  <a:lnTo>
                    <a:pt x="2225" y="1626"/>
                  </a:lnTo>
                  <a:close/>
                </a:path>
              </a:pathLst>
            </a:cu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en-US" dirty="0"/>
            </a:p>
          </p:txBody>
        </p:sp>
        <p:sp>
          <p:nvSpPr>
            <p:cNvPr id="17417" name="Freeform 6"/>
            <p:cNvSpPr>
              <a:spLocks/>
            </p:cNvSpPr>
            <p:nvPr/>
          </p:nvSpPr>
          <p:spPr bwMode="auto">
            <a:xfrm>
              <a:off x="1337" y="4414"/>
              <a:ext cx="5165" cy="3876"/>
            </a:xfrm>
            <a:custGeom>
              <a:avLst/>
              <a:gdLst>
                <a:gd name="T0" fmla="*/ 2147483647 w 2187"/>
                <a:gd name="T1" fmla="*/ 2147483647 h 1641"/>
                <a:gd name="T2" fmla="*/ 2147483647 w 2187"/>
                <a:gd name="T3" fmla="*/ 2147483647 h 1641"/>
                <a:gd name="T4" fmla="*/ 2147483647 w 2187"/>
                <a:gd name="T5" fmla="*/ 2147483647 h 1641"/>
                <a:gd name="T6" fmla="*/ 0 w 2187"/>
                <a:gd name="T7" fmla="*/ 2147483647 h 1641"/>
                <a:gd name="T8" fmla="*/ 0 w 2187"/>
                <a:gd name="T9" fmla="*/ 2147483647 h 1641"/>
                <a:gd name="T10" fmla="*/ 2147483647 w 2187"/>
                <a:gd name="T11" fmla="*/ 0 h 1641"/>
                <a:gd name="T12" fmla="*/ 2147483647 w 2187"/>
                <a:gd name="T13" fmla="*/ 0 h 1641"/>
                <a:gd name="T14" fmla="*/ 2147483647 w 2187"/>
                <a:gd name="T15" fmla="*/ 2147483647 h 1641"/>
                <a:gd name="T16" fmla="*/ 2147483647 w 2187"/>
                <a:gd name="T17" fmla="*/ 2147483647 h 16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7"/>
                <a:gd name="T28" fmla="*/ 0 h 1641"/>
                <a:gd name="T29" fmla="*/ 2187 w 2187"/>
                <a:gd name="T30" fmla="*/ 1641 h 16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7" h="1641">
                  <a:moveTo>
                    <a:pt x="2187" y="1597"/>
                  </a:moveTo>
                  <a:cubicBezTo>
                    <a:pt x="2187" y="1621"/>
                    <a:pt x="2168" y="1641"/>
                    <a:pt x="2143" y="1641"/>
                  </a:cubicBezTo>
                  <a:cubicBezTo>
                    <a:pt x="44" y="1641"/>
                    <a:pt x="44" y="1641"/>
                    <a:pt x="44" y="1641"/>
                  </a:cubicBezTo>
                  <a:cubicBezTo>
                    <a:pt x="20" y="1641"/>
                    <a:pt x="0" y="1621"/>
                    <a:pt x="0" y="1597"/>
                  </a:cubicBezTo>
                  <a:cubicBezTo>
                    <a:pt x="0" y="44"/>
                    <a:pt x="0" y="44"/>
                    <a:pt x="0" y="44"/>
                  </a:cubicBezTo>
                  <a:cubicBezTo>
                    <a:pt x="0" y="20"/>
                    <a:pt x="20" y="0"/>
                    <a:pt x="44" y="0"/>
                  </a:cubicBezTo>
                  <a:cubicBezTo>
                    <a:pt x="2143" y="0"/>
                    <a:pt x="2143" y="0"/>
                    <a:pt x="2143" y="0"/>
                  </a:cubicBezTo>
                  <a:cubicBezTo>
                    <a:pt x="2168" y="0"/>
                    <a:pt x="2187" y="20"/>
                    <a:pt x="2187" y="44"/>
                  </a:cubicBezTo>
                  <a:lnTo>
                    <a:pt x="2187" y="1597"/>
                  </a:lnTo>
                  <a:close/>
                </a:path>
              </a:pathLst>
            </a:cu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Tree>
    <p:extLst>
      <p:ext uri="{BB962C8B-B14F-4D97-AF65-F5344CB8AC3E}">
        <p14:creationId xmlns:p14="http://schemas.microsoft.com/office/powerpoint/2010/main" val="403438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6260366" y="9561865"/>
            <a:ext cx="84960" cy="184666"/>
          </a:xfrm>
          <a:noFill/>
        </p:spPr>
        <p:txBody>
          <a:bodyPr/>
          <a:lstStyle>
            <a:lvl1pPr eaLnBrk="0" hangingPunct="0">
              <a:defRPr sz="1600">
                <a:solidFill>
                  <a:schemeClr val="tx1"/>
                </a:solidFill>
                <a:latin typeface="Arial" charset="0"/>
              </a:defRPr>
            </a:lvl1pPr>
            <a:lvl2pPr marL="784478" indent="-301723" eaLnBrk="0" hangingPunct="0">
              <a:defRPr sz="1600">
                <a:solidFill>
                  <a:schemeClr val="tx1"/>
                </a:solidFill>
                <a:latin typeface="Arial" charset="0"/>
              </a:defRPr>
            </a:lvl2pPr>
            <a:lvl3pPr marL="1206888" indent="-241377" eaLnBrk="0" hangingPunct="0">
              <a:defRPr sz="1600">
                <a:solidFill>
                  <a:schemeClr val="tx1"/>
                </a:solidFill>
                <a:latin typeface="Arial" charset="0"/>
              </a:defRPr>
            </a:lvl3pPr>
            <a:lvl4pPr marL="1689643" indent="-241377" eaLnBrk="0" hangingPunct="0">
              <a:defRPr sz="1600">
                <a:solidFill>
                  <a:schemeClr val="tx1"/>
                </a:solidFill>
                <a:latin typeface="Arial" charset="0"/>
              </a:defRPr>
            </a:lvl4pPr>
            <a:lvl5pPr marL="2172398" indent="-241377" eaLnBrk="0" hangingPunct="0">
              <a:defRPr sz="1600">
                <a:solidFill>
                  <a:schemeClr val="tx1"/>
                </a:solidFill>
                <a:latin typeface="Arial" charset="0"/>
              </a:defRPr>
            </a:lvl5pPr>
            <a:lvl6pPr marL="2655154" indent="-241377" eaLnBrk="0" fontAlgn="base" hangingPunct="0">
              <a:spcBef>
                <a:spcPct val="0"/>
              </a:spcBef>
              <a:spcAft>
                <a:spcPct val="0"/>
              </a:spcAft>
              <a:defRPr sz="1600">
                <a:solidFill>
                  <a:schemeClr val="tx1"/>
                </a:solidFill>
                <a:latin typeface="Arial" charset="0"/>
              </a:defRPr>
            </a:lvl6pPr>
            <a:lvl7pPr marL="3137908" indent="-241377" eaLnBrk="0" fontAlgn="base" hangingPunct="0">
              <a:spcBef>
                <a:spcPct val="0"/>
              </a:spcBef>
              <a:spcAft>
                <a:spcPct val="0"/>
              </a:spcAft>
              <a:defRPr sz="1600">
                <a:solidFill>
                  <a:schemeClr val="tx1"/>
                </a:solidFill>
                <a:latin typeface="Arial" charset="0"/>
              </a:defRPr>
            </a:lvl7pPr>
            <a:lvl8pPr marL="3620664" indent="-241377" eaLnBrk="0" fontAlgn="base" hangingPunct="0">
              <a:spcBef>
                <a:spcPct val="0"/>
              </a:spcBef>
              <a:spcAft>
                <a:spcPct val="0"/>
              </a:spcAft>
              <a:defRPr sz="1600">
                <a:solidFill>
                  <a:schemeClr val="tx1"/>
                </a:solidFill>
                <a:latin typeface="Arial" charset="0"/>
              </a:defRPr>
            </a:lvl8pPr>
            <a:lvl9pPr marL="4103417" indent="-241377" eaLnBrk="0" fontAlgn="base" hangingPunct="0">
              <a:spcBef>
                <a:spcPct val="0"/>
              </a:spcBef>
              <a:spcAft>
                <a:spcPct val="0"/>
              </a:spcAft>
              <a:defRPr sz="1600">
                <a:solidFill>
                  <a:schemeClr val="tx1"/>
                </a:solidFill>
                <a:latin typeface="Arial" charset="0"/>
              </a:defRPr>
            </a:lvl9pPr>
          </a:lstStyle>
          <a:p>
            <a:pPr eaLnBrk="1" hangingPunct="1"/>
            <a:fld id="{A32C2DEB-D949-4B45-BBCA-1A46194AA2CB}" type="slidenum">
              <a:rPr lang="en-US" sz="1200">
                <a:solidFill>
                  <a:prstClr val="black"/>
                </a:solidFill>
              </a:rPr>
              <a:pPr eaLnBrk="1" hangingPunct="1"/>
              <a:t>2</a:t>
            </a:fld>
            <a:endParaRPr lang="en-US" sz="1200" dirty="0">
              <a:solidFill>
                <a:prstClr val="black"/>
              </a:solidFill>
            </a:endParaRPr>
          </a:p>
        </p:txBody>
      </p:sp>
      <p:sp>
        <p:nvSpPr>
          <p:cNvPr id="12291" name="Rectangle 2"/>
          <p:cNvSpPr>
            <a:spLocks noGrp="1" noRot="1" noChangeAspect="1" noChangeArrowheads="1" noTextEdit="1"/>
          </p:cNvSpPr>
          <p:nvPr>
            <p:ph type="sldImg"/>
          </p:nvPr>
        </p:nvSpPr>
        <p:spPr>
          <a:xfrm>
            <a:off x="538163" y="622300"/>
            <a:ext cx="5832475" cy="4375150"/>
          </a:xfrm>
          <a:ln/>
        </p:spPr>
      </p:sp>
      <p:sp>
        <p:nvSpPr>
          <p:cNvPr id="12292" name="Rectangle 3"/>
          <p:cNvSpPr>
            <a:spLocks noGrp="1" noChangeArrowheads="1"/>
          </p:cNvSpPr>
          <p:nvPr>
            <p:ph type="body" idx="1"/>
          </p:nvPr>
        </p:nvSpPr>
        <p:spPr>
          <a:xfrm>
            <a:off x="551635" y="5342520"/>
            <a:ext cx="5804921" cy="246221"/>
          </a:xfrm>
          <a:noFill/>
        </p:spPr>
        <p:txBody>
          <a:bodyPr/>
          <a:lstStyle/>
          <a:p>
            <a:pPr eaLnBrk="1" hangingPunct="1"/>
            <a:endParaRPr lang="en-US" dirty="0" smtClean="0"/>
          </a:p>
        </p:txBody>
      </p:sp>
    </p:spTree>
    <p:extLst>
      <p:ext uri="{BB962C8B-B14F-4D97-AF65-F5344CB8AC3E}">
        <p14:creationId xmlns:p14="http://schemas.microsoft.com/office/powerpoint/2010/main" val="280373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6534050" y="9562273"/>
            <a:ext cx="84959" cy="184666"/>
          </a:xfrm>
          <a:noFill/>
          <a:ln>
            <a:miter lim="800000"/>
            <a:headEnd/>
            <a:tailEnd/>
          </a:ln>
        </p:spPr>
        <p:txBody>
          <a:bodyPr/>
          <a:lstStyle/>
          <a:p>
            <a:fld id="{B72FE9CE-0A7C-4D8F-8056-FCE34899A377}" type="slidenum">
              <a:rPr lang="en-US">
                <a:latin typeface="Arial" charset="0"/>
                <a:cs typeface="Arial" charset="0"/>
              </a:rPr>
              <a:pPr/>
              <a:t>3</a:t>
            </a:fld>
            <a:endParaRPr lang="en-US">
              <a:latin typeface="Arial" charset="0"/>
              <a:cs typeface="Arial" charset="0"/>
            </a:endParaRPr>
          </a:p>
        </p:txBody>
      </p:sp>
      <p:sp>
        <p:nvSpPr>
          <p:cNvPr id="56323" name="doc id"/>
          <p:cNvSpPr txBox="1">
            <a:spLocks noGrp="1" noChangeArrowheads="1"/>
          </p:cNvSpPr>
          <p:nvPr/>
        </p:nvSpPr>
        <p:spPr bwMode="gray">
          <a:xfrm>
            <a:off x="6575264" y="111767"/>
            <a:ext cx="29146" cy="123565"/>
          </a:xfrm>
          <a:prstGeom prst="rect">
            <a:avLst/>
          </a:prstGeom>
          <a:noFill/>
          <a:ln w="9525">
            <a:noFill/>
            <a:miter lim="800000"/>
            <a:headEnd/>
            <a:tailEnd/>
          </a:ln>
        </p:spPr>
        <p:txBody>
          <a:bodyPr wrap="none" lIns="0" tIns="0" rIns="0" bIns="0" anchor="b">
            <a:spAutoFit/>
          </a:bodyPr>
          <a:lstStyle/>
          <a:p>
            <a:pPr algn="r" defTabSz="913642"/>
            <a:r>
              <a:rPr lang="en-US" sz="800"/>
              <a:t> </a:t>
            </a:r>
          </a:p>
        </p:txBody>
      </p:sp>
      <p:sp>
        <p:nvSpPr>
          <p:cNvPr id="56324" name="pg num"/>
          <p:cNvSpPr txBox="1">
            <a:spLocks noGrp="1" noChangeArrowheads="1"/>
          </p:cNvSpPr>
          <p:nvPr/>
        </p:nvSpPr>
        <p:spPr bwMode="gray">
          <a:xfrm>
            <a:off x="6208766" y="9577494"/>
            <a:ext cx="543205" cy="185347"/>
          </a:xfrm>
          <a:prstGeom prst="rect">
            <a:avLst/>
          </a:prstGeom>
          <a:noFill/>
          <a:ln w="9525">
            <a:noFill/>
            <a:miter lim="800000"/>
            <a:headEnd/>
            <a:tailEnd/>
          </a:ln>
        </p:spPr>
        <p:txBody>
          <a:bodyPr lIns="0" tIns="0" rIns="0" bIns="0" anchor="b">
            <a:spAutoFit/>
          </a:bodyPr>
          <a:lstStyle/>
          <a:p>
            <a:pPr algn="r" defTabSz="913642"/>
            <a:fld id="{A0555F0B-C6ED-4C56-8874-5AD57160545F}" type="slidenum">
              <a:rPr lang="en-US" sz="1200"/>
              <a:pPr algn="r" defTabSz="913642"/>
              <a:t>3</a:t>
            </a:fld>
            <a:endParaRPr lang="en-US" sz="1200"/>
          </a:p>
        </p:txBody>
      </p:sp>
      <p:grpSp>
        <p:nvGrpSpPr>
          <p:cNvPr id="56325" name="Group 2"/>
          <p:cNvGrpSpPr>
            <a:grpSpLocks/>
          </p:cNvGrpSpPr>
          <p:nvPr/>
        </p:nvGrpSpPr>
        <p:grpSpPr bwMode="auto">
          <a:xfrm>
            <a:off x="942103" y="1025578"/>
            <a:ext cx="4926147" cy="7886593"/>
            <a:chOff x="1245" y="4345"/>
            <a:chExt cx="5348" cy="4013"/>
          </a:xfrm>
        </p:grpSpPr>
        <p:sp>
          <p:nvSpPr>
            <p:cNvPr id="56328" name="Freeform 3"/>
            <p:cNvSpPr>
              <a:spLocks noEditPoints="1"/>
            </p:cNvSpPr>
            <p:nvPr/>
          </p:nvSpPr>
          <p:spPr bwMode="auto">
            <a:xfrm>
              <a:off x="1245" y="4345"/>
              <a:ext cx="5348" cy="4013"/>
            </a:xfrm>
            <a:custGeom>
              <a:avLst/>
              <a:gdLst>
                <a:gd name="T0" fmla="*/ 0 w 2264"/>
                <a:gd name="T1" fmla="*/ 0 h 1699"/>
                <a:gd name="T2" fmla="*/ 0 w 2264"/>
                <a:gd name="T3" fmla="*/ 2147483647 h 1699"/>
                <a:gd name="T4" fmla="*/ 2147483647 w 2264"/>
                <a:gd name="T5" fmla="*/ 2147483647 h 1699"/>
                <a:gd name="T6" fmla="*/ 2147483647 w 2264"/>
                <a:gd name="T7" fmla="*/ 0 h 1699"/>
                <a:gd name="T8" fmla="*/ 0 w 2264"/>
                <a:gd name="T9" fmla="*/ 0 h 1699"/>
                <a:gd name="T10" fmla="*/ 2147483647 w 2264"/>
                <a:gd name="T11" fmla="*/ 2147483647 h 1699"/>
                <a:gd name="T12" fmla="*/ 2147483647 w 2264"/>
                <a:gd name="T13" fmla="*/ 2147483647 h 1699"/>
                <a:gd name="T14" fmla="*/ 2147483647 w 2264"/>
                <a:gd name="T15" fmla="*/ 2147483647 h 1699"/>
                <a:gd name="T16" fmla="*/ 2147483647 w 2264"/>
                <a:gd name="T17" fmla="*/ 2147483647 h 1699"/>
                <a:gd name="T18" fmla="*/ 2147483647 w 2264"/>
                <a:gd name="T19" fmla="*/ 2147483647 h 1699"/>
                <a:gd name="T20" fmla="*/ 2147483647 w 2264"/>
                <a:gd name="T21" fmla="*/ 2147483647 h 1699"/>
                <a:gd name="T22" fmla="*/ 2147483647 w 2264"/>
                <a:gd name="T23" fmla="*/ 2147483647 h 1699"/>
                <a:gd name="T24" fmla="*/ 2147483647 w 2264"/>
                <a:gd name="T25" fmla="*/ 2147483647 h 1699"/>
                <a:gd name="T26" fmla="*/ 2147483647 w 2264"/>
                <a:gd name="T27" fmla="*/ 2147483647 h 16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4"/>
                <a:gd name="T43" fmla="*/ 0 h 1699"/>
                <a:gd name="T44" fmla="*/ 2264 w 2264"/>
                <a:gd name="T45" fmla="*/ 1699 h 16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4" h="1699">
                  <a:moveTo>
                    <a:pt x="0" y="0"/>
                  </a:moveTo>
                  <a:cubicBezTo>
                    <a:pt x="0" y="1699"/>
                    <a:pt x="0" y="1699"/>
                    <a:pt x="0" y="1699"/>
                  </a:cubicBezTo>
                  <a:cubicBezTo>
                    <a:pt x="2264" y="1699"/>
                    <a:pt x="2264" y="1699"/>
                    <a:pt x="2264" y="1699"/>
                  </a:cubicBezTo>
                  <a:cubicBezTo>
                    <a:pt x="2264" y="0"/>
                    <a:pt x="2264" y="0"/>
                    <a:pt x="2264" y="0"/>
                  </a:cubicBezTo>
                  <a:lnTo>
                    <a:pt x="0" y="0"/>
                  </a:lnTo>
                  <a:close/>
                  <a:moveTo>
                    <a:pt x="2225" y="1626"/>
                  </a:moveTo>
                  <a:cubicBezTo>
                    <a:pt x="2225" y="1650"/>
                    <a:pt x="2206" y="1670"/>
                    <a:pt x="2181" y="1670"/>
                  </a:cubicBezTo>
                  <a:cubicBezTo>
                    <a:pt x="82" y="1670"/>
                    <a:pt x="82" y="1670"/>
                    <a:pt x="82" y="1670"/>
                  </a:cubicBezTo>
                  <a:cubicBezTo>
                    <a:pt x="58" y="1670"/>
                    <a:pt x="38" y="1650"/>
                    <a:pt x="38" y="1626"/>
                  </a:cubicBezTo>
                  <a:cubicBezTo>
                    <a:pt x="38" y="73"/>
                    <a:pt x="38" y="73"/>
                    <a:pt x="38" y="73"/>
                  </a:cubicBezTo>
                  <a:cubicBezTo>
                    <a:pt x="38" y="49"/>
                    <a:pt x="58" y="29"/>
                    <a:pt x="82" y="29"/>
                  </a:cubicBezTo>
                  <a:cubicBezTo>
                    <a:pt x="2181" y="29"/>
                    <a:pt x="2181" y="29"/>
                    <a:pt x="2181" y="29"/>
                  </a:cubicBezTo>
                  <a:cubicBezTo>
                    <a:pt x="2206" y="29"/>
                    <a:pt x="2225" y="49"/>
                    <a:pt x="2225" y="73"/>
                  </a:cubicBezTo>
                  <a:lnTo>
                    <a:pt x="2225" y="1626"/>
                  </a:lnTo>
                  <a:close/>
                </a:path>
              </a:pathLst>
            </a:custGeom>
            <a:solidFill>
              <a:schemeClr val="bg1"/>
            </a:solidFill>
            <a:ln w="15875" cap="flat">
              <a:noFill/>
              <a:prstDash val="solid"/>
              <a:miter lim="800000"/>
              <a:headEnd/>
              <a:tailEnd/>
            </a:ln>
          </p:spPr>
          <p:txBody>
            <a:bodyPr/>
            <a:lstStyle/>
            <a:p>
              <a:endParaRPr lang="en-US"/>
            </a:p>
          </p:txBody>
        </p:sp>
        <p:sp>
          <p:nvSpPr>
            <p:cNvPr id="56329" name="Freeform 4"/>
            <p:cNvSpPr>
              <a:spLocks/>
            </p:cNvSpPr>
            <p:nvPr/>
          </p:nvSpPr>
          <p:spPr bwMode="auto">
            <a:xfrm>
              <a:off x="1337" y="4414"/>
              <a:ext cx="5165" cy="3876"/>
            </a:xfrm>
            <a:custGeom>
              <a:avLst/>
              <a:gdLst>
                <a:gd name="T0" fmla="*/ 2147483647 w 2187"/>
                <a:gd name="T1" fmla="*/ 2147483647 h 1641"/>
                <a:gd name="T2" fmla="*/ 2147483647 w 2187"/>
                <a:gd name="T3" fmla="*/ 2147483647 h 1641"/>
                <a:gd name="T4" fmla="*/ 2147483647 w 2187"/>
                <a:gd name="T5" fmla="*/ 2147483647 h 1641"/>
                <a:gd name="T6" fmla="*/ 0 w 2187"/>
                <a:gd name="T7" fmla="*/ 2147483647 h 1641"/>
                <a:gd name="T8" fmla="*/ 0 w 2187"/>
                <a:gd name="T9" fmla="*/ 2147483647 h 1641"/>
                <a:gd name="T10" fmla="*/ 2147483647 w 2187"/>
                <a:gd name="T11" fmla="*/ 0 h 1641"/>
                <a:gd name="T12" fmla="*/ 2147483647 w 2187"/>
                <a:gd name="T13" fmla="*/ 0 h 1641"/>
                <a:gd name="T14" fmla="*/ 2147483647 w 2187"/>
                <a:gd name="T15" fmla="*/ 2147483647 h 1641"/>
                <a:gd name="T16" fmla="*/ 2147483647 w 2187"/>
                <a:gd name="T17" fmla="*/ 2147483647 h 16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7"/>
                <a:gd name="T28" fmla="*/ 0 h 1641"/>
                <a:gd name="T29" fmla="*/ 2187 w 2187"/>
                <a:gd name="T30" fmla="*/ 1641 h 16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7" h="1641">
                  <a:moveTo>
                    <a:pt x="2187" y="1597"/>
                  </a:moveTo>
                  <a:cubicBezTo>
                    <a:pt x="2187" y="1621"/>
                    <a:pt x="2168" y="1641"/>
                    <a:pt x="2143" y="1641"/>
                  </a:cubicBezTo>
                  <a:cubicBezTo>
                    <a:pt x="44" y="1641"/>
                    <a:pt x="44" y="1641"/>
                    <a:pt x="44" y="1641"/>
                  </a:cubicBezTo>
                  <a:cubicBezTo>
                    <a:pt x="20" y="1641"/>
                    <a:pt x="0" y="1621"/>
                    <a:pt x="0" y="1597"/>
                  </a:cubicBezTo>
                  <a:cubicBezTo>
                    <a:pt x="0" y="44"/>
                    <a:pt x="0" y="44"/>
                    <a:pt x="0" y="44"/>
                  </a:cubicBezTo>
                  <a:cubicBezTo>
                    <a:pt x="0" y="20"/>
                    <a:pt x="20" y="0"/>
                    <a:pt x="44" y="0"/>
                  </a:cubicBezTo>
                  <a:cubicBezTo>
                    <a:pt x="2143" y="0"/>
                    <a:pt x="2143" y="0"/>
                    <a:pt x="2143" y="0"/>
                  </a:cubicBezTo>
                  <a:cubicBezTo>
                    <a:pt x="2168" y="0"/>
                    <a:pt x="2187" y="20"/>
                    <a:pt x="2187" y="44"/>
                  </a:cubicBezTo>
                  <a:lnTo>
                    <a:pt x="2187" y="1597"/>
                  </a:lnTo>
                  <a:close/>
                </a:path>
              </a:pathLst>
            </a:custGeom>
            <a:noFill/>
            <a:ln w="3175" cap="flat" cmpd="sng">
              <a:solidFill>
                <a:schemeClr val="tx1"/>
              </a:solidFill>
              <a:prstDash val="solid"/>
              <a:miter lim="800000"/>
              <a:headEnd/>
              <a:tailEnd/>
            </a:ln>
          </p:spPr>
          <p:txBody>
            <a:bodyPr/>
            <a:lstStyle/>
            <a:p>
              <a:endParaRPr lang="en-US"/>
            </a:p>
          </p:txBody>
        </p:sp>
      </p:grpSp>
      <p:sp>
        <p:nvSpPr>
          <p:cNvPr id="56326" name="Rectangle 5"/>
          <p:cNvSpPr>
            <a:spLocks noGrp="1" noRot="1" noChangeAspect="1" noChangeArrowheads="1" noTextEdit="1"/>
          </p:cNvSpPr>
          <p:nvPr>
            <p:ph type="sldImg"/>
          </p:nvPr>
        </p:nvSpPr>
        <p:spPr>
          <a:xfrm>
            <a:off x="-1277938" y="1123950"/>
            <a:ext cx="9828213" cy="7372350"/>
          </a:xfrm>
          <a:ln/>
        </p:spPr>
      </p:sp>
      <p:sp>
        <p:nvSpPr>
          <p:cNvPr id="56327" name="Rectangle 6"/>
          <p:cNvSpPr>
            <a:spLocks noGrp="1" noChangeArrowheads="1"/>
          </p:cNvSpPr>
          <p:nvPr>
            <p:ph type="body" idx="1"/>
          </p:nvPr>
        </p:nvSpPr>
        <p:spPr>
          <a:xfrm>
            <a:off x="867515" y="82688"/>
            <a:ext cx="5527727" cy="247129"/>
          </a:xfrm>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13037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6534050" y="9562273"/>
            <a:ext cx="84959" cy="184666"/>
          </a:xfrm>
          <a:noFill/>
          <a:ln>
            <a:miter lim="800000"/>
            <a:headEnd/>
            <a:tailEnd/>
          </a:ln>
        </p:spPr>
        <p:txBody>
          <a:bodyPr/>
          <a:lstStyle/>
          <a:p>
            <a:fld id="{B72FE9CE-0A7C-4D8F-8056-FCE34899A377}" type="slidenum">
              <a:rPr lang="en-US">
                <a:latin typeface="Arial" charset="0"/>
                <a:cs typeface="Arial" charset="0"/>
              </a:rPr>
              <a:pPr/>
              <a:t>4</a:t>
            </a:fld>
            <a:endParaRPr lang="en-US">
              <a:latin typeface="Arial" charset="0"/>
              <a:cs typeface="Arial" charset="0"/>
            </a:endParaRPr>
          </a:p>
        </p:txBody>
      </p:sp>
      <p:sp>
        <p:nvSpPr>
          <p:cNvPr id="56323" name="doc id"/>
          <p:cNvSpPr txBox="1">
            <a:spLocks noGrp="1" noChangeArrowheads="1"/>
          </p:cNvSpPr>
          <p:nvPr/>
        </p:nvSpPr>
        <p:spPr bwMode="gray">
          <a:xfrm>
            <a:off x="6575264" y="111767"/>
            <a:ext cx="29146" cy="123565"/>
          </a:xfrm>
          <a:prstGeom prst="rect">
            <a:avLst/>
          </a:prstGeom>
          <a:noFill/>
          <a:ln w="9525">
            <a:noFill/>
            <a:miter lim="800000"/>
            <a:headEnd/>
            <a:tailEnd/>
          </a:ln>
        </p:spPr>
        <p:txBody>
          <a:bodyPr wrap="none" lIns="0" tIns="0" rIns="0" bIns="0" anchor="b">
            <a:spAutoFit/>
          </a:bodyPr>
          <a:lstStyle/>
          <a:p>
            <a:pPr algn="r" defTabSz="913642"/>
            <a:r>
              <a:rPr lang="en-US" sz="800"/>
              <a:t> </a:t>
            </a:r>
          </a:p>
        </p:txBody>
      </p:sp>
      <p:sp>
        <p:nvSpPr>
          <p:cNvPr id="56324" name="pg num"/>
          <p:cNvSpPr txBox="1">
            <a:spLocks noGrp="1" noChangeArrowheads="1"/>
          </p:cNvSpPr>
          <p:nvPr/>
        </p:nvSpPr>
        <p:spPr bwMode="gray">
          <a:xfrm>
            <a:off x="6208766" y="9577494"/>
            <a:ext cx="543205" cy="185347"/>
          </a:xfrm>
          <a:prstGeom prst="rect">
            <a:avLst/>
          </a:prstGeom>
          <a:noFill/>
          <a:ln w="9525">
            <a:noFill/>
            <a:miter lim="800000"/>
            <a:headEnd/>
            <a:tailEnd/>
          </a:ln>
        </p:spPr>
        <p:txBody>
          <a:bodyPr lIns="0" tIns="0" rIns="0" bIns="0" anchor="b">
            <a:spAutoFit/>
          </a:bodyPr>
          <a:lstStyle/>
          <a:p>
            <a:pPr algn="r" defTabSz="913642"/>
            <a:fld id="{A0555F0B-C6ED-4C56-8874-5AD57160545F}" type="slidenum">
              <a:rPr lang="en-US" sz="1200"/>
              <a:pPr algn="r" defTabSz="913642"/>
              <a:t>4</a:t>
            </a:fld>
            <a:endParaRPr lang="en-US" sz="1200"/>
          </a:p>
        </p:txBody>
      </p:sp>
      <p:grpSp>
        <p:nvGrpSpPr>
          <p:cNvPr id="56325" name="Group 2"/>
          <p:cNvGrpSpPr>
            <a:grpSpLocks/>
          </p:cNvGrpSpPr>
          <p:nvPr/>
        </p:nvGrpSpPr>
        <p:grpSpPr bwMode="auto">
          <a:xfrm>
            <a:off x="942103" y="1025578"/>
            <a:ext cx="4926147" cy="7886593"/>
            <a:chOff x="1245" y="4345"/>
            <a:chExt cx="5348" cy="4013"/>
          </a:xfrm>
        </p:grpSpPr>
        <p:sp>
          <p:nvSpPr>
            <p:cNvPr id="56328" name="Freeform 3"/>
            <p:cNvSpPr>
              <a:spLocks noEditPoints="1"/>
            </p:cNvSpPr>
            <p:nvPr/>
          </p:nvSpPr>
          <p:spPr bwMode="auto">
            <a:xfrm>
              <a:off x="1245" y="4345"/>
              <a:ext cx="5348" cy="4013"/>
            </a:xfrm>
            <a:custGeom>
              <a:avLst/>
              <a:gdLst>
                <a:gd name="T0" fmla="*/ 0 w 2264"/>
                <a:gd name="T1" fmla="*/ 0 h 1699"/>
                <a:gd name="T2" fmla="*/ 0 w 2264"/>
                <a:gd name="T3" fmla="*/ 2147483647 h 1699"/>
                <a:gd name="T4" fmla="*/ 2147483647 w 2264"/>
                <a:gd name="T5" fmla="*/ 2147483647 h 1699"/>
                <a:gd name="T6" fmla="*/ 2147483647 w 2264"/>
                <a:gd name="T7" fmla="*/ 0 h 1699"/>
                <a:gd name="T8" fmla="*/ 0 w 2264"/>
                <a:gd name="T9" fmla="*/ 0 h 1699"/>
                <a:gd name="T10" fmla="*/ 2147483647 w 2264"/>
                <a:gd name="T11" fmla="*/ 2147483647 h 1699"/>
                <a:gd name="T12" fmla="*/ 2147483647 w 2264"/>
                <a:gd name="T13" fmla="*/ 2147483647 h 1699"/>
                <a:gd name="T14" fmla="*/ 2147483647 w 2264"/>
                <a:gd name="T15" fmla="*/ 2147483647 h 1699"/>
                <a:gd name="T16" fmla="*/ 2147483647 w 2264"/>
                <a:gd name="T17" fmla="*/ 2147483647 h 1699"/>
                <a:gd name="T18" fmla="*/ 2147483647 w 2264"/>
                <a:gd name="T19" fmla="*/ 2147483647 h 1699"/>
                <a:gd name="T20" fmla="*/ 2147483647 w 2264"/>
                <a:gd name="T21" fmla="*/ 2147483647 h 1699"/>
                <a:gd name="T22" fmla="*/ 2147483647 w 2264"/>
                <a:gd name="T23" fmla="*/ 2147483647 h 1699"/>
                <a:gd name="T24" fmla="*/ 2147483647 w 2264"/>
                <a:gd name="T25" fmla="*/ 2147483647 h 1699"/>
                <a:gd name="T26" fmla="*/ 2147483647 w 2264"/>
                <a:gd name="T27" fmla="*/ 2147483647 h 16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4"/>
                <a:gd name="T43" fmla="*/ 0 h 1699"/>
                <a:gd name="T44" fmla="*/ 2264 w 2264"/>
                <a:gd name="T45" fmla="*/ 1699 h 16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4" h="1699">
                  <a:moveTo>
                    <a:pt x="0" y="0"/>
                  </a:moveTo>
                  <a:cubicBezTo>
                    <a:pt x="0" y="1699"/>
                    <a:pt x="0" y="1699"/>
                    <a:pt x="0" y="1699"/>
                  </a:cubicBezTo>
                  <a:cubicBezTo>
                    <a:pt x="2264" y="1699"/>
                    <a:pt x="2264" y="1699"/>
                    <a:pt x="2264" y="1699"/>
                  </a:cubicBezTo>
                  <a:cubicBezTo>
                    <a:pt x="2264" y="0"/>
                    <a:pt x="2264" y="0"/>
                    <a:pt x="2264" y="0"/>
                  </a:cubicBezTo>
                  <a:lnTo>
                    <a:pt x="0" y="0"/>
                  </a:lnTo>
                  <a:close/>
                  <a:moveTo>
                    <a:pt x="2225" y="1626"/>
                  </a:moveTo>
                  <a:cubicBezTo>
                    <a:pt x="2225" y="1650"/>
                    <a:pt x="2206" y="1670"/>
                    <a:pt x="2181" y="1670"/>
                  </a:cubicBezTo>
                  <a:cubicBezTo>
                    <a:pt x="82" y="1670"/>
                    <a:pt x="82" y="1670"/>
                    <a:pt x="82" y="1670"/>
                  </a:cubicBezTo>
                  <a:cubicBezTo>
                    <a:pt x="58" y="1670"/>
                    <a:pt x="38" y="1650"/>
                    <a:pt x="38" y="1626"/>
                  </a:cubicBezTo>
                  <a:cubicBezTo>
                    <a:pt x="38" y="73"/>
                    <a:pt x="38" y="73"/>
                    <a:pt x="38" y="73"/>
                  </a:cubicBezTo>
                  <a:cubicBezTo>
                    <a:pt x="38" y="49"/>
                    <a:pt x="58" y="29"/>
                    <a:pt x="82" y="29"/>
                  </a:cubicBezTo>
                  <a:cubicBezTo>
                    <a:pt x="2181" y="29"/>
                    <a:pt x="2181" y="29"/>
                    <a:pt x="2181" y="29"/>
                  </a:cubicBezTo>
                  <a:cubicBezTo>
                    <a:pt x="2206" y="29"/>
                    <a:pt x="2225" y="49"/>
                    <a:pt x="2225" y="73"/>
                  </a:cubicBezTo>
                  <a:lnTo>
                    <a:pt x="2225" y="1626"/>
                  </a:lnTo>
                  <a:close/>
                </a:path>
              </a:pathLst>
            </a:custGeom>
            <a:solidFill>
              <a:schemeClr val="bg1"/>
            </a:solidFill>
            <a:ln w="15875" cap="flat">
              <a:noFill/>
              <a:prstDash val="solid"/>
              <a:miter lim="800000"/>
              <a:headEnd/>
              <a:tailEnd/>
            </a:ln>
          </p:spPr>
          <p:txBody>
            <a:bodyPr/>
            <a:lstStyle/>
            <a:p>
              <a:endParaRPr lang="en-US"/>
            </a:p>
          </p:txBody>
        </p:sp>
        <p:sp>
          <p:nvSpPr>
            <p:cNvPr id="56329" name="Freeform 4"/>
            <p:cNvSpPr>
              <a:spLocks/>
            </p:cNvSpPr>
            <p:nvPr/>
          </p:nvSpPr>
          <p:spPr bwMode="auto">
            <a:xfrm>
              <a:off x="1337" y="4414"/>
              <a:ext cx="5165" cy="3876"/>
            </a:xfrm>
            <a:custGeom>
              <a:avLst/>
              <a:gdLst>
                <a:gd name="T0" fmla="*/ 2147483647 w 2187"/>
                <a:gd name="T1" fmla="*/ 2147483647 h 1641"/>
                <a:gd name="T2" fmla="*/ 2147483647 w 2187"/>
                <a:gd name="T3" fmla="*/ 2147483647 h 1641"/>
                <a:gd name="T4" fmla="*/ 2147483647 w 2187"/>
                <a:gd name="T5" fmla="*/ 2147483647 h 1641"/>
                <a:gd name="T6" fmla="*/ 0 w 2187"/>
                <a:gd name="T7" fmla="*/ 2147483647 h 1641"/>
                <a:gd name="T8" fmla="*/ 0 w 2187"/>
                <a:gd name="T9" fmla="*/ 2147483647 h 1641"/>
                <a:gd name="T10" fmla="*/ 2147483647 w 2187"/>
                <a:gd name="T11" fmla="*/ 0 h 1641"/>
                <a:gd name="T12" fmla="*/ 2147483647 w 2187"/>
                <a:gd name="T13" fmla="*/ 0 h 1641"/>
                <a:gd name="T14" fmla="*/ 2147483647 w 2187"/>
                <a:gd name="T15" fmla="*/ 2147483647 h 1641"/>
                <a:gd name="T16" fmla="*/ 2147483647 w 2187"/>
                <a:gd name="T17" fmla="*/ 2147483647 h 16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7"/>
                <a:gd name="T28" fmla="*/ 0 h 1641"/>
                <a:gd name="T29" fmla="*/ 2187 w 2187"/>
                <a:gd name="T30" fmla="*/ 1641 h 16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7" h="1641">
                  <a:moveTo>
                    <a:pt x="2187" y="1597"/>
                  </a:moveTo>
                  <a:cubicBezTo>
                    <a:pt x="2187" y="1621"/>
                    <a:pt x="2168" y="1641"/>
                    <a:pt x="2143" y="1641"/>
                  </a:cubicBezTo>
                  <a:cubicBezTo>
                    <a:pt x="44" y="1641"/>
                    <a:pt x="44" y="1641"/>
                    <a:pt x="44" y="1641"/>
                  </a:cubicBezTo>
                  <a:cubicBezTo>
                    <a:pt x="20" y="1641"/>
                    <a:pt x="0" y="1621"/>
                    <a:pt x="0" y="1597"/>
                  </a:cubicBezTo>
                  <a:cubicBezTo>
                    <a:pt x="0" y="44"/>
                    <a:pt x="0" y="44"/>
                    <a:pt x="0" y="44"/>
                  </a:cubicBezTo>
                  <a:cubicBezTo>
                    <a:pt x="0" y="20"/>
                    <a:pt x="20" y="0"/>
                    <a:pt x="44" y="0"/>
                  </a:cubicBezTo>
                  <a:cubicBezTo>
                    <a:pt x="2143" y="0"/>
                    <a:pt x="2143" y="0"/>
                    <a:pt x="2143" y="0"/>
                  </a:cubicBezTo>
                  <a:cubicBezTo>
                    <a:pt x="2168" y="0"/>
                    <a:pt x="2187" y="20"/>
                    <a:pt x="2187" y="44"/>
                  </a:cubicBezTo>
                  <a:lnTo>
                    <a:pt x="2187" y="1597"/>
                  </a:lnTo>
                  <a:close/>
                </a:path>
              </a:pathLst>
            </a:custGeom>
            <a:noFill/>
            <a:ln w="3175" cap="flat" cmpd="sng">
              <a:solidFill>
                <a:schemeClr val="tx1"/>
              </a:solidFill>
              <a:prstDash val="solid"/>
              <a:miter lim="800000"/>
              <a:headEnd/>
              <a:tailEnd/>
            </a:ln>
          </p:spPr>
          <p:txBody>
            <a:bodyPr/>
            <a:lstStyle/>
            <a:p>
              <a:endParaRPr lang="en-US"/>
            </a:p>
          </p:txBody>
        </p:sp>
      </p:grpSp>
      <p:sp>
        <p:nvSpPr>
          <p:cNvPr id="56326" name="Rectangle 5"/>
          <p:cNvSpPr>
            <a:spLocks noGrp="1" noRot="1" noChangeAspect="1" noChangeArrowheads="1" noTextEdit="1"/>
          </p:cNvSpPr>
          <p:nvPr>
            <p:ph type="sldImg"/>
          </p:nvPr>
        </p:nvSpPr>
        <p:spPr>
          <a:xfrm>
            <a:off x="-1277938" y="1123950"/>
            <a:ext cx="9828213" cy="7372350"/>
          </a:xfrm>
          <a:ln/>
        </p:spPr>
      </p:sp>
      <p:sp>
        <p:nvSpPr>
          <p:cNvPr id="56327" name="Rectangle 6"/>
          <p:cNvSpPr>
            <a:spLocks noGrp="1" noChangeArrowheads="1"/>
          </p:cNvSpPr>
          <p:nvPr>
            <p:ph type="body" idx="1"/>
          </p:nvPr>
        </p:nvSpPr>
        <p:spPr>
          <a:xfrm>
            <a:off x="867515" y="82688"/>
            <a:ext cx="5527727" cy="247129"/>
          </a:xfrm>
          <a:noFill/>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13037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6532742" y="9559095"/>
            <a:ext cx="86266" cy="187845"/>
          </a:xfrm>
          <a:noFill/>
          <a:ln>
            <a:miter lim="800000"/>
            <a:headEnd/>
            <a:tailEnd/>
          </a:ln>
        </p:spPr>
        <p:txBody>
          <a:bodyPr/>
          <a:lstStyle/>
          <a:p>
            <a:fld id="{8D02AF13-BEF7-43D7-8B71-3ED293E4C2FB}" type="slidenum">
              <a:rPr lang="en-US">
                <a:latin typeface="Arial" charset="0"/>
                <a:cs typeface="Arial" charset="0"/>
              </a:rPr>
              <a:pPr/>
              <a:t>5</a:t>
            </a:fld>
            <a:endParaRPr lang="en-US">
              <a:latin typeface="Arial" charset="0"/>
              <a:cs typeface="Arial" charset="0"/>
            </a:endParaRPr>
          </a:p>
        </p:txBody>
      </p:sp>
      <p:sp>
        <p:nvSpPr>
          <p:cNvPr id="59395" name="doc id"/>
          <p:cNvSpPr txBox="1">
            <a:spLocks noGrp="1" noChangeArrowheads="1"/>
          </p:cNvSpPr>
          <p:nvPr/>
        </p:nvSpPr>
        <p:spPr bwMode="gray">
          <a:xfrm>
            <a:off x="6575112" y="110101"/>
            <a:ext cx="29298" cy="125231"/>
          </a:xfrm>
          <a:prstGeom prst="rect">
            <a:avLst/>
          </a:prstGeom>
          <a:noFill/>
          <a:ln w="9525">
            <a:noFill/>
            <a:miter lim="800000"/>
            <a:headEnd/>
            <a:tailEnd/>
          </a:ln>
        </p:spPr>
        <p:txBody>
          <a:bodyPr wrap="none" lIns="0" tIns="0" rIns="0" bIns="0" anchor="b">
            <a:spAutoFit/>
          </a:bodyPr>
          <a:lstStyle/>
          <a:p>
            <a:pPr algn="r" defTabSz="907953"/>
            <a:r>
              <a:rPr lang="en-US" sz="800"/>
              <a:t> </a:t>
            </a:r>
          </a:p>
        </p:txBody>
      </p:sp>
      <p:sp>
        <p:nvSpPr>
          <p:cNvPr id="59396" name="pg num"/>
          <p:cNvSpPr txBox="1">
            <a:spLocks noGrp="1" noChangeArrowheads="1"/>
          </p:cNvSpPr>
          <p:nvPr/>
        </p:nvSpPr>
        <p:spPr bwMode="gray">
          <a:xfrm>
            <a:off x="6208764" y="9574996"/>
            <a:ext cx="543206" cy="187845"/>
          </a:xfrm>
          <a:prstGeom prst="rect">
            <a:avLst/>
          </a:prstGeom>
          <a:noFill/>
          <a:ln w="9525">
            <a:noFill/>
            <a:miter lim="800000"/>
            <a:headEnd/>
            <a:tailEnd/>
          </a:ln>
        </p:spPr>
        <p:txBody>
          <a:bodyPr lIns="0" tIns="0" rIns="0" bIns="0" anchor="b">
            <a:spAutoFit/>
          </a:bodyPr>
          <a:lstStyle/>
          <a:p>
            <a:pPr algn="r" defTabSz="907953"/>
            <a:fld id="{D1B0AA23-0A38-420B-BDBF-A98EBF9888AB}" type="slidenum">
              <a:rPr lang="en-US" sz="1200"/>
              <a:pPr algn="r" defTabSz="907953"/>
              <a:t>5</a:t>
            </a:fld>
            <a:endParaRPr lang="en-US" sz="1200"/>
          </a:p>
        </p:txBody>
      </p:sp>
      <p:sp>
        <p:nvSpPr>
          <p:cNvPr id="59397" name="Rectangle 2"/>
          <p:cNvSpPr>
            <a:spLocks noGrp="1" noRot="1" noChangeAspect="1" noChangeArrowheads="1" noTextEdit="1"/>
          </p:cNvSpPr>
          <p:nvPr>
            <p:ph type="sldImg"/>
          </p:nvPr>
        </p:nvSpPr>
        <p:spPr>
          <a:xfrm>
            <a:off x="-1671638" y="1155700"/>
            <a:ext cx="10164763" cy="7624763"/>
          </a:xfrm>
          <a:ln/>
        </p:spPr>
      </p:sp>
      <p:sp>
        <p:nvSpPr>
          <p:cNvPr id="59398" name="Rectangle 3"/>
          <p:cNvSpPr>
            <a:spLocks noGrp="1" noChangeArrowheads="1"/>
          </p:cNvSpPr>
          <p:nvPr>
            <p:ph type="body" idx="1"/>
          </p:nvPr>
        </p:nvSpPr>
        <p:spPr>
          <a:xfrm>
            <a:off x="814002" y="84279"/>
            <a:ext cx="5179102" cy="250460"/>
          </a:xfrm>
          <a:noFill/>
        </p:spPr>
        <p:txBody>
          <a:bodyPr/>
          <a:lstStyle/>
          <a:p>
            <a:pPr eaLnBrk="1" hangingPunct="1"/>
            <a:endParaRPr lang="en-US" smtClean="0">
              <a:latin typeface="Arial" charset="0"/>
            </a:endParaRPr>
          </a:p>
        </p:txBody>
      </p:sp>
      <p:grpSp>
        <p:nvGrpSpPr>
          <p:cNvPr id="59399" name="Group 4"/>
          <p:cNvGrpSpPr>
            <a:grpSpLocks/>
          </p:cNvGrpSpPr>
          <p:nvPr/>
        </p:nvGrpSpPr>
        <p:grpSpPr bwMode="auto">
          <a:xfrm>
            <a:off x="942101" y="1025579"/>
            <a:ext cx="4924525" cy="7886593"/>
            <a:chOff x="1245" y="4345"/>
            <a:chExt cx="5348" cy="4013"/>
          </a:xfrm>
        </p:grpSpPr>
        <p:sp>
          <p:nvSpPr>
            <p:cNvPr id="59400" name="Freeform 5"/>
            <p:cNvSpPr>
              <a:spLocks noEditPoints="1"/>
            </p:cNvSpPr>
            <p:nvPr/>
          </p:nvSpPr>
          <p:spPr bwMode="auto">
            <a:xfrm>
              <a:off x="1245" y="4345"/>
              <a:ext cx="5348" cy="4013"/>
            </a:xfrm>
            <a:custGeom>
              <a:avLst/>
              <a:gdLst>
                <a:gd name="T0" fmla="*/ 0 w 2264"/>
                <a:gd name="T1" fmla="*/ 0 h 1699"/>
                <a:gd name="T2" fmla="*/ 0 w 2264"/>
                <a:gd name="T3" fmla="*/ 2147483647 h 1699"/>
                <a:gd name="T4" fmla="*/ 2147483647 w 2264"/>
                <a:gd name="T5" fmla="*/ 2147483647 h 1699"/>
                <a:gd name="T6" fmla="*/ 2147483647 w 2264"/>
                <a:gd name="T7" fmla="*/ 0 h 1699"/>
                <a:gd name="T8" fmla="*/ 0 w 2264"/>
                <a:gd name="T9" fmla="*/ 0 h 1699"/>
                <a:gd name="T10" fmla="*/ 2147483647 w 2264"/>
                <a:gd name="T11" fmla="*/ 2147483647 h 1699"/>
                <a:gd name="T12" fmla="*/ 2147483647 w 2264"/>
                <a:gd name="T13" fmla="*/ 2147483647 h 1699"/>
                <a:gd name="T14" fmla="*/ 2147483647 w 2264"/>
                <a:gd name="T15" fmla="*/ 2147483647 h 1699"/>
                <a:gd name="T16" fmla="*/ 2147483647 w 2264"/>
                <a:gd name="T17" fmla="*/ 2147483647 h 1699"/>
                <a:gd name="T18" fmla="*/ 2147483647 w 2264"/>
                <a:gd name="T19" fmla="*/ 2147483647 h 1699"/>
                <a:gd name="T20" fmla="*/ 2147483647 w 2264"/>
                <a:gd name="T21" fmla="*/ 2147483647 h 1699"/>
                <a:gd name="T22" fmla="*/ 2147483647 w 2264"/>
                <a:gd name="T23" fmla="*/ 2147483647 h 1699"/>
                <a:gd name="T24" fmla="*/ 2147483647 w 2264"/>
                <a:gd name="T25" fmla="*/ 2147483647 h 1699"/>
                <a:gd name="T26" fmla="*/ 2147483647 w 2264"/>
                <a:gd name="T27" fmla="*/ 2147483647 h 16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64"/>
                <a:gd name="T43" fmla="*/ 0 h 1699"/>
                <a:gd name="T44" fmla="*/ 2264 w 2264"/>
                <a:gd name="T45" fmla="*/ 1699 h 16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64" h="1699">
                  <a:moveTo>
                    <a:pt x="0" y="0"/>
                  </a:moveTo>
                  <a:cubicBezTo>
                    <a:pt x="0" y="1699"/>
                    <a:pt x="0" y="1699"/>
                    <a:pt x="0" y="1699"/>
                  </a:cubicBezTo>
                  <a:cubicBezTo>
                    <a:pt x="2264" y="1699"/>
                    <a:pt x="2264" y="1699"/>
                    <a:pt x="2264" y="1699"/>
                  </a:cubicBezTo>
                  <a:cubicBezTo>
                    <a:pt x="2264" y="0"/>
                    <a:pt x="2264" y="0"/>
                    <a:pt x="2264" y="0"/>
                  </a:cubicBezTo>
                  <a:lnTo>
                    <a:pt x="0" y="0"/>
                  </a:lnTo>
                  <a:close/>
                  <a:moveTo>
                    <a:pt x="2225" y="1626"/>
                  </a:moveTo>
                  <a:cubicBezTo>
                    <a:pt x="2225" y="1650"/>
                    <a:pt x="2206" y="1670"/>
                    <a:pt x="2181" y="1670"/>
                  </a:cubicBezTo>
                  <a:cubicBezTo>
                    <a:pt x="82" y="1670"/>
                    <a:pt x="82" y="1670"/>
                    <a:pt x="82" y="1670"/>
                  </a:cubicBezTo>
                  <a:cubicBezTo>
                    <a:pt x="58" y="1670"/>
                    <a:pt x="38" y="1650"/>
                    <a:pt x="38" y="1626"/>
                  </a:cubicBezTo>
                  <a:cubicBezTo>
                    <a:pt x="38" y="73"/>
                    <a:pt x="38" y="73"/>
                    <a:pt x="38" y="73"/>
                  </a:cubicBezTo>
                  <a:cubicBezTo>
                    <a:pt x="38" y="49"/>
                    <a:pt x="58" y="29"/>
                    <a:pt x="82" y="29"/>
                  </a:cubicBezTo>
                  <a:cubicBezTo>
                    <a:pt x="2181" y="29"/>
                    <a:pt x="2181" y="29"/>
                    <a:pt x="2181" y="29"/>
                  </a:cubicBezTo>
                  <a:cubicBezTo>
                    <a:pt x="2206" y="29"/>
                    <a:pt x="2225" y="49"/>
                    <a:pt x="2225" y="73"/>
                  </a:cubicBezTo>
                  <a:lnTo>
                    <a:pt x="2225" y="1626"/>
                  </a:lnTo>
                  <a:close/>
                </a:path>
              </a:pathLst>
            </a:custGeom>
            <a:solidFill>
              <a:schemeClr val="bg1"/>
            </a:solidFill>
            <a:ln w="15875" cap="flat">
              <a:noFill/>
              <a:prstDash val="solid"/>
              <a:miter lim="800000"/>
              <a:headEnd/>
              <a:tailEnd/>
            </a:ln>
          </p:spPr>
          <p:txBody>
            <a:bodyPr/>
            <a:lstStyle/>
            <a:p>
              <a:endParaRPr lang="en-US"/>
            </a:p>
          </p:txBody>
        </p:sp>
        <p:sp>
          <p:nvSpPr>
            <p:cNvPr id="59401" name="Freeform 6"/>
            <p:cNvSpPr>
              <a:spLocks/>
            </p:cNvSpPr>
            <p:nvPr/>
          </p:nvSpPr>
          <p:spPr bwMode="auto">
            <a:xfrm>
              <a:off x="1337" y="4414"/>
              <a:ext cx="5165" cy="3876"/>
            </a:xfrm>
            <a:custGeom>
              <a:avLst/>
              <a:gdLst>
                <a:gd name="T0" fmla="*/ 2147483647 w 2187"/>
                <a:gd name="T1" fmla="*/ 2147483647 h 1641"/>
                <a:gd name="T2" fmla="*/ 2147483647 w 2187"/>
                <a:gd name="T3" fmla="*/ 2147483647 h 1641"/>
                <a:gd name="T4" fmla="*/ 2147483647 w 2187"/>
                <a:gd name="T5" fmla="*/ 2147483647 h 1641"/>
                <a:gd name="T6" fmla="*/ 0 w 2187"/>
                <a:gd name="T7" fmla="*/ 2147483647 h 1641"/>
                <a:gd name="T8" fmla="*/ 0 w 2187"/>
                <a:gd name="T9" fmla="*/ 2147483647 h 1641"/>
                <a:gd name="T10" fmla="*/ 2147483647 w 2187"/>
                <a:gd name="T11" fmla="*/ 0 h 1641"/>
                <a:gd name="T12" fmla="*/ 2147483647 w 2187"/>
                <a:gd name="T13" fmla="*/ 0 h 1641"/>
                <a:gd name="T14" fmla="*/ 2147483647 w 2187"/>
                <a:gd name="T15" fmla="*/ 2147483647 h 1641"/>
                <a:gd name="T16" fmla="*/ 2147483647 w 2187"/>
                <a:gd name="T17" fmla="*/ 2147483647 h 16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7"/>
                <a:gd name="T28" fmla="*/ 0 h 1641"/>
                <a:gd name="T29" fmla="*/ 2187 w 2187"/>
                <a:gd name="T30" fmla="*/ 1641 h 16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7" h="1641">
                  <a:moveTo>
                    <a:pt x="2187" y="1597"/>
                  </a:moveTo>
                  <a:cubicBezTo>
                    <a:pt x="2187" y="1621"/>
                    <a:pt x="2168" y="1641"/>
                    <a:pt x="2143" y="1641"/>
                  </a:cubicBezTo>
                  <a:cubicBezTo>
                    <a:pt x="44" y="1641"/>
                    <a:pt x="44" y="1641"/>
                    <a:pt x="44" y="1641"/>
                  </a:cubicBezTo>
                  <a:cubicBezTo>
                    <a:pt x="20" y="1641"/>
                    <a:pt x="0" y="1621"/>
                    <a:pt x="0" y="1597"/>
                  </a:cubicBezTo>
                  <a:cubicBezTo>
                    <a:pt x="0" y="44"/>
                    <a:pt x="0" y="44"/>
                    <a:pt x="0" y="44"/>
                  </a:cubicBezTo>
                  <a:cubicBezTo>
                    <a:pt x="0" y="20"/>
                    <a:pt x="20" y="0"/>
                    <a:pt x="44" y="0"/>
                  </a:cubicBezTo>
                  <a:cubicBezTo>
                    <a:pt x="2143" y="0"/>
                    <a:pt x="2143" y="0"/>
                    <a:pt x="2143" y="0"/>
                  </a:cubicBezTo>
                  <a:cubicBezTo>
                    <a:pt x="2168" y="0"/>
                    <a:pt x="2187" y="20"/>
                    <a:pt x="2187" y="44"/>
                  </a:cubicBezTo>
                  <a:lnTo>
                    <a:pt x="2187" y="1597"/>
                  </a:lnTo>
                  <a:close/>
                </a:path>
              </a:pathLst>
            </a:custGeom>
            <a:noFill/>
            <a:ln w="3175" cap="flat" cmpd="sng">
              <a:solidFill>
                <a:schemeClr val="tx1"/>
              </a:solidFill>
              <a:prstDash val="solid"/>
              <a:miter lim="800000"/>
              <a:headEnd/>
              <a:tailEnd/>
            </a:ln>
          </p:spPr>
          <p:txBody>
            <a:bodyPr/>
            <a:lstStyle/>
            <a:p>
              <a:endParaRPr lang="en-US"/>
            </a:p>
          </p:txBody>
        </p:sp>
      </p:grpSp>
    </p:spTree>
    <p:extLst>
      <p:ext uri="{BB962C8B-B14F-4D97-AF65-F5344CB8AC3E}">
        <p14:creationId xmlns:p14="http://schemas.microsoft.com/office/powerpoint/2010/main" val="237764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1632" y="5342513"/>
            <a:ext cx="5804920" cy="250460"/>
          </a:xfrm>
        </p:spPr>
        <p:txBody>
          <a:bodyPr/>
          <a:lstStyle/>
          <a:p>
            <a:endParaRPr lang="en-US" dirty="0"/>
          </a:p>
        </p:txBody>
      </p:sp>
      <p:sp>
        <p:nvSpPr>
          <p:cNvPr id="4" name="Slide Number Placeholder 3"/>
          <p:cNvSpPr>
            <a:spLocks noGrp="1"/>
          </p:cNvSpPr>
          <p:nvPr>
            <p:ph type="sldNum" sz="quarter" idx="10"/>
          </p:nvPr>
        </p:nvSpPr>
        <p:spPr>
          <a:xfrm>
            <a:off x="6534576" y="9561865"/>
            <a:ext cx="84959" cy="184666"/>
          </a:xfrm>
        </p:spPr>
        <p:txBody>
          <a:bodyPr/>
          <a:lstStyle/>
          <a:p>
            <a:pPr>
              <a:defRPr/>
            </a:pPr>
            <a:fld id="{989A5B90-2D98-4392-B5B1-E6C4FE730294}"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14245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1632" y="5342513"/>
            <a:ext cx="5804920" cy="250460"/>
          </a:xfrm>
        </p:spPr>
        <p:txBody>
          <a:bodyPr/>
          <a:lstStyle/>
          <a:p>
            <a:endParaRPr lang="en-US" dirty="0"/>
          </a:p>
        </p:txBody>
      </p:sp>
      <p:sp>
        <p:nvSpPr>
          <p:cNvPr id="4" name="Slide Number Placeholder 3"/>
          <p:cNvSpPr>
            <a:spLocks noGrp="1"/>
          </p:cNvSpPr>
          <p:nvPr>
            <p:ph type="sldNum" sz="quarter" idx="10"/>
          </p:nvPr>
        </p:nvSpPr>
        <p:spPr>
          <a:xfrm>
            <a:off x="6534576" y="9561865"/>
            <a:ext cx="84959" cy="184666"/>
          </a:xfrm>
        </p:spPr>
        <p:txBody>
          <a:bodyPr/>
          <a:lstStyle/>
          <a:p>
            <a:pPr>
              <a:defRPr/>
            </a:pPr>
            <a:fld id="{989A5B90-2D98-4392-B5B1-E6C4FE730294}"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1424552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10.png"/><Relationship Id="rId2" Type="http://schemas.openxmlformats.org/officeDocument/2006/relationships/tags" Target="../tags/tag23.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4.emf"/><Relationship Id="rId10" Type="http://schemas.openxmlformats.org/officeDocument/2006/relationships/image" Target="../media/image11.png"/><Relationship Id="rId4" Type="http://schemas.openxmlformats.org/officeDocument/2006/relationships/oleObject" Target="../embeddings/oleObject4.bin"/><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12.png"/><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4319852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44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8656" name="Picture 48"/>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6" b="12431"/>
          <a:stretch/>
        </p:blipFill>
        <p:spPr bwMode="auto">
          <a:xfrm>
            <a:off x="4026814" y="0"/>
            <a:ext cx="4934624"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p:cNvSpPr>
          <p:nvPr userDrawn="1"/>
        </p:nvSpPr>
        <p:spPr>
          <a:xfrm>
            <a:off x="-11716" y="4080817"/>
            <a:ext cx="8973154" cy="186623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p:txBody>
      </p:sp>
      <p:grpSp>
        <p:nvGrpSpPr>
          <p:cNvPr id="8" name="McK Title Elements" hidden="1"/>
          <p:cNvGrpSpPr>
            <a:grpSpLocks/>
          </p:cNvGrpSpPr>
          <p:nvPr/>
        </p:nvGrpSpPr>
        <p:grpSpPr bwMode="auto">
          <a:xfrm>
            <a:off x="561975" y="4178304"/>
            <a:ext cx="4935538" cy="484188"/>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solidFill>
                    <a:schemeClr val="tx1"/>
                  </a:solidFill>
                  <a:latin typeface="+mn-lt"/>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solidFill>
                    <a:schemeClr val="tx1"/>
                  </a:solidFill>
                  <a:latin typeface="+mn-lt"/>
                </a:rPr>
                <a:t>Date</a:t>
              </a:r>
            </a:p>
          </p:txBody>
        </p:sp>
      </p:grpSp>
      <p:sp>
        <p:nvSpPr>
          <p:cNvPr id="24" name="doc id"/>
          <p:cNvSpPr>
            <a:spLocks noChangeArrowheads="1"/>
          </p:cNvSpPr>
          <p:nvPr userDrawn="1"/>
        </p:nvSpPr>
        <p:spPr bwMode="auto">
          <a:xfrm>
            <a:off x="8080375"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22" name="McK Disclaimer"/>
          <p:cNvSpPr>
            <a:spLocks noChangeArrowheads="1"/>
          </p:cNvSpPr>
          <p:nvPr userDrawn="1"/>
        </p:nvSpPr>
        <p:spPr bwMode="auto">
          <a:xfrm>
            <a:off x="512002" y="6120046"/>
            <a:ext cx="23738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778" eaLnBrk="0" hangingPunct="0"/>
            <a:r>
              <a:rPr lang="en-US" sz="800" dirty="0">
                <a:solidFill>
                  <a:schemeClr val="tx2"/>
                </a:solidFill>
                <a:latin typeface="+mn-lt"/>
                <a:ea typeface="Arial Unicode MS" pitchFamily="34" charset="-128"/>
                <a:cs typeface="Arial Unicode MS" pitchFamily="34" charset="-128"/>
              </a:rPr>
              <a:t>CONFIDENTIAL AND PROPRIETARY</a:t>
            </a:r>
          </a:p>
          <a:p>
            <a:pPr defTabSz="804778" eaLnBrk="0" hangingPunct="0"/>
            <a:r>
              <a:rPr lang="en-US" sz="800" dirty="0">
                <a:solidFill>
                  <a:schemeClr val="tx2"/>
                </a:solidFill>
                <a:latin typeface="+mn-lt"/>
                <a:ea typeface="Arial Unicode MS" pitchFamily="34" charset="-128"/>
                <a:cs typeface="Arial Unicode MS" pitchFamily="34" charset="-128"/>
              </a:rPr>
              <a:t>Any use of this material without specific permission of McKinsey &amp; Company is strictly prohibited</a:t>
            </a:r>
          </a:p>
        </p:txBody>
      </p:sp>
      <p:pic>
        <p:nvPicPr>
          <p:cNvPr id="23" name="Picture 2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608153" y="6154264"/>
            <a:ext cx="1946704" cy="385955"/>
          </a:xfrm>
          <a:prstGeom prst="rect">
            <a:avLst/>
          </a:prstGeom>
        </p:spPr>
      </p:pic>
      <p:sp>
        <p:nvSpPr>
          <p:cNvPr id="26" name="Rectangle 1026"/>
          <p:cNvSpPr txBox="1">
            <a:spLocks noChangeArrowheads="1"/>
          </p:cNvSpPr>
          <p:nvPr userDrawn="1"/>
        </p:nvSpPr>
        <p:spPr>
          <a:xfrm>
            <a:off x="486852" y="4252014"/>
            <a:ext cx="6523541" cy="931930"/>
          </a:xfrm>
          <a:prstGeom prst="rect">
            <a:avLst/>
          </a:prstGeom>
        </p:spPr>
        <p:txBody>
          <a:bodyPr lIns="0" tIns="0" rIns="0" bIns="0"/>
          <a:lstStyle>
            <a:lvl1pPr algn="l" defTabSz="895350" rtl="0" eaLnBrk="1" fontAlgn="base" hangingPunct="1">
              <a:spcBef>
                <a:spcPct val="0"/>
              </a:spcBef>
              <a:spcAft>
                <a:spcPct val="0"/>
              </a:spcAft>
              <a:tabLst>
                <a:tab pos="269875" algn="l"/>
              </a:tabLst>
              <a:defRPr sz="2800" b="0" baseline="0">
                <a:solidFill>
                  <a:schemeClr val="bg1"/>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dirty="0" smtClean="0"/>
              <a:t>Click to edit Master title</a:t>
            </a:r>
          </a:p>
          <a:p>
            <a:r>
              <a:rPr lang="de-DE" dirty="0" smtClean="0"/>
              <a:t>…</a:t>
            </a:r>
            <a:endParaRPr lang="en-US" dirty="0" smtClean="0"/>
          </a:p>
        </p:txBody>
      </p:sp>
      <p:sp>
        <p:nvSpPr>
          <p:cNvPr id="27" name="Rectangle 1027"/>
          <p:cNvSpPr txBox="1">
            <a:spLocks noChangeArrowheads="1"/>
          </p:cNvSpPr>
          <p:nvPr userDrawn="1"/>
        </p:nvSpPr>
        <p:spPr>
          <a:xfrm>
            <a:off x="486852" y="5394764"/>
            <a:ext cx="4935537" cy="246221"/>
          </a:xfrm>
          <a:prstGeom prst="rect">
            <a:avLst/>
          </a:prstGeom>
        </p:spPr>
        <p:txBody>
          <a:bodyPr lIns="0" tIns="0" rIns="0" bIns="0">
            <a:spAutoFit/>
          </a:bodyPr>
          <a:lstStyle>
            <a:lvl1pPr marL="0" indent="0" algn="l" defTabSz="895350" rtl="0" eaLnBrk="1" fontAlgn="base" hangingPunct="1">
              <a:spcBef>
                <a:spcPct val="0"/>
              </a:spcBef>
              <a:spcAft>
                <a:spcPct val="0"/>
              </a:spcAft>
              <a:buClr>
                <a:schemeClr val="tx2"/>
              </a:buClr>
              <a:defRPr sz="1600" baseline="0">
                <a:solidFill>
                  <a:schemeClr val="bg1"/>
                </a:solidFill>
                <a:latin typeface="+mj-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dirty="0" smtClean="0"/>
              <a:t>Click to edit Master subtitle style</a:t>
            </a:r>
          </a:p>
        </p:txBody>
      </p:sp>
      <p:sp>
        <p:nvSpPr>
          <p:cNvPr id="28" name="Rectangle 1027"/>
          <p:cNvSpPr txBox="1">
            <a:spLocks noChangeArrowheads="1"/>
          </p:cNvSpPr>
          <p:nvPr userDrawn="1"/>
        </p:nvSpPr>
        <p:spPr bwMode="auto">
          <a:xfrm>
            <a:off x="486852" y="5691359"/>
            <a:ext cx="493553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baseline="0">
                <a:solidFill>
                  <a:schemeClr val="bg1"/>
                </a:solidFill>
                <a:latin typeface="+mj-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r>
              <a:rPr lang="en-US" sz="1000" dirty="0"/>
              <a:t>Date</a:t>
            </a:r>
          </a:p>
        </p:txBody>
      </p:sp>
      <p:grpSp>
        <p:nvGrpSpPr>
          <p:cNvPr id="5" name="Group 4"/>
          <p:cNvGrpSpPr/>
          <p:nvPr userDrawn="1"/>
        </p:nvGrpSpPr>
        <p:grpSpPr>
          <a:xfrm>
            <a:off x="491400" y="1073685"/>
            <a:ext cx="3197230" cy="639250"/>
            <a:chOff x="491400" y="1073685"/>
            <a:chExt cx="3197230" cy="639250"/>
          </a:xfrm>
        </p:grpSpPr>
        <p:pic>
          <p:nvPicPr>
            <p:cNvPr id="20" name="Picture 2" descr="C:\Users\Ashok Venkataraman\Desktop\lohgo.png"/>
            <p:cNvPicPr>
              <a:picLocks noChangeArrowheads="1"/>
            </p:cNvPicPr>
            <p:nvPr userDrawn="1"/>
          </p:nvPicPr>
          <p:blipFill rotWithShape="1">
            <a:blip r:embed="rId8">
              <a:extLst>
                <a:ext uri="{28A0092B-C50C-407E-A947-70E740481C1C}">
                  <a14:useLocalDpi xmlns:a14="http://schemas.microsoft.com/office/drawing/2010/main" val="0"/>
                </a:ext>
              </a:extLst>
            </a:blip>
            <a:srcRect r="76614"/>
            <a:stretch/>
          </p:blipFill>
          <p:spPr bwMode="auto">
            <a:xfrm>
              <a:off x="491400" y="1073685"/>
              <a:ext cx="653292" cy="6392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rotWithShape="1">
            <a:blip r:embed="rId9" cstate="print">
              <a:extLst>
                <a:ext uri="{28A0092B-C50C-407E-A947-70E740481C1C}">
                  <a14:useLocalDpi xmlns:a14="http://schemas.microsoft.com/office/drawing/2010/main" val="0"/>
                </a:ext>
              </a:extLst>
            </a:blip>
            <a:srcRect l="23313" t="11559" r="4266" b="17262"/>
            <a:stretch/>
          </p:blipFill>
          <p:spPr>
            <a:xfrm>
              <a:off x="1208089" y="1105964"/>
              <a:ext cx="2480541" cy="529692"/>
            </a:xfrm>
            <a:prstGeom prst="rect">
              <a:avLst/>
            </a:prstGeom>
          </p:spPr>
        </p:pic>
      </p:grpSp>
    </p:spTree>
    <p:extLst>
      <p:ext uri="{BB962C8B-B14F-4D97-AF65-F5344CB8AC3E}">
        <p14:creationId xmlns:p14="http://schemas.microsoft.com/office/powerpoint/2010/main" val="40013626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37935901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82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a:spLocks/>
          </p:cNvSpPr>
          <p:nvPr userDrawn="1"/>
        </p:nvSpPr>
        <p:spPr bwMode="ltGray">
          <a:xfrm>
            <a:off x="-11716" y="4080817"/>
            <a:ext cx="8973154" cy="186623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p:txBody>
      </p:sp>
      <p:pic>
        <p:nvPicPr>
          <p:cNvPr id="19" name="Picture 48"/>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6" b="12431"/>
          <a:stretch/>
        </p:blipFill>
        <p:spPr bwMode="auto">
          <a:xfrm>
            <a:off x="4026814" y="0"/>
            <a:ext cx="4934624"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Group 21"/>
          <p:cNvGrpSpPr/>
          <p:nvPr userDrawn="1"/>
        </p:nvGrpSpPr>
        <p:grpSpPr bwMode="auto">
          <a:xfrm>
            <a:off x="491400" y="1073685"/>
            <a:ext cx="3197230" cy="639250"/>
            <a:chOff x="491400" y="1073685"/>
            <a:chExt cx="3197230" cy="639250"/>
          </a:xfrm>
        </p:grpSpPr>
        <p:pic>
          <p:nvPicPr>
            <p:cNvPr id="23" name="Picture 2" descr="C:\Users\Ashok Venkataraman\Desktop\lohgo.png"/>
            <p:cNvPicPr>
              <a:picLocks noChangeArrowheads="1"/>
            </p:cNvPicPr>
            <p:nvPr userDrawn="1"/>
          </p:nvPicPr>
          <p:blipFill rotWithShape="1">
            <a:blip r:embed="rId7">
              <a:extLst>
                <a:ext uri="{28A0092B-C50C-407E-A947-70E740481C1C}">
                  <a14:useLocalDpi xmlns:a14="http://schemas.microsoft.com/office/drawing/2010/main" val="0"/>
                </a:ext>
              </a:extLst>
            </a:blip>
            <a:srcRect r="76614"/>
            <a:stretch/>
          </p:blipFill>
          <p:spPr bwMode="auto">
            <a:xfrm>
              <a:off x="491400" y="1073685"/>
              <a:ext cx="653292" cy="6392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rotWithShape="1">
            <a:blip r:embed="rId8" cstate="print">
              <a:extLst>
                <a:ext uri="{28A0092B-C50C-407E-A947-70E740481C1C}">
                  <a14:useLocalDpi xmlns:a14="http://schemas.microsoft.com/office/drawing/2010/main" val="0"/>
                </a:ext>
              </a:extLst>
            </a:blip>
            <a:srcRect l="23313" t="11559" r="4266" b="17262"/>
            <a:stretch/>
          </p:blipFill>
          <p:spPr bwMode="auto">
            <a:xfrm>
              <a:off x="1208089" y="1105964"/>
              <a:ext cx="2480541" cy="529692"/>
            </a:xfrm>
            <a:prstGeom prst="rect">
              <a:avLst/>
            </a:prstGeom>
          </p:spPr>
        </p:pic>
      </p:grpSp>
      <p:grpSp>
        <p:nvGrpSpPr>
          <p:cNvPr id="8" name="McK Title Elements" hidden="1"/>
          <p:cNvGrpSpPr>
            <a:grpSpLocks/>
          </p:cNvGrpSpPr>
          <p:nvPr/>
        </p:nvGrpSpPr>
        <p:grpSpPr bwMode="auto">
          <a:xfrm>
            <a:off x="486852" y="5512838"/>
            <a:ext cx="4935538" cy="360363"/>
            <a:chOff x="1663" y="3145"/>
            <a:chExt cx="3109" cy="227"/>
          </a:xfrm>
        </p:grpSpPr>
        <p:sp>
          <p:nvSpPr>
            <p:cNvPr id="9" name="McK Document type"/>
            <p:cNvSpPr txBox="1">
              <a:spLocks noChangeArrowheads="1"/>
            </p:cNvSpPr>
            <p:nvPr/>
          </p:nvSpPr>
          <p:spPr bwMode="auto">
            <a:xfrm>
              <a:off x="1663" y="3145"/>
              <a:ext cx="3109"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000" baseline="0" noProof="0" dirty="0" smtClean="0">
                  <a:solidFill>
                    <a:schemeClr val="bg1"/>
                  </a:solidFill>
                  <a:latin typeface="+mn-lt"/>
                </a:rPr>
                <a:t>Document type</a:t>
              </a:r>
            </a:p>
          </p:txBody>
        </p:sp>
        <p:sp>
          <p:nvSpPr>
            <p:cNvPr id="10" name="McK Date"/>
            <p:cNvSpPr txBox="1">
              <a:spLocks noChangeArrowheads="1"/>
            </p:cNvSpPr>
            <p:nvPr/>
          </p:nvSpPr>
          <p:spPr bwMode="auto">
            <a:xfrm>
              <a:off x="1663" y="3275"/>
              <a:ext cx="3109"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000" baseline="0" noProof="0" dirty="0" smtClean="0">
                  <a:solidFill>
                    <a:schemeClr val="bg1"/>
                  </a:solidFill>
                  <a:latin typeface="+mn-lt"/>
                </a:rPr>
                <a:t>Date</a:t>
              </a:r>
            </a:p>
          </p:txBody>
        </p:sp>
      </p:grpSp>
      <p:sp>
        <p:nvSpPr>
          <p:cNvPr id="13314" name="Rectangle 1026"/>
          <p:cNvSpPr>
            <a:spLocks noGrp="1" noChangeArrowheads="1"/>
          </p:cNvSpPr>
          <p:nvPr>
            <p:ph type="ctrTitle"/>
          </p:nvPr>
        </p:nvSpPr>
        <p:spPr bwMode="auto">
          <a:xfrm>
            <a:off x="486852" y="4252014"/>
            <a:ext cx="6523541" cy="430887"/>
          </a:xfrm>
          <a:prstGeom prst="rect">
            <a:avLst/>
          </a:prstGeom>
        </p:spPr>
        <p:txBody>
          <a:bodyPr wrap="square">
            <a:spAutoFit/>
          </a:bodyPr>
          <a:lstStyle>
            <a:lvl1pPr>
              <a:defRPr sz="2800" b="0"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486852" y="5394764"/>
            <a:ext cx="6523541" cy="246221"/>
          </a:xfrm>
        </p:spPr>
        <p:txBody>
          <a:bodyPr wrap="square">
            <a:spAutoFit/>
          </a:bodyPr>
          <a:lstStyle>
            <a:lvl1pPr>
              <a:defRPr sz="1600" baseline="0">
                <a:solidFill>
                  <a:schemeClr val="bg1"/>
                </a:solidFill>
                <a:latin typeface="+mj-lt"/>
                <a:ea typeface="+mj-ea"/>
              </a:defRPr>
            </a:lvl1pPr>
          </a:lstStyle>
          <a:p>
            <a:pPr lvl="0"/>
            <a:r>
              <a:rPr lang="en-US" noProof="0" smtClean="0"/>
              <a:t>Click to edit Master subtitle style</a:t>
            </a:r>
            <a:endParaRPr lang="en-US" noProof="0" dirty="0" smtClean="0"/>
          </a:p>
        </p:txBody>
      </p:sp>
      <p:sp>
        <p:nvSpPr>
          <p:cNvPr id="24" name="doc id"/>
          <p:cNvSpPr>
            <a:spLocks noChangeArrowheads="1"/>
          </p:cNvSpPr>
          <p:nvPr userDrawn="1"/>
        </p:nvSpPr>
        <p:spPr bwMode="auto">
          <a:xfrm>
            <a:off x="8080375"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30" name="McK Disclaimer"/>
          <p:cNvSpPr>
            <a:spLocks noChangeArrowheads="1"/>
          </p:cNvSpPr>
          <p:nvPr userDrawn="1"/>
        </p:nvSpPr>
        <p:spPr bwMode="auto">
          <a:xfrm>
            <a:off x="512002" y="6120046"/>
            <a:ext cx="23738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778" eaLnBrk="0" hangingPunct="0"/>
            <a:r>
              <a:rPr lang="en-US" sz="800" dirty="0">
                <a:solidFill>
                  <a:schemeClr val="tx2"/>
                </a:solidFill>
                <a:latin typeface="+mn-lt"/>
                <a:ea typeface="Arial Unicode MS" pitchFamily="34" charset="-128"/>
                <a:cs typeface="Arial Unicode MS" pitchFamily="34" charset="-128"/>
              </a:rPr>
              <a:t>CONFIDENTIAL AND PROPRIETARY</a:t>
            </a:r>
          </a:p>
          <a:p>
            <a:pPr defTabSz="804778" eaLnBrk="0" hangingPunct="0"/>
            <a:r>
              <a:rPr lang="en-US" sz="800" dirty="0">
                <a:solidFill>
                  <a:schemeClr val="tx2"/>
                </a:solidFill>
                <a:latin typeface="+mn-lt"/>
                <a:ea typeface="Arial Unicode MS" pitchFamily="34" charset="-128"/>
                <a:cs typeface="Arial Unicode MS" pitchFamily="34" charset="-128"/>
              </a:rPr>
              <a:t>Any use of this material without specific permission of McKinsey &amp; Company is strictly prohibited</a:t>
            </a:r>
          </a:p>
        </p:txBody>
      </p:sp>
      <p:pic>
        <p:nvPicPr>
          <p:cNvPr id="31" name="Picture 3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6608153" y="6154264"/>
            <a:ext cx="1946704" cy="385955"/>
          </a:xfrm>
          <a:prstGeom prst="rect">
            <a:avLst/>
          </a:prstGeom>
        </p:spPr>
      </p:pic>
    </p:spTree>
    <p:extLst>
      <p:ext uri="{BB962C8B-B14F-4D97-AF65-F5344CB8AC3E}">
        <p14:creationId xmlns:p14="http://schemas.microsoft.com/office/powerpoint/2010/main" val="7803197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17129104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p:cNvSpPr>
          <p:nvPr userDrawn="1"/>
        </p:nvSpPr>
        <p:spPr>
          <a:xfrm>
            <a:off x="0" y="0"/>
            <a:ext cx="8973154" cy="5033398"/>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p>
        </p:txBody>
      </p:sp>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426868" y="5885371"/>
            <a:ext cx="1998680" cy="509663"/>
          </a:xfrm>
          <a:prstGeom prst="rect">
            <a:avLst/>
          </a:prstGeom>
        </p:spPr>
      </p:pic>
      <p:sp>
        <p:nvSpPr>
          <p:cNvPr id="21" name="McK Disclaimer"/>
          <p:cNvSpPr>
            <a:spLocks noChangeArrowheads="1"/>
          </p:cNvSpPr>
          <p:nvPr userDrawn="1"/>
        </p:nvSpPr>
        <p:spPr bwMode="auto">
          <a:xfrm>
            <a:off x="6510757" y="5309038"/>
            <a:ext cx="19315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778" eaLnBrk="0" hangingPunct="0"/>
            <a:r>
              <a:rPr lang="en-US" sz="800" dirty="0">
                <a:solidFill>
                  <a:schemeClr val="bg1">
                    <a:lumMod val="65000"/>
                  </a:schemeClr>
                </a:solidFill>
                <a:latin typeface="+mn-lt"/>
                <a:ea typeface="Arial Unicode MS" pitchFamily="34" charset="-128"/>
                <a:cs typeface="Arial Unicode MS" pitchFamily="34" charset="-128"/>
              </a:rPr>
              <a:t>CONFIDENTIAL AND PROPRIETARY</a:t>
            </a:r>
          </a:p>
          <a:p>
            <a:pPr defTabSz="804778" eaLnBrk="0" hangingPunct="0"/>
            <a:r>
              <a:rPr lang="en-US" sz="800" dirty="0">
                <a:solidFill>
                  <a:schemeClr val="bg1">
                    <a:lumMod val="65000"/>
                  </a:schemeClr>
                </a:solidFill>
                <a:latin typeface="+mn-lt"/>
                <a:ea typeface="Arial Unicode MS" pitchFamily="34" charset="-128"/>
                <a:cs typeface="Arial Unicode MS" pitchFamily="34" charset="-128"/>
              </a:rPr>
              <a:t>Any use of this material without specific permission of McKinsey &amp; Company is strictly prohibited</a:t>
            </a:r>
          </a:p>
        </p:txBody>
      </p:sp>
      <p:sp>
        <p:nvSpPr>
          <p:cNvPr id="4" name="Working Draft Text"/>
          <p:cNvSpPr txBox="1">
            <a:spLocks noChangeArrowheads="1"/>
          </p:cNvSpPr>
          <p:nvPr/>
        </p:nvSpPr>
        <p:spPr bwMode="auto">
          <a:xfrm>
            <a:off x="561975" y="205174"/>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baseline="0" noProof="0" dirty="0" smtClean="0">
                <a:solidFill>
                  <a:schemeClr val="bg1"/>
                </a:solidFill>
                <a:latin typeface="+mn-lt"/>
              </a:rPr>
              <a:t>WORKING DRAFT</a:t>
            </a:r>
          </a:p>
        </p:txBody>
      </p:sp>
      <p:sp>
        <p:nvSpPr>
          <p:cNvPr id="6" name="Working Draft"/>
          <p:cNvSpPr txBox="1">
            <a:spLocks noChangeArrowheads="1"/>
          </p:cNvSpPr>
          <p:nvPr/>
        </p:nvSpPr>
        <p:spPr bwMode="auto">
          <a:xfrm>
            <a:off x="561975" y="360749"/>
            <a:ext cx="298158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aseline="0" noProof="0" smtClean="0">
                <a:solidFill>
                  <a:schemeClr val="bg1"/>
                </a:solidFill>
                <a:latin typeface="+mn-lt"/>
              </a:rPr>
              <a:t>Last Modified 26.09.2014 00:02 W. Europe Standard Time</a:t>
            </a:r>
            <a:endParaRPr lang="en-US" sz="900" baseline="0" noProof="0" dirty="0" smtClean="0">
              <a:solidFill>
                <a:schemeClr val="bg1"/>
              </a:solidFill>
              <a:latin typeface="+mn-lt"/>
            </a:endParaRPr>
          </a:p>
        </p:txBody>
      </p:sp>
      <p:sp>
        <p:nvSpPr>
          <p:cNvPr id="7" name="Printed"/>
          <p:cNvSpPr txBox="1">
            <a:spLocks noChangeArrowheads="1"/>
          </p:cNvSpPr>
          <p:nvPr/>
        </p:nvSpPr>
        <p:spPr bwMode="auto">
          <a:xfrm>
            <a:off x="561975" y="517912"/>
            <a:ext cx="266098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aseline="0" noProof="0" smtClean="0">
                <a:solidFill>
                  <a:schemeClr val="bg1"/>
                </a:solidFill>
                <a:latin typeface="+mn-lt"/>
              </a:rPr>
              <a:t>Printed 10.01.2014 19:42 W. Europe Standard Time</a:t>
            </a:r>
            <a:endParaRPr lang="en-US" sz="900" baseline="0" noProof="0" dirty="0" smtClean="0">
              <a:solidFill>
                <a:schemeClr val="bg1"/>
              </a:solidFill>
              <a:latin typeface="+mn-lt"/>
            </a:endParaRPr>
          </a:p>
        </p:txBody>
      </p:sp>
      <p:grpSp>
        <p:nvGrpSpPr>
          <p:cNvPr id="8" name="McK Title Elements" hidden="1"/>
          <p:cNvGrpSpPr>
            <a:grpSpLocks/>
          </p:cNvGrpSpPr>
          <p:nvPr/>
        </p:nvGrpSpPr>
        <p:grpSpPr bwMode="auto">
          <a:xfrm>
            <a:off x="561975" y="4178304"/>
            <a:ext cx="4935538" cy="484188"/>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solidFill>
                    <a:schemeClr val="bg1"/>
                  </a:solidFill>
                  <a:latin typeface="+mn-lt"/>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smtClean="0">
                  <a:solidFill>
                    <a:schemeClr val="bg1"/>
                  </a:solidFill>
                  <a:latin typeface="+mn-lt"/>
                </a:rPr>
                <a:t>Date</a:t>
              </a:r>
            </a:p>
          </p:txBody>
        </p:sp>
      </p:grpSp>
      <p:sp>
        <p:nvSpPr>
          <p:cNvPr id="13314" name="Rectangle 1026"/>
          <p:cNvSpPr>
            <a:spLocks noGrp="1" noChangeArrowheads="1"/>
          </p:cNvSpPr>
          <p:nvPr>
            <p:ph type="ctrTitle"/>
          </p:nvPr>
        </p:nvSpPr>
        <p:spPr>
          <a:xfrm>
            <a:off x="561975" y="1649412"/>
            <a:ext cx="4143375" cy="984885"/>
          </a:xfrm>
          <a:prstGeom prst="rect">
            <a:avLst/>
          </a:prstGeom>
        </p:spPr>
        <p:txBody>
          <a:bodyPr wrap="square">
            <a:spAutoFit/>
          </a:bodyPr>
          <a:lstStyle>
            <a:lvl1pPr>
              <a:defRPr sz="3200" b="0" baseline="0">
                <a:solidFill>
                  <a:schemeClr val="bg1"/>
                </a:solidFill>
                <a:latin typeface="+mj-lt"/>
                <a:ea typeface="+mj-ea"/>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a:xfrm>
            <a:off x="561975" y="3052357"/>
            <a:ext cx="4143375" cy="215444"/>
          </a:xfrm>
        </p:spPr>
        <p:txBody>
          <a:bodyPr wrap="square">
            <a:spAutoFit/>
          </a:bodyPr>
          <a:lstStyle>
            <a:lvl1pPr>
              <a:defRPr sz="1400" baseline="0">
                <a:solidFill>
                  <a:schemeClr val="bg1"/>
                </a:solidFill>
                <a:latin typeface="+mj-lt"/>
                <a:ea typeface="+mj-ea"/>
              </a:defRPr>
            </a:lvl1pPr>
          </a:lstStyle>
          <a:p>
            <a:pPr lvl="0"/>
            <a:r>
              <a:rPr lang="en-US" noProof="0" smtClean="0"/>
              <a:t>Click to edit Master subtitle style</a:t>
            </a:r>
          </a:p>
        </p:txBody>
      </p:sp>
      <p:sp>
        <p:nvSpPr>
          <p:cNvPr id="24" name="doc id"/>
          <p:cNvSpPr>
            <a:spLocks noChangeArrowheads="1"/>
          </p:cNvSpPr>
          <p:nvPr userDrawn="1"/>
        </p:nvSpPr>
        <p:spPr bwMode="auto">
          <a:xfrm>
            <a:off x="8080375"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pic>
        <p:nvPicPr>
          <p:cNvPr id="16" name="Picture 15"/>
          <p:cNvPicPr>
            <a:picLocks noChangeAspect="1"/>
          </p:cNvPicPr>
          <p:nvPr userDrawn="1"/>
        </p:nvPicPr>
        <p:blipFill rotWithShape="1">
          <a:blip r:embed="rId7">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t="2080"/>
          <a:stretch/>
        </p:blipFill>
        <p:spPr>
          <a:xfrm>
            <a:off x="3457194" y="0"/>
            <a:ext cx="5504244" cy="5033398"/>
          </a:xfrm>
          <a:prstGeom prst="rect">
            <a:avLst/>
          </a:prstGeom>
        </p:spPr>
      </p:pic>
      <p:grpSp>
        <p:nvGrpSpPr>
          <p:cNvPr id="27" name="Group 26"/>
          <p:cNvGrpSpPr/>
          <p:nvPr userDrawn="1"/>
        </p:nvGrpSpPr>
        <p:grpSpPr>
          <a:xfrm>
            <a:off x="535848" y="5725250"/>
            <a:ext cx="2257742" cy="415656"/>
            <a:chOff x="1583532" y="3661200"/>
            <a:chExt cx="2257742" cy="415656"/>
          </a:xfrm>
        </p:grpSpPr>
        <p:pic>
          <p:nvPicPr>
            <p:cNvPr id="28" name="Picture 27"/>
            <p:cNvPicPr>
              <a:picLocks noChangeAspect="1"/>
            </p:cNvPicPr>
            <p:nvPr/>
          </p:nvPicPr>
          <p:blipFill rotWithShape="1">
            <a:blip r:embed="rId9" cstate="print">
              <a:extLst>
                <a:ext uri="{28A0092B-C50C-407E-A947-70E740481C1C}">
                  <a14:useLocalDpi xmlns:a14="http://schemas.microsoft.com/office/drawing/2010/main" val="0"/>
                </a:ext>
              </a:extLst>
            </a:blip>
            <a:srcRect l="23313" t="11559" r="4266" b="17262"/>
            <a:stretch/>
          </p:blipFill>
          <p:spPr>
            <a:xfrm>
              <a:off x="2094230" y="3663737"/>
              <a:ext cx="1747044" cy="373062"/>
            </a:xfrm>
            <a:prstGeom prst="rect">
              <a:avLst/>
            </a:prstGeom>
          </p:spPr>
        </p:pic>
        <p:pic>
          <p:nvPicPr>
            <p:cNvPr id="29" name="Picture 3" descr="C:\Users\Diana Shirley Paul\Desktop\Diana WIP\12 Dec\13\1.png"/>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83532" y="3661200"/>
              <a:ext cx="390717" cy="4156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19543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639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p:cNvGraphicFramePr>
          <p:nvPr userDrawn="1">
            <p:custDataLst>
              <p:tags r:id="rId2"/>
            </p:custDataLst>
            <p:extLst>
              <p:ext uri="{D42A27DB-BD31-4B8C-83A1-F6EECF244321}">
                <p14:modId xmlns:p14="http://schemas.microsoft.com/office/powerpoint/2010/main" val="9751192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35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48"/>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2276" b="12431"/>
          <a:stretch/>
        </p:blipFill>
        <p:spPr bwMode="auto">
          <a:xfrm>
            <a:off x="6260186" y="0"/>
            <a:ext cx="2701252" cy="206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cK 2. Slide Title"/>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078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aphicFrame>
        <p:nvGraphicFramePr>
          <p:cNvPr id="5" name="Object 4" hidden="1"/>
          <p:cNvGraphicFramePr>
            <a:graphicFrameLocks/>
          </p:cNvGraphicFramePr>
          <p:nvPr userDrawn="1">
            <p:custDataLst>
              <p:tags r:id="rId2"/>
            </p:custDataLst>
            <p:extLst>
              <p:ext uri="{D42A27DB-BD31-4B8C-83A1-F6EECF244321}">
                <p14:modId xmlns:p14="http://schemas.microsoft.com/office/powerpoint/2010/main" val="22278388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3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9634" name="Picture 2"/>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3665"/>
          <a:stretch/>
        </p:blipFill>
        <p:spPr bwMode="auto">
          <a:xfrm>
            <a:off x="5044886" y="0"/>
            <a:ext cx="3916551" cy="3516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cK 2. Slide Title"/>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769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C1.3">
    <p:spTree>
      <p:nvGrpSpPr>
        <p:cNvPr id="1" name=""/>
        <p:cNvGrpSpPr/>
        <p:nvPr/>
      </p:nvGrpSpPr>
      <p:grpSpPr>
        <a:xfrm>
          <a:off x="0" y="0"/>
          <a:ext cx="0" cy="0"/>
          <a:chOff x="0" y="0"/>
          <a:chExt cx="0" cy="0"/>
        </a:xfrm>
      </p:grpSpPr>
      <p:sp>
        <p:nvSpPr>
          <p:cNvPr id="2" name="doc id"/>
          <p:cNvSpPr>
            <a:spLocks noGrp="1" noChangeArrowheads="1"/>
          </p:cNvSpPr>
          <p:nvPr>
            <p:ph type="ftr" sz="quarter" idx="10"/>
            <p:custDataLst>
              <p:tags r:id="rId1"/>
            </p:custDataLst>
          </p:nvPr>
        </p:nvSpPr>
        <p:spPr>
          <a:xfrm>
            <a:off x="8737535" y="36513"/>
            <a:ext cx="65" cy="123111"/>
          </a:xfrm>
          <a:prstGeom prst="rect">
            <a:avLst/>
          </a:prstGeom>
          <a:ln/>
        </p:spPr>
        <p:txBody>
          <a:bodyPr/>
          <a:lstStyle>
            <a:lvl1pPr algn="r">
              <a:defRPr sz="800"/>
            </a:lvl1pPr>
          </a:lstStyle>
          <a:p>
            <a:pPr>
              <a:defRPr/>
            </a:pPr>
            <a:endParaRPr lang="en-US"/>
          </a:p>
        </p:txBody>
      </p:sp>
    </p:spTree>
    <p:extLst>
      <p:ext uri="{BB962C8B-B14F-4D97-AF65-F5344CB8AC3E}">
        <p14:creationId xmlns:p14="http://schemas.microsoft.com/office/powerpoint/2010/main" val="41116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Tree>
    <p:extLst>
      <p:ext uri="{BB962C8B-B14F-4D97-AF65-F5344CB8AC3E}">
        <p14:creationId xmlns:p14="http://schemas.microsoft.com/office/powerpoint/2010/main" val="216776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26" Type="http://schemas.openxmlformats.org/officeDocument/2006/relationships/tags" Target="../tags/tag17.xml"/><Relationship Id="rId3" Type="http://schemas.openxmlformats.org/officeDocument/2006/relationships/slideLayout" Target="../slideLayouts/slideLayout3.xml"/><Relationship Id="rId21" Type="http://schemas.openxmlformats.org/officeDocument/2006/relationships/tags" Target="../tags/tag12.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5" Type="http://schemas.openxmlformats.org/officeDocument/2006/relationships/tags" Target="../tags/tag16.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24" Type="http://schemas.openxmlformats.org/officeDocument/2006/relationships/tags" Target="../tags/tag15.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tags" Target="../tags/tag14.xml"/><Relationship Id="rId28" Type="http://schemas.openxmlformats.org/officeDocument/2006/relationships/tags" Target="../tags/tag19.xml"/><Relationship Id="rId10" Type="http://schemas.openxmlformats.org/officeDocument/2006/relationships/vmlDrawing" Target="../drawings/vmlDrawing1.vml"/><Relationship Id="rId19" Type="http://schemas.openxmlformats.org/officeDocument/2006/relationships/tags" Target="../tags/tag10.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28485877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0788"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0" y="0"/>
                        <a:ext cx="158750" cy="158750"/>
                      </a:xfrm>
                      <a:prstGeom prst="rect">
                        <a:avLst/>
                      </a:prstGeom>
                    </p:spPr>
                  </p:pic>
                </p:oleObj>
              </mc:Fallback>
            </mc:AlternateContent>
          </a:graphicData>
        </a:graphic>
      </p:graphicFrame>
      <p:cxnSp>
        <p:nvCxnSpPr>
          <p:cNvPr id="25" name="Straight Connector 24"/>
          <p:cNvCxnSpPr/>
          <p:nvPr/>
        </p:nvCxnSpPr>
        <p:spPr bwMode="auto">
          <a:xfrm>
            <a:off x="8478349" y="6457467"/>
            <a:ext cx="0" cy="194866"/>
          </a:xfrm>
          <a:prstGeom prst="line">
            <a:avLst/>
          </a:prstGeom>
          <a:noFill/>
          <a:ln w="9525" cap="flat" cmpd="sng" algn="ctr">
            <a:solidFill>
              <a:schemeClr val="accent3"/>
            </a:solidFill>
            <a:prstDash val="solid"/>
          </a:ln>
          <a:effectLst/>
        </p:spPr>
      </p:cxnSp>
      <p:sp>
        <p:nvSpPr>
          <p:cNvPr id="27" name="Rectangle 26"/>
          <p:cNvSpPr/>
          <p:nvPr/>
        </p:nvSpPr>
        <p:spPr bwMode="ltGray">
          <a:xfrm>
            <a:off x="-12357" y="-1"/>
            <a:ext cx="45720" cy="6721475"/>
          </a:xfrm>
          <a:prstGeom prst="rect">
            <a:avLst/>
          </a:prstGeom>
          <a:solidFill>
            <a:schemeClr val="accent5"/>
          </a:solidFill>
          <a:ln w="9525" cap="flat" cmpd="sng" algn="ctr">
            <a:noFill/>
            <a:prstDash val="solid"/>
          </a:ln>
          <a:effectLst/>
        </p:spPr>
        <p:txBody>
          <a:bodyPr lIns="91430" tIns="45715" rIns="91430" bIns="4571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smtClean="0">
              <a:ln>
                <a:noFill/>
              </a:ln>
              <a:solidFill>
                <a:srgbClr val="505154"/>
              </a:solidFill>
              <a:effectLst/>
              <a:uLnTx/>
              <a:uFillTx/>
              <a:latin typeface="Arial"/>
              <a:ea typeface="ＭＳ Ｐゴシック"/>
              <a:cs typeface="+mn-cs"/>
            </a:endParaRPr>
          </a:p>
        </p:txBody>
      </p:sp>
      <p:sp>
        <p:nvSpPr>
          <p:cNvPr id="1033" name="doc id"/>
          <p:cNvSpPr>
            <a:spLocks noChangeArrowheads="1"/>
          </p:cNvSpPr>
          <p:nvPr/>
        </p:nvSpPr>
        <p:spPr bwMode="auto">
          <a:xfrm>
            <a:off x="8080375"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rgbClr val="000000"/>
              </a:solidFill>
              <a:latin typeface="+mn-lt"/>
              <a:ea typeface="+mn-ea"/>
            </a:endParaRPr>
          </a:p>
        </p:txBody>
      </p:sp>
      <p:sp>
        <p:nvSpPr>
          <p:cNvPr id="1034" name="Working Draft"/>
          <p:cNvSpPr txBox="1">
            <a:spLocks noChangeArrowheads="1"/>
          </p:cNvSpPr>
          <p:nvPr/>
        </p:nvSpPr>
        <p:spPr bwMode="auto">
          <a:xfrm rot="5400000">
            <a:off x="7893718" y="1940591"/>
            <a:ext cx="199573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smtClean="0">
                <a:latin typeface="+mn-lt"/>
                <a:ea typeface="+mn-ea"/>
              </a:rPr>
              <a:t>Last Modified 26.09.2014 00:02 W. Europe Standard Time</a:t>
            </a:r>
            <a:endParaRPr lang="en-US" baseline="0" noProof="0" dirty="0" smtClean="0">
              <a:latin typeface="+mn-lt"/>
              <a:ea typeface="+mn-ea"/>
            </a:endParaRPr>
          </a:p>
        </p:txBody>
      </p:sp>
      <p:sp>
        <p:nvSpPr>
          <p:cNvPr id="1035" name="Printed"/>
          <p:cNvSpPr txBox="1">
            <a:spLocks noChangeArrowheads="1"/>
          </p:cNvSpPr>
          <p:nvPr/>
        </p:nvSpPr>
        <p:spPr bwMode="auto">
          <a:xfrm rot="5400000">
            <a:off x="8001120" y="4114417"/>
            <a:ext cx="178093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smtClean="0">
                <a:latin typeface="+mn-lt"/>
                <a:ea typeface="+mn-ea"/>
              </a:rPr>
              <a:t>Printed 10.01.2014 19:42 W. Europe Standard Time</a:t>
            </a:r>
            <a:endParaRPr lang="en-US" baseline="0" noProof="0" dirty="0" smtClean="0">
              <a:latin typeface="+mn-lt"/>
              <a:ea typeface="+mn-ea"/>
            </a:endParaRPr>
          </a:p>
        </p:txBody>
      </p:sp>
      <p:sp>
        <p:nvSpPr>
          <p:cNvPr id="1036" name="Rectangle 286"/>
          <p:cNvSpPr>
            <a:spLocks noGrp="1" noChangeArrowheads="1"/>
          </p:cNvSpPr>
          <p:nvPr>
            <p:ph type="body" idx="1"/>
          </p:nvPr>
        </p:nvSpPr>
        <p:spPr bwMode="auto">
          <a:xfrm>
            <a:off x="1452563" y="195103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19" name="Title Placeholder 2"/>
          <p:cNvSpPr>
            <a:spLocks noGrp="1" noChangeArrowheads="1"/>
          </p:cNvSpPr>
          <p:nvPr>
            <p:ph type="title"/>
          </p:nvPr>
        </p:nvSpPr>
        <p:spPr bwMode="auto">
          <a:xfrm>
            <a:off x="213064" y="230188"/>
            <a:ext cx="852453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13064"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McK 3. Unit of measure" hidden="1"/>
          <p:cNvSpPr txBox="1">
            <a:spLocks noChangeArrowheads="1"/>
          </p:cNvSpPr>
          <p:nvPr/>
        </p:nvSpPr>
        <p:spPr bwMode="auto">
          <a:xfrm>
            <a:off x="213064" y="531813"/>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Unit of measure</a:t>
            </a:r>
          </a:p>
        </p:txBody>
      </p:sp>
      <p:grpSp>
        <p:nvGrpSpPr>
          <p:cNvPr id="15" name="ACET" hidden="1"/>
          <p:cNvGrpSpPr>
            <a:grpSpLocks/>
          </p:cNvGrpSpPr>
          <p:nvPr/>
        </p:nvGrpSpPr>
        <p:grpSpPr bwMode="auto">
          <a:xfrm>
            <a:off x="1452563" y="1381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sp>
        <p:nvSpPr>
          <p:cNvPr id="28" name="Slide Number"/>
          <p:cNvSpPr txBox="1">
            <a:spLocks/>
          </p:cNvSpPr>
          <p:nvPr/>
        </p:nvSpPr>
        <p:spPr bwMode="auto">
          <a:xfrm>
            <a:off x="8545513" y="6477956"/>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mtClean="0">
                <a:solidFill>
                  <a:schemeClr val="accent3"/>
                </a:solidFill>
              </a:rPr>
              <a:pPr lvl="0"/>
              <a:t>‹#›</a:t>
            </a:fld>
            <a:endParaRPr lang="en-US" dirty="0">
              <a:solidFill>
                <a:schemeClr val="accent3"/>
              </a:solidFill>
            </a:endParaRPr>
          </a:p>
        </p:txBody>
      </p:sp>
      <p:grpSp>
        <p:nvGrpSpPr>
          <p:cNvPr id="29" name="McK Slide Elements" hidden="1"/>
          <p:cNvGrpSpPr/>
          <p:nvPr/>
        </p:nvGrpSpPr>
        <p:grpSpPr bwMode="auto">
          <a:xfrm>
            <a:off x="213064" y="6280695"/>
            <a:ext cx="6908705" cy="368503"/>
            <a:chOff x="121488" y="6352634"/>
            <a:chExt cx="8794114" cy="368503"/>
          </a:xfrm>
        </p:grpSpPr>
        <p:sp>
          <p:nvSpPr>
            <p:cNvPr id="30"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smtClean="0">
                  <a:latin typeface="+mn-lt"/>
                </a:rPr>
                <a:t>1 Footnote</a:t>
              </a:r>
            </a:p>
          </p:txBody>
        </p:sp>
        <p:sp>
          <p:nvSpPr>
            <p:cNvPr id="31"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baseline="0" noProof="0" dirty="0" smtClean="0">
                  <a:solidFill>
                    <a:schemeClr val="tx1"/>
                  </a:solidFill>
                  <a:latin typeface="+mn-lt"/>
                </a:rPr>
                <a:t>Source</a:t>
              </a:r>
              <a:endParaRPr lang="en-US" sz="1000" baseline="0" noProof="0" dirty="0">
                <a:solidFill>
                  <a:schemeClr val="tx1"/>
                </a:solidFill>
                <a:latin typeface="+mn-lt"/>
              </a:endParaRPr>
            </a:p>
          </p:txBody>
        </p:sp>
      </p:grpSp>
      <p:grpSp>
        <p:nvGrpSpPr>
          <p:cNvPr id="32" name="LegendBoxes" hidden="1"/>
          <p:cNvGrpSpPr>
            <a:grpSpLocks/>
          </p:cNvGrpSpPr>
          <p:nvPr/>
        </p:nvGrpSpPr>
        <p:grpSpPr bwMode="auto">
          <a:xfrm>
            <a:off x="7962106" y="291387"/>
            <a:ext cx="763588" cy="996951"/>
            <a:chOff x="4936" y="176"/>
            <a:chExt cx="481" cy="628"/>
          </a:xfrm>
        </p:grpSpPr>
        <p:sp>
          <p:nvSpPr>
            <p:cNvPr id="33"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5"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7"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9"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4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41" name="LegendLines" hidden="1"/>
          <p:cNvGrpSpPr>
            <a:grpSpLocks/>
          </p:cNvGrpSpPr>
          <p:nvPr/>
        </p:nvGrpSpPr>
        <p:grpSpPr bwMode="auto">
          <a:xfrm>
            <a:off x="7654131" y="291387"/>
            <a:ext cx="1071563" cy="730251"/>
            <a:chOff x="4750" y="176"/>
            <a:chExt cx="675" cy="460"/>
          </a:xfrm>
        </p:grpSpPr>
        <p:sp>
          <p:nvSpPr>
            <p:cNvPr id="4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4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4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45"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46"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47"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48" name="McKSticker" hidden="1"/>
          <p:cNvGrpSpPr/>
          <p:nvPr/>
        </p:nvGrpSpPr>
        <p:grpSpPr bwMode="auto">
          <a:xfrm>
            <a:off x="7658799" y="291387"/>
            <a:ext cx="1066895" cy="212366"/>
            <a:chOff x="7673880" y="285750"/>
            <a:chExt cx="1066895" cy="212366"/>
          </a:xfrm>
        </p:grpSpPr>
        <p:sp>
          <p:nvSpPr>
            <p:cNvPr id="49"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dirty="0">
                  <a:solidFill>
                    <a:srgbClr val="808080"/>
                  </a:solidFill>
                  <a:latin typeface="+mn-lt"/>
                </a:rPr>
                <a:t>PRELIMINARY</a:t>
              </a:r>
            </a:p>
          </p:txBody>
        </p:sp>
        <p:cxnSp>
          <p:nvCxnSpPr>
            <p:cNvPr id="50" name="AutoShape 31"/>
            <p:cNvCxnSpPr>
              <a:cxnSpLocks noChangeShapeType="1"/>
              <a:stCxn id="49" idx="2"/>
              <a:endCxn id="49"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51" name="AutoShape 32"/>
            <p:cNvCxnSpPr>
              <a:cxnSpLocks noChangeShapeType="1"/>
              <a:stCxn id="49" idx="4"/>
              <a:endCxn id="49"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2" name="LegendMoons" hidden="1"/>
          <p:cNvGrpSpPr/>
          <p:nvPr/>
        </p:nvGrpSpPr>
        <p:grpSpPr bwMode="auto">
          <a:xfrm>
            <a:off x="7895264" y="291387"/>
            <a:ext cx="830430" cy="1306516"/>
            <a:chOff x="6655594" y="273840"/>
            <a:chExt cx="830430" cy="1306516"/>
          </a:xfrm>
        </p:grpSpPr>
        <p:grpSp>
          <p:nvGrpSpPr>
            <p:cNvPr id="53" name="MoonLegend1"/>
            <p:cNvGrpSpPr>
              <a:grpSpLocks noChangeAspect="1"/>
            </p:cNvGrpSpPr>
            <p:nvPr>
              <p:custDataLst>
                <p:tags r:id="rId15"/>
              </p:custDataLst>
            </p:nvPr>
          </p:nvGrpSpPr>
          <p:grpSpPr bwMode="auto">
            <a:xfrm>
              <a:off x="6655594" y="273840"/>
              <a:ext cx="209550" cy="209551"/>
              <a:chOff x="4533" y="183"/>
              <a:chExt cx="144" cy="144"/>
            </a:xfrm>
          </p:grpSpPr>
          <p:sp>
            <p:nvSpPr>
              <p:cNvPr id="71" name="Oval 38"/>
              <p:cNvSpPr>
                <a:spLocks noChangeAspect="1" noChangeArrowheads="1"/>
              </p:cNvSpPr>
              <p:nvPr>
                <p:custDataLst>
                  <p:tags r:id="rId28"/>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2" name="Arc 39"/>
              <p:cNvSpPr>
                <a:spLocks noChangeAspect="1"/>
              </p:cNvSpPr>
              <p:nvPr>
                <p:custDataLst>
                  <p:tags r:id="rId29"/>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54" name="MoonLegend2"/>
            <p:cNvGrpSpPr>
              <a:grpSpLocks noChangeAspect="1"/>
            </p:cNvGrpSpPr>
            <p:nvPr>
              <p:custDataLst>
                <p:tags r:id="rId16"/>
              </p:custDataLst>
            </p:nvPr>
          </p:nvGrpSpPr>
          <p:grpSpPr bwMode="auto">
            <a:xfrm>
              <a:off x="6655594" y="548081"/>
              <a:ext cx="209550" cy="209551"/>
              <a:chOff x="1694" y="2044"/>
              <a:chExt cx="160" cy="160"/>
            </a:xfrm>
          </p:grpSpPr>
          <p:sp>
            <p:nvSpPr>
              <p:cNvPr id="69" name="Oval 41"/>
              <p:cNvSpPr>
                <a:spLocks noChangeAspect="1" noChangeArrowheads="1"/>
              </p:cNvSpPr>
              <p:nvPr>
                <p:custDataLst>
                  <p:tags r:id="rId2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0" name="Arc 42"/>
              <p:cNvSpPr>
                <a:spLocks noChangeAspect="1"/>
              </p:cNvSpPr>
              <p:nvPr>
                <p:custDataLst>
                  <p:tags r:id="rId27"/>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55" name="MoonLegend4"/>
            <p:cNvGrpSpPr>
              <a:grpSpLocks noChangeAspect="1"/>
            </p:cNvGrpSpPr>
            <p:nvPr>
              <p:custDataLst>
                <p:tags r:id="rId17"/>
              </p:custDataLst>
            </p:nvPr>
          </p:nvGrpSpPr>
          <p:grpSpPr bwMode="auto">
            <a:xfrm>
              <a:off x="6655594" y="1096563"/>
              <a:ext cx="209550" cy="209551"/>
              <a:chOff x="4495" y="1198"/>
              <a:chExt cx="160" cy="160"/>
            </a:xfrm>
          </p:grpSpPr>
          <p:sp>
            <p:nvSpPr>
              <p:cNvPr id="67" name="Oval 47"/>
              <p:cNvSpPr>
                <a:spLocks noChangeAspect="1" noChangeArrowheads="1"/>
              </p:cNvSpPr>
              <p:nvPr>
                <p:custDataLst>
                  <p:tags r:id="rId2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8" name="Arc 48"/>
              <p:cNvSpPr>
                <a:spLocks noChangeAspect="1"/>
              </p:cNvSpPr>
              <p:nvPr>
                <p:custDataLst>
                  <p:tags r:id="rId25"/>
                </p:custDataLst>
              </p:nvPr>
            </p:nvSpPr>
            <p:spPr bwMode="auto">
              <a:xfrm>
                <a:off x="4495" y="1198"/>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56" name="MoonLegend5"/>
            <p:cNvGrpSpPr>
              <a:grpSpLocks noChangeAspect="1"/>
            </p:cNvGrpSpPr>
            <p:nvPr>
              <p:custDataLst>
                <p:tags r:id="rId18"/>
              </p:custDataLst>
            </p:nvPr>
          </p:nvGrpSpPr>
          <p:grpSpPr bwMode="auto">
            <a:xfrm>
              <a:off x="6655594" y="1370805"/>
              <a:ext cx="209550" cy="209551"/>
              <a:chOff x="4495" y="1440"/>
              <a:chExt cx="160" cy="160"/>
            </a:xfrm>
          </p:grpSpPr>
          <p:sp>
            <p:nvSpPr>
              <p:cNvPr id="65" name="Oval 50"/>
              <p:cNvSpPr>
                <a:spLocks noChangeAspect="1" noChangeArrowheads="1"/>
              </p:cNvSpPr>
              <p:nvPr>
                <p:custDataLst>
                  <p:tags r:id="rId22"/>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6" name="Oval 51"/>
              <p:cNvSpPr>
                <a:spLocks noChangeAspect="1" noChangeArrowheads="1"/>
              </p:cNvSpPr>
              <p:nvPr>
                <p:custDataLst>
                  <p:tags r:id="rId23"/>
                </p:custDataLst>
              </p:nvPr>
            </p:nvSpPr>
            <p:spPr bwMode="auto">
              <a:xfrm>
                <a:off x="4495" y="1440"/>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57"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58"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59"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0"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61"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62" name="MoonLegend3"/>
            <p:cNvGrpSpPr>
              <a:grpSpLocks noChangeAspect="1"/>
            </p:cNvGrpSpPr>
            <p:nvPr>
              <p:custDataLst>
                <p:tags r:id="rId19"/>
              </p:custDataLst>
            </p:nvPr>
          </p:nvGrpSpPr>
          <p:grpSpPr bwMode="auto">
            <a:xfrm>
              <a:off x="6655594" y="822322"/>
              <a:ext cx="209550" cy="209551"/>
              <a:chOff x="4495" y="1198"/>
              <a:chExt cx="160" cy="160"/>
            </a:xfrm>
          </p:grpSpPr>
          <p:sp>
            <p:nvSpPr>
              <p:cNvPr id="63" name="Oval 47"/>
              <p:cNvSpPr>
                <a:spLocks noChangeAspect="1" noChangeArrowheads="1"/>
              </p:cNvSpPr>
              <p:nvPr>
                <p:custDataLst>
                  <p:tags r:id="rId20"/>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4" name="Arc 48"/>
              <p:cNvSpPr>
                <a:spLocks noChangeAspect="1"/>
              </p:cNvSpPr>
              <p:nvPr>
                <p:custDataLst>
                  <p:tags r:id="rId21"/>
                </p:custDataLst>
              </p:nvPr>
            </p:nvSpPr>
            <p:spPr bwMode="auto">
              <a:xfrm>
                <a:off x="4495" y="1198"/>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grpSp>
        <p:nvGrpSpPr>
          <p:cNvPr id="73" name="McK Moon" hidden="1"/>
          <p:cNvGrpSpPr>
            <a:grpSpLocks noChangeAspect="1"/>
          </p:cNvGrpSpPr>
          <p:nvPr>
            <p:custDataLst>
              <p:tags r:id="rId12"/>
            </p:custDataLst>
          </p:nvPr>
        </p:nvGrpSpPr>
        <p:grpSpPr bwMode="auto">
          <a:xfrm>
            <a:off x="7585237" y="636391"/>
            <a:ext cx="254000" cy="254000"/>
            <a:chOff x="1600" y="1600"/>
            <a:chExt cx="160" cy="160"/>
          </a:xfrm>
        </p:grpSpPr>
        <p:sp>
          <p:nvSpPr>
            <p:cNvPr id="74" name="Oval 90"/>
            <p:cNvSpPr>
              <a:spLocks noChangeAspect="1" noChangeArrowheads="1"/>
            </p:cNvSpPr>
            <p:nvPr>
              <p:custDataLst>
                <p:tags r:id="rId13"/>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Arc 91"/>
            <p:cNvSpPr>
              <a:spLocks noChangeAspect="1"/>
            </p:cNvSpPr>
            <p:nvPr>
              <p:custDataLst>
                <p:tags r:id="rId14"/>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7248061" y="6445409"/>
            <a:ext cx="1102662" cy="202590"/>
            <a:chOff x="7248061" y="6445409"/>
            <a:chExt cx="1102662" cy="202590"/>
          </a:xfrm>
        </p:grpSpPr>
        <p:pic>
          <p:nvPicPr>
            <p:cNvPr id="80" name="Picture 79"/>
            <p:cNvPicPr>
              <a:picLocks noChangeAspect="1"/>
            </p:cNvPicPr>
            <p:nvPr/>
          </p:nvPicPr>
          <p:blipFill rotWithShape="1">
            <a:blip r:embed="rId32" cstate="print">
              <a:extLst>
                <a:ext uri="{28A0092B-C50C-407E-A947-70E740481C1C}">
                  <a14:useLocalDpi xmlns:a14="http://schemas.microsoft.com/office/drawing/2010/main" val="0"/>
                </a:ext>
              </a:extLst>
            </a:blip>
            <a:srcRect l="23313" t="11559" r="4266" b="17262"/>
            <a:stretch/>
          </p:blipFill>
          <p:spPr>
            <a:xfrm>
              <a:off x="7497482" y="6446646"/>
              <a:ext cx="853241" cy="181830"/>
            </a:xfrm>
            <a:prstGeom prst="rect">
              <a:avLst/>
            </a:prstGeom>
          </p:spPr>
        </p:pic>
        <p:pic>
          <p:nvPicPr>
            <p:cNvPr id="78" name="Picture 2" descr="C:\Users\Ashok Venkataraman\Desktop\lohgo.png"/>
            <p:cNvPicPr>
              <a:picLocks noChangeArrowheads="1"/>
            </p:cNvPicPr>
            <p:nvPr/>
          </p:nvPicPr>
          <p:blipFill rotWithShape="1">
            <a:blip r:embed="rId33" cstate="print">
              <a:extLst>
                <a:ext uri="{28A0092B-C50C-407E-A947-70E740481C1C}">
                  <a14:useLocalDpi xmlns:a14="http://schemas.microsoft.com/office/drawing/2010/main" val="0"/>
                </a:ext>
              </a:extLst>
            </a:blip>
            <a:srcRect r="76614"/>
            <a:stretch/>
          </p:blipFill>
          <p:spPr bwMode="auto">
            <a:xfrm>
              <a:off x="7248061" y="6445409"/>
              <a:ext cx="190823" cy="202590"/>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3669" r:id="rId1"/>
    <p:sldLayoutId id="2147483663" r:id="rId2"/>
    <p:sldLayoutId id="2147483671" r:id="rId3"/>
    <p:sldLayoutId id="2147483664" r:id="rId4"/>
    <p:sldLayoutId id="2147483665" r:id="rId5"/>
    <p:sldLayoutId id="2147483670" r:id="rId6"/>
    <p:sldLayoutId id="2147483678" r:id="rId7"/>
    <p:sldLayoutId id="2147483680" r:id="rId8"/>
  </p:sldLayoutIdLst>
  <p:timing>
    <p:tnLst>
      <p:par>
        <p:cTn id="1" dur="indefinite" restart="never" nodeType="tmRoot"/>
      </p:par>
    </p:tnLst>
  </p:timing>
  <p:hf hdr="0" ftr="0" dt="0"/>
  <p:txStyles>
    <p:titleStyle>
      <a:lvl1pPr algn="l" defTabSz="895350" rtl="0" eaLnBrk="1" fontAlgn="base" hangingPunct="1">
        <a:spcBef>
          <a:spcPct val="0"/>
        </a:spcBef>
        <a:spcAft>
          <a:spcPct val="0"/>
        </a:spcAft>
        <a:tabLst>
          <a:tab pos="269875" algn="l"/>
        </a:tabLst>
        <a:defRPr sz="1900" b="1"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tags" Target="../tags/tag77.xml"/><Relationship Id="rId11" Type="http://schemas.openxmlformats.org/officeDocument/2006/relationships/chart" Target="../charts/chart1.xml"/><Relationship Id="rId5" Type="http://schemas.openxmlformats.org/officeDocument/2006/relationships/tags" Target="../tags/tag76.xml"/><Relationship Id="rId10" Type="http://schemas.openxmlformats.org/officeDocument/2006/relationships/image" Target="../media/image16.emf"/><Relationship Id="rId4" Type="http://schemas.openxmlformats.org/officeDocument/2006/relationships/tags" Target="../tags/tag75.xml"/><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chart" Target="../charts/chart2.xml"/><Relationship Id="rId2" Type="http://schemas.openxmlformats.org/officeDocument/2006/relationships/tags" Target="../tags/tag79.xml"/><Relationship Id="rId16" Type="http://schemas.openxmlformats.org/officeDocument/2006/relationships/image" Target="../media/image16.emf"/><Relationship Id="rId1" Type="http://schemas.openxmlformats.org/officeDocument/2006/relationships/vmlDrawing" Target="../drawings/vmlDrawing16.v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oleObject" Target="../embeddings/oleObject16.bin"/><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tags" Target="../tags/tag107.xml"/><Relationship Id="rId3" Type="http://schemas.openxmlformats.org/officeDocument/2006/relationships/tags" Target="../tags/tag92.xml"/><Relationship Id="rId21" Type="http://schemas.openxmlformats.org/officeDocument/2006/relationships/oleObject" Target="../embeddings/oleObject17.bin"/><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23" Type="http://schemas.openxmlformats.org/officeDocument/2006/relationships/chart" Target="../charts/chart3.xml"/><Relationship Id="rId10" Type="http://schemas.openxmlformats.org/officeDocument/2006/relationships/tags" Target="../tags/tag99.xml"/><Relationship Id="rId19" Type="http://schemas.openxmlformats.org/officeDocument/2006/relationships/tags" Target="../tags/tag108.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image" Target="../media/image16.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10.xml"/><Relationship Id="rId7" Type="http://schemas.openxmlformats.org/officeDocument/2006/relationships/slideLayout" Target="../slideLayouts/slideLayout4.xml"/><Relationship Id="rId2" Type="http://schemas.openxmlformats.org/officeDocument/2006/relationships/tags" Target="../tags/tag109.xml"/><Relationship Id="rId1" Type="http://schemas.openxmlformats.org/officeDocument/2006/relationships/vmlDrawing" Target="../drawings/vmlDrawing18.vml"/><Relationship Id="rId6" Type="http://schemas.openxmlformats.org/officeDocument/2006/relationships/tags" Target="../tags/tag113.xml"/><Relationship Id="rId5" Type="http://schemas.openxmlformats.org/officeDocument/2006/relationships/tags" Target="../tags/tag112.xml"/><Relationship Id="rId10" Type="http://schemas.openxmlformats.org/officeDocument/2006/relationships/chart" Target="../charts/chart4.xml"/><Relationship Id="rId4" Type="http://schemas.openxmlformats.org/officeDocument/2006/relationships/tags" Target="../tags/tag111.xml"/><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chart" Target="../charts/chart5.xml"/><Relationship Id="rId2" Type="http://schemas.openxmlformats.org/officeDocument/2006/relationships/tags" Target="../tags/tag114.xml"/><Relationship Id="rId1" Type="http://schemas.openxmlformats.org/officeDocument/2006/relationships/vmlDrawing" Target="../drawings/vmlDrawing19.vml"/><Relationship Id="rId6" Type="http://schemas.openxmlformats.org/officeDocument/2006/relationships/tags" Target="../tags/tag118.xml"/><Relationship Id="rId11" Type="http://schemas.openxmlformats.org/officeDocument/2006/relationships/image" Target="../media/image16.emf"/><Relationship Id="rId5" Type="http://schemas.openxmlformats.org/officeDocument/2006/relationships/tags" Target="../tags/tag117.xml"/><Relationship Id="rId10" Type="http://schemas.openxmlformats.org/officeDocument/2006/relationships/oleObject" Target="../embeddings/oleObject19.bin"/><Relationship Id="rId4" Type="http://schemas.openxmlformats.org/officeDocument/2006/relationships/tags" Target="../tags/tag116.xml"/><Relationship Id="rId9"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notesSlide" Target="../notesSlides/notesSlide1.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slideLayout" Target="../slideLayouts/slideLayout4.xml"/><Relationship Id="rId5" Type="http://schemas.openxmlformats.org/officeDocument/2006/relationships/tags" Target="../tags/tag32.xml"/><Relationship Id="rId4" Type="http://schemas.openxmlformats.org/officeDocument/2006/relationships/tags" Target="../tags/tag3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4.xml"/><Relationship Id="rId7"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vmlDrawing" Target="../drawings/vmlDrawing8.vml"/><Relationship Id="rId6" Type="http://schemas.openxmlformats.org/officeDocument/2006/relationships/tags" Target="../tags/tag37.xml"/><Relationship Id="rId11" Type="http://schemas.openxmlformats.org/officeDocument/2006/relationships/image" Target="../media/image15.gif"/><Relationship Id="rId5" Type="http://schemas.openxmlformats.org/officeDocument/2006/relationships/tags" Target="../tags/tag36.xml"/><Relationship Id="rId10" Type="http://schemas.openxmlformats.org/officeDocument/2006/relationships/image" Target="../media/image14.emf"/><Relationship Id="rId4" Type="http://schemas.openxmlformats.org/officeDocument/2006/relationships/tags" Target="../tags/tag35.xml"/><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tags" Target="../tags/tag42.xml"/><Relationship Id="rId11" Type="http://schemas.openxmlformats.org/officeDocument/2006/relationships/oleObject" Target="../embeddings/oleObject9.bin"/><Relationship Id="rId5" Type="http://schemas.openxmlformats.org/officeDocument/2006/relationships/tags" Target="../tags/tag41.xml"/><Relationship Id="rId10" Type="http://schemas.openxmlformats.org/officeDocument/2006/relationships/notesSlide" Target="../notesSlides/notesSlide3.xml"/><Relationship Id="rId4" Type="http://schemas.openxmlformats.org/officeDocument/2006/relationships/tags" Target="../tags/tag40.xml"/><Relationship Id="rId9"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tags" Target="../tags/tag49.xml"/><Relationship Id="rId11" Type="http://schemas.openxmlformats.org/officeDocument/2006/relationships/notesSlide" Target="../notesSlides/notesSlide4.xml"/><Relationship Id="rId5" Type="http://schemas.openxmlformats.org/officeDocument/2006/relationships/tags" Target="../tags/tag48.xml"/><Relationship Id="rId10" Type="http://schemas.openxmlformats.org/officeDocument/2006/relationships/slideLayout" Target="../slideLayouts/slideLayout4.xml"/><Relationship Id="rId4" Type="http://schemas.openxmlformats.org/officeDocument/2006/relationships/tags" Target="../tags/tag47.xml"/><Relationship Id="rId9" Type="http://schemas.openxmlformats.org/officeDocument/2006/relationships/tags" Target="../tags/tag52.xml"/></Relationships>
</file>

<file path=ppt/slides/_rels/slide6.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oleObject" Target="../embeddings/oleObject11.bin"/><Relationship Id="rId2" Type="http://schemas.openxmlformats.org/officeDocument/2006/relationships/tags" Target="../tags/tag53.xml"/><Relationship Id="rId1" Type="http://schemas.openxmlformats.org/officeDocument/2006/relationships/vmlDrawing" Target="../drawings/vmlDrawing11.vml"/><Relationship Id="rId6" Type="http://schemas.openxmlformats.org/officeDocument/2006/relationships/tags" Target="../tags/tag57.xml"/><Relationship Id="rId11" Type="http://schemas.openxmlformats.org/officeDocument/2006/relationships/notesSlide" Target="../notesSlides/notesSlide5.xml"/><Relationship Id="rId5" Type="http://schemas.openxmlformats.org/officeDocument/2006/relationships/tags" Target="../tags/tag56.xml"/><Relationship Id="rId10" Type="http://schemas.openxmlformats.org/officeDocument/2006/relationships/slideLayout" Target="../slideLayouts/slideLayout4.xml"/><Relationship Id="rId4" Type="http://schemas.openxmlformats.org/officeDocument/2006/relationships/tags" Target="../tags/tag55.xml"/><Relationship Id="rId9" Type="http://schemas.openxmlformats.org/officeDocument/2006/relationships/tags" Target="../tags/tag60.xml"/></Relationships>
</file>

<file path=ppt/slides/_rels/slide7.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6.emf"/><Relationship Id="rId2" Type="http://schemas.openxmlformats.org/officeDocument/2006/relationships/tags" Target="../tags/tag61.xml"/><Relationship Id="rId1" Type="http://schemas.openxmlformats.org/officeDocument/2006/relationships/vmlDrawing" Target="../drawings/vmlDrawing12.vml"/><Relationship Id="rId6" Type="http://schemas.openxmlformats.org/officeDocument/2006/relationships/tags" Target="../tags/tag65.xml"/><Relationship Id="rId11" Type="http://schemas.openxmlformats.org/officeDocument/2006/relationships/oleObject" Target="../embeddings/oleObject12.bin"/><Relationship Id="rId5" Type="http://schemas.openxmlformats.org/officeDocument/2006/relationships/tags" Target="../tags/tag64.xml"/><Relationship Id="rId10" Type="http://schemas.openxmlformats.org/officeDocument/2006/relationships/slideLayout" Target="../slideLayouts/slideLayout8.xml"/><Relationship Id="rId4" Type="http://schemas.openxmlformats.org/officeDocument/2006/relationships/tags" Target="../tags/tag63.xml"/><Relationship Id="rId9"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6.emf"/><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6.emf"/><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6852" y="4252014"/>
            <a:ext cx="6523541" cy="861774"/>
          </a:xfrm>
        </p:spPr>
        <p:txBody>
          <a:bodyPr/>
          <a:lstStyle/>
          <a:p>
            <a:r>
              <a:rPr lang="en-US" dirty="0" smtClean="0"/>
              <a:t>Rapid </a:t>
            </a:r>
            <a:r>
              <a:rPr lang="en-US" dirty="0"/>
              <a:t>IT </a:t>
            </a:r>
            <a:r>
              <a:rPr lang="en-US" dirty="0" smtClean="0"/>
              <a:t>Diagnostic </a:t>
            </a:r>
            <a:br>
              <a:rPr lang="en-US" dirty="0" smtClean="0"/>
            </a:br>
            <a:r>
              <a:rPr lang="en-US" dirty="0" smtClean="0"/>
              <a:t>[Final/ Interim] </a:t>
            </a:r>
            <a:r>
              <a:rPr lang="en-US" dirty="0"/>
              <a:t>Report</a:t>
            </a:r>
          </a:p>
        </p:txBody>
      </p:sp>
      <p:sp>
        <p:nvSpPr>
          <p:cNvPr id="5" name="Subtitle 4"/>
          <p:cNvSpPr>
            <a:spLocks noGrp="1"/>
          </p:cNvSpPr>
          <p:nvPr>
            <p:ph type="subTitle" idx="1"/>
          </p:nvPr>
        </p:nvSpPr>
        <p:spPr/>
        <p:txBody>
          <a:bodyPr/>
          <a:lstStyle/>
          <a:p>
            <a:r>
              <a:rPr lang="en-US" dirty="0" smtClean="0"/>
              <a:t>#Client1Name#</a:t>
            </a:r>
            <a:endParaRPr lang="en-US" dirty="0"/>
          </a:p>
        </p:txBody>
      </p:sp>
      <p:sp>
        <p:nvSpPr>
          <p:cNvPr id="6" name="McK Date"/>
          <p:cNvSpPr txBox="1">
            <a:spLocks noChangeArrowheads="1"/>
          </p:cNvSpPr>
          <p:nvPr/>
        </p:nvSpPr>
        <p:spPr bwMode="auto">
          <a:xfrm>
            <a:off x="486852" y="5719213"/>
            <a:ext cx="4935538"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000" dirty="0" smtClean="0">
                <a:solidFill>
                  <a:schemeClr val="bg1"/>
                </a:solidFill>
                <a:latin typeface="+mn-lt"/>
              </a:rPr>
              <a:t>#</a:t>
            </a:r>
            <a:r>
              <a:rPr lang="en-US" sz="1000" dirty="0" err="1" smtClean="0">
                <a:solidFill>
                  <a:schemeClr val="bg1"/>
                </a:solidFill>
                <a:latin typeface="+mn-lt"/>
              </a:rPr>
              <a:t>GenerationDate</a:t>
            </a:r>
            <a:r>
              <a:rPr lang="en-US" sz="1000" dirty="0" smtClean="0">
                <a:solidFill>
                  <a:schemeClr val="bg1"/>
                </a:solidFill>
                <a:latin typeface="+mn-lt"/>
              </a:rPr>
              <a:t>#</a:t>
            </a:r>
            <a:endParaRPr lang="en-US" sz="1000" dirty="0">
              <a:solidFill>
                <a:schemeClr val="bg1"/>
              </a:solidFill>
              <a:latin typeface="+mn-lt"/>
            </a:endParaRPr>
          </a:p>
        </p:txBody>
      </p:sp>
      <p:sp>
        <p:nvSpPr>
          <p:cNvPr id="7" name="TextBox 4"/>
          <p:cNvSpPr txBox="1"/>
          <p:nvPr>
            <p:custDataLst>
              <p:tags r:id="rId1"/>
            </p:custDataLst>
          </p:nvPr>
        </p:nvSpPr>
        <p:spPr>
          <a:xfrm>
            <a:off x="6605556" y="0"/>
            <a:ext cx="2355882" cy="4426630"/>
          </a:xfrm>
          <a:prstGeom prst="rect">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err="1" smtClean="0"/>
              <a:t>Todos</a:t>
            </a:r>
            <a:r>
              <a:rPr lang="en-US" dirty="0" smtClean="0"/>
              <a:t>:</a:t>
            </a:r>
          </a:p>
          <a:p>
            <a:r>
              <a:rPr lang="en-US" dirty="0" smtClean="0"/>
              <a:t>- effectiveness pages (other non-banking sectors)</a:t>
            </a:r>
          </a:p>
          <a:p>
            <a:r>
              <a:rPr lang="en-US" dirty="0" smtClean="0"/>
              <a:t>- </a:t>
            </a:r>
            <a:r>
              <a:rPr lang="en-US" dirty="0" err="1" smtClean="0"/>
              <a:t>VotB</a:t>
            </a:r>
            <a:r>
              <a:rPr lang="en-US" dirty="0" smtClean="0"/>
              <a:t> pages</a:t>
            </a:r>
          </a:p>
          <a:p>
            <a:r>
              <a:rPr lang="en-US" b="1" dirty="0" smtClean="0"/>
              <a:t>How do we generally want to show growth </a:t>
            </a:r>
            <a:r>
              <a:rPr lang="en-US" b="1" dirty="0" err="1" smtClean="0"/>
              <a:t>YoY</a:t>
            </a:r>
            <a:r>
              <a:rPr lang="en-US" b="1" dirty="0" smtClean="0"/>
              <a:t>?</a:t>
            </a:r>
          </a:p>
        </p:txBody>
      </p:sp>
      <p:sp>
        <p:nvSpPr>
          <p:cNvPr id="8" name="TextBox 4"/>
          <p:cNvSpPr txBox="1"/>
          <p:nvPr>
            <p:custDataLst>
              <p:tags r:id="rId2"/>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359106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extLst>
              <p:ext uri="{D42A27DB-BD31-4B8C-83A1-F6EECF244321}">
                <p14:modId xmlns:p14="http://schemas.microsoft.com/office/powerpoint/2010/main" val="1939040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7608"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Rectangle 4"/>
          <p:cNvSpPr>
            <a:spLocks noChangeArrowheads="1"/>
          </p:cNvSpPr>
          <p:nvPr>
            <p:custDataLst>
              <p:tags r:id="rId3"/>
            </p:custDataLst>
          </p:nvPr>
        </p:nvSpPr>
        <p:spPr bwMode="gray">
          <a:xfrm>
            <a:off x="365919" y="1103735"/>
            <a:ext cx="8229527" cy="4924001"/>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a:solidFill>
                <a:schemeClr val="lt1"/>
              </a:solidFill>
              <a:latin typeface="+mn-lt"/>
            </a:endParaRPr>
          </a:p>
        </p:txBody>
      </p:sp>
      <p:sp>
        <p:nvSpPr>
          <p:cNvPr id="2" name="Title 1"/>
          <p:cNvSpPr>
            <a:spLocks noGrp="1"/>
          </p:cNvSpPr>
          <p:nvPr>
            <p:ph type="title"/>
          </p:nvPr>
        </p:nvSpPr>
        <p:spPr>
          <a:xfrm>
            <a:off x="213064" y="230188"/>
            <a:ext cx="8524536" cy="584775"/>
          </a:xfrm>
        </p:spPr>
        <p:txBody>
          <a:bodyPr/>
          <a:lstStyle/>
          <a:p>
            <a:r>
              <a:rPr lang="de-DE" dirty="0"/>
              <a:t>#</a:t>
            </a:r>
            <a:r>
              <a:rPr lang="de-DE" dirty="0" smtClean="0"/>
              <a:t>Client1Name</a:t>
            </a:r>
            <a:r>
              <a:rPr lang="de-DE" dirty="0"/>
              <a:t>#</a:t>
            </a:r>
            <a:r>
              <a:rPr lang="en-US" dirty="0"/>
              <a:t>’s total IT spend is in line with that of peers, coming in between the median and top quartile marks</a:t>
            </a:r>
            <a:endParaRPr lang="de-CH"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graphicFrame>
        <p:nvGraphicFramePr>
          <p:cNvPr id="8" name="SpendByRevenues[&quot;#Cl1N#&quot;,&quot;#G1Med#&quot;,&quot;#G1LQ#&quot;][&quot;AD&quot;,&quot;AM&quot;,&quot;Servers&quot;,&quot;EUS&quot;,&quot;NTS&quot;,&quot;Mgmt&quot;] TRANSPOSE"/>
          <p:cNvGraphicFramePr/>
          <p:nvPr>
            <p:extLst>
              <p:ext uri="{D42A27DB-BD31-4B8C-83A1-F6EECF244321}">
                <p14:modId xmlns:p14="http://schemas.microsoft.com/office/powerpoint/2010/main" val="468980938"/>
              </p:ext>
            </p:extLst>
          </p:nvPr>
        </p:nvGraphicFramePr>
        <p:xfrm>
          <a:off x="2857499" y="1379537"/>
          <a:ext cx="5545095" cy="3982861"/>
        </p:xfrm>
        <a:graphic>
          <a:graphicData uri="http://schemas.openxmlformats.org/drawingml/2006/chart">
            <c:chart xmlns:c="http://schemas.openxmlformats.org/drawingml/2006/chart" xmlns:r="http://schemas.openxmlformats.org/officeDocument/2006/relationships" r:id="rId11"/>
          </a:graphicData>
        </a:graphic>
      </p:graphicFrame>
      <p:sp>
        <p:nvSpPr>
          <p:cNvPr id="11" name="SpendByRevenues[&quot;#Cl1N#&quot;,&quot;IT&quot;]"/>
          <p:cNvSpPr>
            <a:spLocks noChangeArrowheads="1"/>
          </p:cNvSpPr>
          <p:nvPr>
            <p:custDataLst>
              <p:tags r:id="rId4"/>
            </p:custDataLst>
          </p:nvPr>
        </p:nvSpPr>
        <p:spPr bwMode="gray">
          <a:xfrm>
            <a:off x="3548171" y="5586773"/>
            <a:ext cx="7039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400" b="1" dirty="0" smtClean="0">
                <a:solidFill>
                  <a:schemeClr val="lt1"/>
                </a:solidFill>
                <a:latin typeface="+mn-lt"/>
                <a:ea typeface="Arial Unicode MS" pitchFamily="34" charset="-128"/>
                <a:cs typeface="Arial Unicode MS" pitchFamily="34" charset="-128"/>
              </a:rPr>
              <a:t>2.8</a:t>
            </a:r>
            <a:endParaRPr lang="en-US" sz="1400" b="1" dirty="0">
              <a:solidFill>
                <a:schemeClr val="lt1"/>
              </a:solidFill>
              <a:latin typeface="+mn-lt"/>
              <a:ea typeface="Arial Unicode MS" pitchFamily="34" charset="-128"/>
              <a:cs typeface="Arial Unicode MS" pitchFamily="34" charset="-128"/>
            </a:endParaRPr>
          </a:p>
        </p:txBody>
      </p:sp>
      <p:sp>
        <p:nvSpPr>
          <p:cNvPr id="12" name="SpendByRevenues[&quot;#G1LQ#&quot;,&quot;IT&quot;]"/>
          <p:cNvSpPr>
            <a:spLocks noChangeArrowheads="1"/>
          </p:cNvSpPr>
          <p:nvPr>
            <p:custDataLst>
              <p:tags r:id="rId5"/>
            </p:custDataLst>
          </p:nvPr>
        </p:nvSpPr>
        <p:spPr bwMode="gray">
          <a:xfrm>
            <a:off x="7053371" y="5586773"/>
            <a:ext cx="703948" cy="26466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400" b="1" dirty="0">
                <a:solidFill>
                  <a:schemeClr val="bg1"/>
                </a:solidFill>
                <a:latin typeface="+mn-lt"/>
              </a:rPr>
              <a:t>2.7</a:t>
            </a:r>
          </a:p>
        </p:txBody>
      </p:sp>
      <p:sp>
        <p:nvSpPr>
          <p:cNvPr id="13" name="SpendByRevenues[&quot;#G1Med#&quot;,&quot;IT&quot;]"/>
          <p:cNvSpPr>
            <a:spLocks noChangeArrowheads="1"/>
          </p:cNvSpPr>
          <p:nvPr>
            <p:custDataLst>
              <p:tags r:id="rId6"/>
            </p:custDataLst>
          </p:nvPr>
        </p:nvSpPr>
        <p:spPr bwMode="gray">
          <a:xfrm>
            <a:off x="5300771" y="5586773"/>
            <a:ext cx="703948" cy="26466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400" b="1" dirty="0" smtClean="0">
                <a:solidFill>
                  <a:schemeClr val="bg1"/>
                </a:solidFill>
                <a:latin typeface="+mn-lt"/>
              </a:rPr>
              <a:t>3.8</a:t>
            </a:r>
            <a:endParaRPr lang="en-US" sz="1400" b="1" dirty="0">
              <a:solidFill>
                <a:schemeClr val="bg1"/>
              </a:solidFill>
              <a:latin typeface="+mn-lt"/>
            </a:endParaRPr>
          </a:p>
        </p:txBody>
      </p:sp>
      <p:sp>
        <p:nvSpPr>
          <p:cNvPr id="22" name="McK 1. On-page tracker"/>
          <p:cNvSpPr>
            <a:spLocks noChangeArrowheads="1"/>
          </p:cNvSpPr>
          <p:nvPr/>
        </p:nvSpPr>
        <p:spPr bwMode="auto">
          <a:xfrm>
            <a:off x="213064" y="26988"/>
            <a:ext cx="43342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Arial"/>
              </a:rPr>
              <a:t>SUMMARY OF IT PERFORMANCE – IT EFFICIENCY</a:t>
            </a:r>
            <a:endParaRPr lang="en-US" sz="1400" dirty="0">
              <a:solidFill>
                <a:srgbClr val="808080"/>
              </a:solidFill>
              <a:latin typeface="Arial"/>
            </a:endParaRPr>
          </a:p>
        </p:txBody>
      </p:sp>
      <p:sp>
        <p:nvSpPr>
          <p:cNvPr id="23" name="SpendByRevenues[&quot;Labels&quot;,&quot;IT&quot;]"/>
          <p:cNvSpPr>
            <a:spLocks noChangeArrowheads="1"/>
          </p:cNvSpPr>
          <p:nvPr/>
        </p:nvSpPr>
        <p:spPr bwMode="gray">
          <a:xfrm>
            <a:off x="561520" y="5611383"/>
            <a:ext cx="2178049" cy="215444"/>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400" dirty="0" smtClean="0">
                <a:latin typeface="+mj-lt"/>
                <a:ea typeface="+mj-ea"/>
                <a:cs typeface="+mj-cs"/>
              </a:rPr>
              <a:t>Total IT</a:t>
            </a:r>
            <a:endParaRPr lang="en-US" sz="1400" dirty="0">
              <a:latin typeface="+mn-lt"/>
              <a:ea typeface="MS PGothic" pitchFamily="34" charset="-128"/>
              <a:cs typeface="Arial" charset="0"/>
            </a:endParaRPr>
          </a:p>
        </p:txBody>
      </p:sp>
      <p:sp>
        <p:nvSpPr>
          <p:cNvPr id="30" name="Rectangle 50"/>
          <p:cNvSpPr>
            <a:spLocks noChangeArrowheads="1"/>
          </p:cNvSpPr>
          <p:nvPr/>
        </p:nvSpPr>
        <p:spPr bwMode="gray">
          <a:xfrm>
            <a:off x="465572" y="1178600"/>
            <a:ext cx="3239943" cy="430887"/>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190500" lvl="1" indent="-190500">
              <a:buFont typeface="Times" pitchFamily="18" charset="0"/>
              <a:buNone/>
            </a:pPr>
            <a:r>
              <a:rPr lang="en-US" sz="1400" b="1" dirty="0">
                <a:solidFill>
                  <a:schemeClr val="accent3"/>
                </a:solidFill>
                <a:latin typeface="+mn-lt"/>
                <a:ea typeface="MS PGothic" pitchFamily="34" charset="-128"/>
                <a:cs typeface="Arial" charset="0"/>
              </a:rPr>
              <a:t>IT spend </a:t>
            </a:r>
            <a:r>
              <a:rPr lang="en-US" sz="1400" b="1" dirty="0" smtClean="0">
                <a:solidFill>
                  <a:schemeClr val="accent3"/>
                </a:solidFill>
                <a:latin typeface="+mn-lt"/>
                <a:ea typeface="MS PGothic" pitchFamily="34" charset="-128"/>
                <a:cs typeface="Arial" charset="0"/>
              </a:rPr>
              <a:t>by activity</a:t>
            </a:r>
          </a:p>
          <a:p>
            <a:pPr marL="190500" lvl="1" indent="-190500">
              <a:buFont typeface="Times" pitchFamily="18" charset="0"/>
              <a:buNone/>
            </a:pPr>
            <a:r>
              <a:rPr lang="en-US" sz="1400" dirty="0" smtClean="0">
                <a:solidFill>
                  <a:srgbClr val="808080"/>
                </a:solidFill>
                <a:latin typeface="+mn-lt"/>
                <a:ea typeface="MS PGothic" pitchFamily="34" charset="-128"/>
                <a:cs typeface="Arial" charset="0"/>
              </a:rPr>
              <a:t>% of revenues</a:t>
            </a:r>
            <a:endParaRPr lang="en-US" sz="1400" dirty="0">
              <a:solidFill>
                <a:srgbClr val="808080"/>
              </a:solidFill>
              <a:latin typeface="+mn-lt"/>
              <a:ea typeface="MS PGothic" pitchFamily="34" charset="-128"/>
              <a:cs typeface="Arial" charset="0"/>
            </a:endParaRPr>
          </a:p>
        </p:txBody>
      </p:sp>
      <p:sp>
        <p:nvSpPr>
          <p:cNvPr id="21" name="TextBox 4"/>
          <p:cNvSpPr txBox="1"/>
          <p:nvPr>
            <p:custDataLst>
              <p:tags r:id="rId7"/>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graphicFrame>
        <p:nvGraphicFramePr>
          <p:cNvPr id="3" name="SpendByRevenues[&quot;Labels&quot;][&quot;AD&quot;,&quot;AM&quot;,&quot;Servers&quot;,&quot;EUS&quot;,&quot;NTS&quot;,&quot;Mgmt&quot;]"/>
          <p:cNvGraphicFramePr>
            <a:graphicFrameLocks noGrp="1"/>
          </p:cNvGraphicFramePr>
          <p:nvPr>
            <p:extLst>
              <p:ext uri="{D42A27DB-BD31-4B8C-83A1-F6EECF244321}">
                <p14:modId xmlns:p14="http://schemas.microsoft.com/office/powerpoint/2010/main" val="1229757145"/>
              </p:ext>
            </p:extLst>
          </p:nvPr>
        </p:nvGraphicFramePr>
        <p:xfrm>
          <a:off x="467391" y="2408706"/>
          <a:ext cx="2457905" cy="2754966"/>
        </p:xfrm>
        <a:graphic>
          <a:graphicData uri="http://schemas.openxmlformats.org/drawingml/2006/table">
            <a:tbl>
              <a:tblPr firstRow="1" bandRow="1">
                <a:tableStyleId>{2D5ABB26-0587-4C30-8999-92F81FD0307C}</a:tableStyleId>
              </a:tblPr>
              <a:tblGrid>
                <a:gridCol w="2457905"/>
              </a:tblGrid>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Application development</a:t>
                      </a:r>
                      <a:endParaRPr lang="en-US" sz="1400" dirty="0" smtClean="0">
                        <a:latin typeface="+mn-lt"/>
                        <a:ea typeface="MS PGothic" pitchFamily="34" charset="-128"/>
                        <a:cs typeface="Arial" charset="0"/>
                      </a:endParaRPr>
                    </a:p>
                  </a:txBody>
                  <a:tcPr/>
                </a:tc>
              </a:tr>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Application maintenance</a:t>
                      </a:r>
                      <a:endParaRPr lang="en-US" sz="1400" dirty="0" smtClean="0">
                        <a:latin typeface="+mn-lt"/>
                        <a:ea typeface="MS PGothic" pitchFamily="34" charset="-128"/>
                        <a:cs typeface="Arial" charset="0"/>
                      </a:endParaRPr>
                    </a:p>
                  </a:txBody>
                  <a:tcPr/>
                </a:tc>
              </a:tr>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Server infrastructure</a:t>
                      </a:r>
                      <a:endParaRPr lang="en-US" sz="1400" dirty="0" smtClean="0">
                        <a:latin typeface="+mn-lt"/>
                        <a:ea typeface="MS PGothic" pitchFamily="34" charset="-128"/>
                        <a:cs typeface="Arial" charset="0"/>
                      </a:endParaRPr>
                    </a:p>
                  </a:txBody>
                  <a:tcPr/>
                </a:tc>
              </a:tr>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End user services</a:t>
                      </a:r>
                      <a:endParaRPr lang="en-US" sz="1400" dirty="0" smtClean="0">
                        <a:latin typeface="+mn-lt"/>
                        <a:ea typeface="MS PGothic" pitchFamily="34" charset="-128"/>
                        <a:cs typeface="Arial" charset="0"/>
                      </a:endParaRPr>
                    </a:p>
                  </a:txBody>
                  <a:tcPr/>
                </a:tc>
              </a:tr>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Network services</a:t>
                      </a:r>
                      <a:endParaRPr lang="en-US" sz="1400" dirty="0" smtClean="0">
                        <a:latin typeface="+mn-lt"/>
                        <a:ea typeface="MS PGothic" pitchFamily="34" charset="-128"/>
                        <a:cs typeface="Arial" charset="0"/>
                      </a:endParaRPr>
                    </a:p>
                  </a:txBody>
                  <a:tcPr/>
                </a:tc>
              </a:tr>
              <a:tr h="4591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Management and overhead</a:t>
                      </a:r>
                      <a:endParaRPr lang="en-US" sz="1400" dirty="0" smtClean="0">
                        <a:latin typeface="+mn-lt"/>
                        <a:ea typeface="MS PGothic" pitchFamily="34" charset="-128"/>
                        <a:cs typeface="Arial" charset="0"/>
                      </a:endParaRPr>
                    </a:p>
                  </a:txBody>
                  <a:tcPr/>
                </a:tc>
              </a:tr>
            </a:tbl>
          </a:graphicData>
        </a:graphic>
      </p:graphicFrame>
    </p:spTree>
    <p:extLst>
      <p:ext uri="{BB962C8B-B14F-4D97-AF65-F5344CB8AC3E}">
        <p14:creationId xmlns:p14="http://schemas.microsoft.com/office/powerpoint/2010/main" val="40913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extLst>
              <p:ext uri="{D42A27DB-BD31-4B8C-83A1-F6EECF244321}">
                <p14:modId xmlns:p14="http://schemas.microsoft.com/office/powerpoint/2010/main" val="30141730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09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0" name="Rectangle 4"/>
          <p:cNvSpPr>
            <a:spLocks noChangeArrowheads="1"/>
          </p:cNvSpPr>
          <p:nvPr>
            <p:custDataLst>
              <p:tags r:id="rId3"/>
            </p:custDataLst>
          </p:nvPr>
        </p:nvSpPr>
        <p:spPr bwMode="gray">
          <a:xfrm>
            <a:off x="213519" y="1103735"/>
            <a:ext cx="8505372" cy="4924001"/>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a:solidFill>
                <a:schemeClr val="lt1"/>
              </a:solidFill>
              <a:latin typeface="+mn-lt"/>
            </a:endParaRPr>
          </a:p>
        </p:txBody>
      </p:sp>
      <p:sp>
        <p:nvSpPr>
          <p:cNvPr id="2" name="Title 1"/>
          <p:cNvSpPr>
            <a:spLocks noGrp="1"/>
          </p:cNvSpPr>
          <p:nvPr>
            <p:ph type="title"/>
          </p:nvPr>
        </p:nvSpPr>
        <p:spPr>
          <a:xfrm>
            <a:off x="213064" y="230188"/>
            <a:ext cx="8524536" cy="584775"/>
          </a:xfrm>
        </p:spPr>
        <p:txBody>
          <a:bodyPr/>
          <a:lstStyle/>
          <a:p>
            <a:r>
              <a:rPr lang="de-DE" dirty="0" smtClean="0"/>
              <a:t>#Client1Name#</a:t>
            </a:r>
            <a:r>
              <a:rPr lang="en-US" dirty="0" smtClean="0"/>
              <a:t>’s </a:t>
            </a:r>
            <a:r>
              <a:rPr lang="en-US" dirty="0"/>
              <a:t>total IT spend is in line with that of peers, coming in between the median and top quartile marks</a:t>
            </a:r>
            <a:endParaRPr lang="de-CH"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sp>
        <p:nvSpPr>
          <p:cNvPr id="11" name="SpendByRevenues[&quot;#Cl1N#&quot;,&quot;IT&quot;]"/>
          <p:cNvSpPr>
            <a:spLocks noChangeArrowheads="1"/>
          </p:cNvSpPr>
          <p:nvPr>
            <p:custDataLst>
              <p:tags r:id="rId4"/>
            </p:custDataLst>
          </p:nvPr>
        </p:nvSpPr>
        <p:spPr bwMode="gray">
          <a:xfrm>
            <a:off x="1589315" y="5611383"/>
            <a:ext cx="546604" cy="21544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12" name="SpendByRevenues[&quot;#P9N#&quot;,&quot;IT&quot;]"/>
          <p:cNvSpPr>
            <a:spLocks noChangeArrowheads="1"/>
          </p:cNvSpPr>
          <p:nvPr>
            <p:custDataLst>
              <p:tags r:id="rId5"/>
            </p:custDataLst>
          </p:nvPr>
        </p:nvSpPr>
        <p:spPr bwMode="gray">
          <a:xfrm>
            <a:off x="7982693"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bg1"/>
                </a:solidFill>
                <a:latin typeface="+mn-lt"/>
              </a:rPr>
              <a:t>2.7</a:t>
            </a:r>
          </a:p>
        </p:txBody>
      </p:sp>
      <p:sp>
        <p:nvSpPr>
          <p:cNvPr id="13" name="SpendByRevenues[&quot;#P5N#&quot;,&quot;IT&quot;]"/>
          <p:cNvSpPr>
            <a:spLocks noChangeArrowheads="1"/>
          </p:cNvSpPr>
          <p:nvPr>
            <p:custDataLst>
              <p:tags r:id="rId6"/>
            </p:custDataLst>
          </p:nvPr>
        </p:nvSpPr>
        <p:spPr bwMode="gray">
          <a:xfrm>
            <a:off x="5141190"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22" name="McK 1. On-page tracker"/>
          <p:cNvSpPr>
            <a:spLocks noChangeArrowheads="1"/>
          </p:cNvSpPr>
          <p:nvPr/>
        </p:nvSpPr>
        <p:spPr bwMode="auto">
          <a:xfrm>
            <a:off x="213064" y="26988"/>
            <a:ext cx="43342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Arial"/>
              </a:rPr>
              <a:t>SUMMARY OF IT PERFORMANCE – IT EFFICIENCY</a:t>
            </a:r>
            <a:endParaRPr lang="en-US" sz="1400" dirty="0">
              <a:solidFill>
                <a:srgbClr val="808080"/>
              </a:solidFill>
              <a:latin typeface="Arial"/>
            </a:endParaRPr>
          </a:p>
        </p:txBody>
      </p:sp>
      <p:sp>
        <p:nvSpPr>
          <p:cNvPr id="23" name="SpendByRevenues[&quot;Labels&quot;,&quot;IT&quot;]"/>
          <p:cNvSpPr>
            <a:spLocks noChangeArrowheads="1"/>
          </p:cNvSpPr>
          <p:nvPr/>
        </p:nvSpPr>
        <p:spPr bwMode="gray">
          <a:xfrm>
            <a:off x="409120" y="5611383"/>
            <a:ext cx="2178049" cy="18466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200" dirty="0" smtClean="0">
                <a:latin typeface="+mj-lt"/>
                <a:ea typeface="+mj-ea"/>
                <a:cs typeface="+mj-cs"/>
              </a:rPr>
              <a:t>Total IT</a:t>
            </a:r>
            <a:endParaRPr lang="en-US" sz="1200" dirty="0">
              <a:latin typeface="+mn-lt"/>
              <a:ea typeface="MS PGothic" pitchFamily="34" charset="-128"/>
              <a:cs typeface="Arial" charset="0"/>
            </a:endParaRPr>
          </a:p>
        </p:txBody>
      </p:sp>
      <p:sp>
        <p:nvSpPr>
          <p:cNvPr id="30" name="Rectangle 50"/>
          <p:cNvSpPr>
            <a:spLocks noChangeArrowheads="1"/>
          </p:cNvSpPr>
          <p:nvPr/>
        </p:nvSpPr>
        <p:spPr bwMode="gray">
          <a:xfrm>
            <a:off x="313172" y="1178600"/>
            <a:ext cx="3239943" cy="430887"/>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190500" lvl="1" indent="-190500">
              <a:buFont typeface="Times" pitchFamily="18" charset="0"/>
              <a:buNone/>
            </a:pPr>
            <a:r>
              <a:rPr lang="en-US" sz="1200" b="1" dirty="0">
                <a:solidFill>
                  <a:schemeClr val="accent3"/>
                </a:solidFill>
                <a:latin typeface="+mn-lt"/>
                <a:ea typeface="MS PGothic" pitchFamily="34" charset="-128"/>
                <a:cs typeface="Arial" charset="0"/>
              </a:rPr>
              <a:t>IT spend </a:t>
            </a:r>
            <a:r>
              <a:rPr lang="en-US" sz="1200" b="1" dirty="0" smtClean="0">
                <a:solidFill>
                  <a:schemeClr val="accent3"/>
                </a:solidFill>
                <a:latin typeface="+mn-lt"/>
                <a:ea typeface="MS PGothic" pitchFamily="34" charset="-128"/>
                <a:cs typeface="Arial" charset="0"/>
              </a:rPr>
              <a:t>by activity</a:t>
            </a:r>
          </a:p>
          <a:p>
            <a:pPr marL="190500" lvl="1" indent="-190500">
              <a:buFont typeface="Times" pitchFamily="18" charset="0"/>
              <a:buNone/>
            </a:pPr>
            <a:r>
              <a:rPr lang="en-US" sz="1200" dirty="0" smtClean="0">
                <a:solidFill>
                  <a:srgbClr val="808080"/>
                </a:solidFill>
                <a:latin typeface="+mn-lt"/>
                <a:ea typeface="MS PGothic" pitchFamily="34" charset="-128"/>
                <a:cs typeface="Arial" charset="0"/>
              </a:rPr>
              <a:t>% of revenues</a:t>
            </a:r>
            <a:endParaRPr lang="en-US" sz="1200" dirty="0">
              <a:solidFill>
                <a:srgbClr val="808080"/>
              </a:solidFill>
              <a:latin typeface="+mn-lt"/>
              <a:ea typeface="MS PGothic" pitchFamily="34" charset="-128"/>
              <a:cs typeface="Arial" charset="0"/>
            </a:endParaRPr>
          </a:p>
        </p:txBody>
      </p:sp>
      <p:graphicFrame>
        <p:nvGraphicFramePr>
          <p:cNvPr id="21" name="SpendByRevenues[&quot;#Cl1N#&quot;,&quot;#P1N#&quot;,&quot;#P2N#&quot;,&quot;#P3N#&quot;,&quot;#P4N#&quot;,&quot;#P5N#&quot;,&quot;#P6N#&quot;,&quot;#P7N#&quot;,&quot;#P8N#&quot;,&quot;#P9N#&quot;][&quot;AD&quot;,&quot;AM&quot;,&quot;Servers&quot;,&quot;EUS&quot;,&quot;NTS&quot;,&quot;Mgmt&quot;] TRANSPOSE"/>
          <p:cNvGraphicFramePr/>
          <p:nvPr>
            <p:extLst>
              <p:ext uri="{D42A27DB-BD31-4B8C-83A1-F6EECF244321}">
                <p14:modId xmlns:p14="http://schemas.microsoft.com/office/powerpoint/2010/main" val="3999269997"/>
              </p:ext>
            </p:extLst>
          </p:nvPr>
        </p:nvGraphicFramePr>
        <p:xfrm>
          <a:off x="1364343" y="998537"/>
          <a:ext cx="7383576" cy="4543926"/>
        </p:xfrm>
        <a:graphic>
          <a:graphicData uri="http://schemas.openxmlformats.org/drawingml/2006/chart">
            <c:chart xmlns:c="http://schemas.openxmlformats.org/drawingml/2006/chart" xmlns:r="http://schemas.openxmlformats.org/officeDocument/2006/relationships" r:id="rId17"/>
          </a:graphicData>
        </a:graphic>
      </p:graphicFrame>
      <p:sp>
        <p:nvSpPr>
          <p:cNvPr id="27" name="SpendByRevenues[&quot;#P6N#&quot;,&quot;IT&quot;]"/>
          <p:cNvSpPr>
            <a:spLocks noChangeArrowheads="1"/>
          </p:cNvSpPr>
          <p:nvPr>
            <p:custDataLst>
              <p:tags r:id="rId7"/>
            </p:custDataLst>
          </p:nvPr>
        </p:nvSpPr>
        <p:spPr bwMode="gray">
          <a:xfrm>
            <a:off x="5851565"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28" name="SpendByRevenues[&quot;#P3N#&quot;,&quot;IT&quot;]"/>
          <p:cNvSpPr>
            <a:spLocks noChangeArrowheads="1"/>
          </p:cNvSpPr>
          <p:nvPr>
            <p:custDataLst>
              <p:tags r:id="rId8"/>
            </p:custDataLst>
          </p:nvPr>
        </p:nvSpPr>
        <p:spPr bwMode="gray">
          <a:xfrm>
            <a:off x="3720440"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29" name="SpendByRevenues[&quot;#P4N#&quot;,&quot;IT&quot;]"/>
          <p:cNvSpPr>
            <a:spLocks noChangeArrowheads="1"/>
          </p:cNvSpPr>
          <p:nvPr>
            <p:custDataLst>
              <p:tags r:id="rId9"/>
            </p:custDataLst>
          </p:nvPr>
        </p:nvSpPr>
        <p:spPr bwMode="gray">
          <a:xfrm>
            <a:off x="4430815"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31" name="SpendByRevenues[&quot;#P1N#&quot;,&quot;IT&quot;]"/>
          <p:cNvSpPr>
            <a:spLocks noChangeArrowheads="1"/>
          </p:cNvSpPr>
          <p:nvPr>
            <p:custDataLst>
              <p:tags r:id="rId10"/>
            </p:custDataLst>
          </p:nvPr>
        </p:nvSpPr>
        <p:spPr bwMode="gray">
          <a:xfrm>
            <a:off x="2299690"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32" name="SpendByRevenues[&quot;#P2N#&quot;,&quot;IT&quot;]"/>
          <p:cNvSpPr>
            <a:spLocks noChangeArrowheads="1"/>
          </p:cNvSpPr>
          <p:nvPr>
            <p:custDataLst>
              <p:tags r:id="rId11"/>
            </p:custDataLst>
          </p:nvPr>
        </p:nvSpPr>
        <p:spPr bwMode="gray">
          <a:xfrm>
            <a:off x="3010065"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33" name="SpendByRevenues[&quot;#P7N#&quot;,&quot;IT&quot;]"/>
          <p:cNvSpPr>
            <a:spLocks noChangeArrowheads="1"/>
          </p:cNvSpPr>
          <p:nvPr>
            <p:custDataLst>
              <p:tags r:id="rId12"/>
            </p:custDataLst>
          </p:nvPr>
        </p:nvSpPr>
        <p:spPr bwMode="gray">
          <a:xfrm>
            <a:off x="6561940"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sp>
        <p:nvSpPr>
          <p:cNvPr id="34" name="SpendByRevenues[&quot;#P8N#&quot;,&quot;IT&quot;]"/>
          <p:cNvSpPr>
            <a:spLocks noChangeArrowheads="1"/>
          </p:cNvSpPr>
          <p:nvPr>
            <p:custDataLst>
              <p:tags r:id="rId13"/>
            </p:custDataLst>
          </p:nvPr>
        </p:nvSpPr>
        <p:spPr bwMode="gray">
          <a:xfrm>
            <a:off x="7272315" y="5611383"/>
            <a:ext cx="546604" cy="21544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3.8</a:t>
            </a:r>
            <a:endParaRPr lang="en-US" sz="1200" b="1" dirty="0">
              <a:solidFill>
                <a:schemeClr val="bg1"/>
              </a:solidFill>
              <a:latin typeface="+mn-lt"/>
            </a:endParaRPr>
          </a:p>
        </p:txBody>
      </p:sp>
      <p:graphicFrame>
        <p:nvGraphicFramePr>
          <p:cNvPr id="26" name="SpendByRevenues[&quot;Labels&quot;][&quot;AD&quot;,&quot;AM&quot;,&quot;Servers&quot;,&quot;EUS&quot;,&quot;NTS&quot;,&quot;Mgmt&quot;]"/>
          <p:cNvGraphicFramePr>
            <a:graphicFrameLocks noGrp="1"/>
          </p:cNvGraphicFramePr>
          <p:nvPr>
            <p:extLst>
              <p:ext uri="{D42A27DB-BD31-4B8C-83A1-F6EECF244321}">
                <p14:modId xmlns:p14="http://schemas.microsoft.com/office/powerpoint/2010/main" val="1678295378"/>
              </p:ext>
            </p:extLst>
          </p:nvPr>
        </p:nvGraphicFramePr>
        <p:xfrm>
          <a:off x="313172" y="2032840"/>
          <a:ext cx="1201303" cy="3306762"/>
        </p:xfrm>
        <a:graphic>
          <a:graphicData uri="http://schemas.openxmlformats.org/drawingml/2006/table">
            <a:tbl>
              <a:tblPr firstRow="1" bandRow="1">
                <a:tableStyleId>{2D5ABB26-0587-4C30-8999-92F81FD0307C}</a:tableStyleId>
              </a:tblPr>
              <a:tblGrid>
                <a:gridCol w="1201303"/>
              </a:tblGrid>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development</a:t>
                      </a:r>
                      <a:endParaRPr lang="en-US" sz="1200" dirty="0" smtClean="0">
                        <a:latin typeface="+mn-lt"/>
                        <a:ea typeface="MS PGothic" pitchFamily="34" charset="-128"/>
                        <a:cs typeface="Arial" charset="0"/>
                      </a:endParaRPr>
                    </a:p>
                  </a:txBody>
                  <a:tcPr/>
                </a:tc>
              </a:tr>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maintenance</a:t>
                      </a:r>
                      <a:endParaRPr lang="en-US" sz="1200" dirty="0" smtClean="0">
                        <a:latin typeface="+mn-lt"/>
                        <a:ea typeface="MS PGothic" pitchFamily="34" charset="-128"/>
                        <a:cs typeface="Arial" charset="0"/>
                      </a:endParaRPr>
                    </a:p>
                  </a:txBody>
                  <a:tcPr/>
                </a:tc>
              </a:tr>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Server infrastructure</a:t>
                      </a:r>
                      <a:endParaRPr lang="en-US" sz="1200" dirty="0" smtClean="0">
                        <a:latin typeface="+mn-lt"/>
                        <a:ea typeface="MS PGothic" pitchFamily="34" charset="-128"/>
                        <a:cs typeface="Arial" charset="0"/>
                      </a:endParaRPr>
                    </a:p>
                  </a:txBody>
                  <a:tcPr/>
                </a:tc>
              </a:tr>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End user services</a:t>
                      </a:r>
                      <a:endParaRPr lang="en-US" sz="1200" dirty="0" smtClean="0">
                        <a:latin typeface="+mn-lt"/>
                        <a:ea typeface="MS PGothic" pitchFamily="34" charset="-128"/>
                        <a:cs typeface="Arial" charset="0"/>
                      </a:endParaRPr>
                    </a:p>
                  </a:txBody>
                  <a:tcPr/>
                </a:tc>
              </a:tr>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Network services</a:t>
                      </a:r>
                      <a:endParaRPr lang="en-US" sz="1200" dirty="0" smtClean="0">
                        <a:latin typeface="+mn-lt"/>
                        <a:ea typeface="MS PGothic" pitchFamily="34" charset="-128"/>
                        <a:cs typeface="Arial" charset="0"/>
                      </a:endParaRPr>
                    </a:p>
                  </a:txBody>
                  <a:tcPr/>
                </a:tc>
              </a:tr>
              <a:tr h="5511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Management and overhead</a:t>
                      </a:r>
                      <a:endParaRPr lang="en-US" sz="1200" dirty="0" smtClean="0">
                        <a:latin typeface="+mn-lt"/>
                        <a:ea typeface="MS PGothic" pitchFamily="34" charset="-128"/>
                        <a:cs typeface="Arial" charset="0"/>
                      </a:endParaRPr>
                    </a:p>
                  </a:txBody>
                  <a:tcPr/>
                </a:tc>
              </a:tr>
            </a:tbl>
          </a:graphicData>
        </a:graphic>
      </p:graphicFrame>
    </p:spTree>
    <p:extLst>
      <p:ext uri="{BB962C8B-B14F-4D97-AF65-F5344CB8AC3E}">
        <p14:creationId xmlns:p14="http://schemas.microsoft.com/office/powerpoint/2010/main" val="400893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extLst>
              <p:ext uri="{D42A27DB-BD31-4B8C-83A1-F6EECF244321}">
                <p14:modId xmlns:p14="http://schemas.microsoft.com/office/powerpoint/2010/main" val="27221940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9669"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20" name="Rectangle 4"/>
          <p:cNvSpPr>
            <a:spLocks noChangeArrowheads="1"/>
          </p:cNvSpPr>
          <p:nvPr>
            <p:custDataLst>
              <p:tags r:id="rId3"/>
            </p:custDataLst>
          </p:nvPr>
        </p:nvSpPr>
        <p:spPr bwMode="gray">
          <a:xfrm>
            <a:off x="213065" y="1227137"/>
            <a:ext cx="8382382" cy="4572000"/>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a:solidFill>
                <a:schemeClr val="lt1"/>
              </a:solidFill>
              <a:latin typeface="+mn-lt"/>
            </a:endParaRPr>
          </a:p>
        </p:txBody>
      </p:sp>
      <p:sp>
        <p:nvSpPr>
          <p:cNvPr id="2" name="Title 1"/>
          <p:cNvSpPr>
            <a:spLocks noGrp="1"/>
          </p:cNvSpPr>
          <p:nvPr>
            <p:ph type="title"/>
          </p:nvPr>
        </p:nvSpPr>
        <p:spPr>
          <a:xfrm>
            <a:off x="213064" y="230188"/>
            <a:ext cx="6825689" cy="584775"/>
          </a:xfrm>
        </p:spPr>
        <p:txBody>
          <a:bodyPr/>
          <a:lstStyle/>
          <a:p>
            <a:r>
              <a:rPr lang="en-US" dirty="0" smtClean="0"/>
              <a:t>#Client1Name#  total </a:t>
            </a:r>
            <a:r>
              <a:rPr lang="en-US" dirty="0"/>
              <a:t>value at stake</a:t>
            </a:r>
            <a:r>
              <a:rPr lang="en-US" baseline="30000" dirty="0"/>
              <a:t>1</a:t>
            </a:r>
            <a:r>
              <a:rPr lang="en-US" dirty="0"/>
              <a:t> in reaching “average of peers” </a:t>
            </a:r>
            <a:r>
              <a:rPr lang="en-US" dirty="0" smtClean="0"/>
              <a:t>performance is $</a:t>
            </a:r>
            <a:r>
              <a:rPr lang="en-US" dirty="0" err="1" smtClean="0"/>
              <a:t>XXM</a:t>
            </a:r>
            <a:endParaRPr lang="de-CH"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graphicFrame>
        <p:nvGraphicFramePr>
          <p:cNvPr id="8" name="PERFORMANCE[&quot;wf&quot;] WATERFALL"/>
          <p:cNvGraphicFramePr/>
          <p:nvPr>
            <p:extLst>
              <p:ext uri="{D42A27DB-BD31-4B8C-83A1-F6EECF244321}">
                <p14:modId xmlns:p14="http://schemas.microsoft.com/office/powerpoint/2010/main" val="3832060557"/>
              </p:ext>
            </p:extLst>
          </p:nvPr>
        </p:nvGraphicFramePr>
        <p:xfrm>
          <a:off x="1038446" y="1227137"/>
          <a:ext cx="7506837" cy="3271157"/>
        </p:xfrm>
        <a:graphic>
          <a:graphicData uri="http://schemas.openxmlformats.org/drawingml/2006/chart">
            <c:chart xmlns:c="http://schemas.openxmlformats.org/drawingml/2006/chart" xmlns:r="http://schemas.openxmlformats.org/officeDocument/2006/relationships" r:id="rId23"/>
          </a:graphicData>
        </a:graphic>
      </p:graphicFrame>
      <p:sp>
        <p:nvSpPr>
          <p:cNvPr id="11" name="AutoShape 64"/>
          <p:cNvSpPr>
            <a:spLocks noChangeArrowheads="1"/>
          </p:cNvSpPr>
          <p:nvPr>
            <p:custDataLst>
              <p:tags r:id="rId4"/>
            </p:custDataLst>
          </p:nvPr>
        </p:nvSpPr>
        <p:spPr bwMode="gray">
          <a:xfrm>
            <a:off x="1420838"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2.8</a:t>
            </a:r>
          </a:p>
        </p:txBody>
      </p:sp>
      <p:sp>
        <p:nvSpPr>
          <p:cNvPr id="22" name="McK 1. On-page tracker"/>
          <p:cNvSpPr>
            <a:spLocks noChangeArrowheads="1"/>
          </p:cNvSpPr>
          <p:nvPr/>
        </p:nvSpPr>
        <p:spPr bwMode="auto">
          <a:xfrm>
            <a:off x="213064" y="26988"/>
            <a:ext cx="44800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Arial"/>
              </a:rPr>
              <a:t>SUMMARY OF IT PERFORMANCE – IT EFFICIENCY</a:t>
            </a:r>
            <a:endParaRPr lang="en-US" sz="1400" dirty="0">
              <a:solidFill>
                <a:srgbClr val="808080"/>
              </a:solidFill>
              <a:latin typeface="Arial"/>
            </a:endParaRPr>
          </a:p>
        </p:txBody>
      </p:sp>
      <p:sp>
        <p:nvSpPr>
          <p:cNvPr id="23" name="Rectangle 50"/>
          <p:cNvSpPr>
            <a:spLocks noChangeArrowheads="1"/>
          </p:cNvSpPr>
          <p:nvPr/>
        </p:nvSpPr>
        <p:spPr bwMode="gray">
          <a:xfrm>
            <a:off x="365919" y="5192659"/>
            <a:ext cx="762000" cy="369332"/>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200" dirty="0" smtClean="0">
                <a:latin typeface="+mj-lt"/>
                <a:ea typeface="+mj-ea"/>
                <a:cs typeface="+mj-cs"/>
              </a:rPr>
              <a:t>% of which at stake</a:t>
            </a:r>
            <a:endParaRPr lang="en-US" sz="1200" dirty="0">
              <a:latin typeface="+mn-lt"/>
              <a:ea typeface="MS PGothic" pitchFamily="34" charset="-128"/>
              <a:cs typeface="Arial" charset="0"/>
            </a:endParaRPr>
          </a:p>
        </p:txBody>
      </p:sp>
      <p:sp>
        <p:nvSpPr>
          <p:cNvPr id="25" name="McK 4. Footnote"/>
          <p:cNvSpPr txBox="1">
            <a:spLocks noChangeArrowheads="1"/>
          </p:cNvSpPr>
          <p:nvPr/>
        </p:nvSpPr>
        <p:spPr bwMode="auto">
          <a:xfrm>
            <a:off x="213064" y="6126806"/>
            <a:ext cx="69087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1	Hypothetical value to be captured, at the current level of revenues, if your IT spend ratio(s) were in line with that of peers</a:t>
            </a:r>
          </a:p>
          <a:p>
            <a:r>
              <a:rPr lang="en-US" dirty="0"/>
              <a:t>2	Total IT spend opportunity or value at stake is </a:t>
            </a:r>
            <a:r>
              <a:rPr lang="en-US" dirty="0" smtClean="0"/>
              <a:t>the </a:t>
            </a:r>
            <a:r>
              <a:rPr lang="en-US" dirty="0"/>
              <a:t>sum of all positive values at stake over the IT activity breakdown</a:t>
            </a:r>
          </a:p>
        </p:txBody>
      </p:sp>
      <p:sp>
        <p:nvSpPr>
          <p:cNvPr id="26" name="McK 3. Unit of measure"/>
          <p:cNvSpPr txBox="1">
            <a:spLocks noChangeArrowheads="1"/>
          </p:cNvSpPr>
          <p:nvPr/>
        </p:nvSpPr>
        <p:spPr bwMode="auto">
          <a:xfrm>
            <a:off x="213065" y="832119"/>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aseline="0">
                <a:solidFill>
                  <a:srgbClr val="808080"/>
                </a:solidFill>
                <a:latin typeface="+mn-lt"/>
              </a:defRPr>
            </a:lvl1pPr>
            <a:lvl2pPr marL="447675" defTabSz="895350">
              <a:defRPr sz="2400"/>
            </a:lvl2pPr>
            <a:lvl3pPr marL="895350" defTabSz="895350">
              <a:defRPr sz="2400"/>
            </a:lvl3pPr>
            <a:lvl4pPr marL="1344613"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smtClean="0"/>
              <a:t>#Currency# </a:t>
            </a:r>
            <a:r>
              <a:rPr lang="en-US" dirty="0" err="1" smtClean="0"/>
              <a:t>mn</a:t>
            </a:r>
            <a:endParaRPr lang="en-US" dirty="0"/>
          </a:p>
        </p:txBody>
      </p:sp>
      <p:sp>
        <p:nvSpPr>
          <p:cNvPr id="27" name="AutoShape 64"/>
          <p:cNvSpPr>
            <a:spLocks noChangeArrowheads="1"/>
          </p:cNvSpPr>
          <p:nvPr>
            <p:custDataLst>
              <p:tags r:id="rId5"/>
            </p:custDataLst>
          </p:nvPr>
        </p:nvSpPr>
        <p:spPr bwMode="gray">
          <a:xfrm>
            <a:off x="2456267"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2.8</a:t>
            </a:r>
          </a:p>
        </p:txBody>
      </p:sp>
      <p:sp>
        <p:nvSpPr>
          <p:cNvPr id="28" name="AutoShape 64"/>
          <p:cNvSpPr>
            <a:spLocks noChangeArrowheads="1"/>
          </p:cNvSpPr>
          <p:nvPr>
            <p:custDataLst>
              <p:tags r:id="rId6"/>
            </p:custDataLst>
          </p:nvPr>
        </p:nvSpPr>
        <p:spPr bwMode="gray">
          <a:xfrm>
            <a:off x="3491696"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2.8</a:t>
            </a:r>
          </a:p>
        </p:txBody>
      </p:sp>
      <p:sp>
        <p:nvSpPr>
          <p:cNvPr id="29" name="AutoShape 64"/>
          <p:cNvSpPr>
            <a:spLocks noChangeArrowheads="1"/>
          </p:cNvSpPr>
          <p:nvPr>
            <p:custDataLst>
              <p:tags r:id="rId7"/>
            </p:custDataLst>
          </p:nvPr>
        </p:nvSpPr>
        <p:spPr bwMode="gray">
          <a:xfrm>
            <a:off x="4527125"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2.8</a:t>
            </a:r>
          </a:p>
        </p:txBody>
      </p:sp>
      <p:sp>
        <p:nvSpPr>
          <p:cNvPr id="30" name="AutoShape 64"/>
          <p:cNvSpPr>
            <a:spLocks noChangeArrowheads="1"/>
          </p:cNvSpPr>
          <p:nvPr>
            <p:custDataLst>
              <p:tags r:id="rId8"/>
            </p:custDataLst>
          </p:nvPr>
        </p:nvSpPr>
        <p:spPr bwMode="gray">
          <a:xfrm>
            <a:off x="5562554"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ea typeface="Arial Unicode MS" pitchFamily="34" charset="-128"/>
                <a:cs typeface="Arial Unicode MS" pitchFamily="34" charset="-128"/>
              </a:rPr>
              <a:t>0</a:t>
            </a:r>
            <a:endParaRPr lang="en-US" sz="1200" b="1" dirty="0">
              <a:ea typeface="Arial Unicode MS" pitchFamily="34" charset="-128"/>
              <a:cs typeface="Arial Unicode MS" pitchFamily="34" charset="-128"/>
            </a:endParaRPr>
          </a:p>
        </p:txBody>
      </p:sp>
      <p:sp>
        <p:nvSpPr>
          <p:cNvPr id="31" name="AutoShape 64"/>
          <p:cNvSpPr>
            <a:spLocks noChangeArrowheads="1"/>
          </p:cNvSpPr>
          <p:nvPr>
            <p:custDataLst>
              <p:tags r:id="rId9"/>
            </p:custDataLst>
          </p:nvPr>
        </p:nvSpPr>
        <p:spPr bwMode="gray">
          <a:xfrm>
            <a:off x="6597983"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2.8</a:t>
            </a:r>
          </a:p>
        </p:txBody>
      </p:sp>
      <p:sp>
        <p:nvSpPr>
          <p:cNvPr id="32" name="AutoShape 64"/>
          <p:cNvSpPr>
            <a:spLocks noChangeArrowheads="1"/>
          </p:cNvSpPr>
          <p:nvPr>
            <p:custDataLst>
              <p:tags r:id="rId10"/>
            </p:custDataLst>
          </p:nvPr>
        </p:nvSpPr>
        <p:spPr bwMode="gray">
          <a:xfrm>
            <a:off x="1420838"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3" name="Rectangle 50"/>
          <p:cNvSpPr>
            <a:spLocks noChangeArrowheads="1"/>
          </p:cNvSpPr>
          <p:nvPr/>
        </p:nvSpPr>
        <p:spPr bwMode="gray">
          <a:xfrm>
            <a:off x="365919" y="4679722"/>
            <a:ext cx="762000" cy="369332"/>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200" dirty="0" smtClean="0">
                <a:latin typeface="+mj-lt"/>
                <a:ea typeface="+mj-ea"/>
                <a:cs typeface="+mj-cs"/>
              </a:rPr>
              <a:t>Activity spend</a:t>
            </a:r>
            <a:endParaRPr lang="en-US" sz="1200" dirty="0">
              <a:latin typeface="+mn-lt"/>
              <a:ea typeface="MS PGothic" pitchFamily="34" charset="-128"/>
              <a:cs typeface="Arial" charset="0"/>
            </a:endParaRPr>
          </a:p>
        </p:txBody>
      </p:sp>
      <p:sp>
        <p:nvSpPr>
          <p:cNvPr id="34" name="AutoShape 64"/>
          <p:cNvSpPr>
            <a:spLocks noChangeArrowheads="1"/>
          </p:cNvSpPr>
          <p:nvPr>
            <p:custDataLst>
              <p:tags r:id="rId11"/>
            </p:custDataLst>
          </p:nvPr>
        </p:nvSpPr>
        <p:spPr bwMode="gray">
          <a:xfrm>
            <a:off x="2456267"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5" name="AutoShape 64"/>
          <p:cNvSpPr>
            <a:spLocks noChangeArrowheads="1"/>
          </p:cNvSpPr>
          <p:nvPr>
            <p:custDataLst>
              <p:tags r:id="rId12"/>
            </p:custDataLst>
          </p:nvPr>
        </p:nvSpPr>
        <p:spPr bwMode="gray">
          <a:xfrm>
            <a:off x="3491696"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6" name="AutoShape 64"/>
          <p:cNvSpPr>
            <a:spLocks noChangeArrowheads="1"/>
          </p:cNvSpPr>
          <p:nvPr>
            <p:custDataLst>
              <p:tags r:id="rId13"/>
            </p:custDataLst>
          </p:nvPr>
        </p:nvSpPr>
        <p:spPr bwMode="gray">
          <a:xfrm>
            <a:off x="4527125"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7" name="AutoShape 64"/>
          <p:cNvSpPr>
            <a:spLocks noChangeArrowheads="1"/>
          </p:cNvSpPr>
          <p:nvPr>
            <p:custDataLst>
              <p:tags r:id="rId14"/>
            </p:custDataLst>
          </p:nvPr>
        </p:nvSpPr>
        <p:spPr bwMode="gray">
          <a:xfrm>
            <a:off x="5562554"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8" name="AutoShape 64"/>
          <p:cNvSpPr>
            <a:spLocks noChangeArrowheads="1"/>
          </p:cNvSpPr>
          <p:nvPr>
            <p:custDataLst>
              <p:tags r:id="rId15"/>
            </p:custDataLst>
          </p:nvPr>
        </p:nvSpPr>
        <p:spPr bwMode="gray">
          <a:xfrm>
            <a:off x="6597983"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39" name="AutoShape 64"/>
          <p:cNvSpPr>
            <a:spLocks noChangeArrowheads="1"/>
          </p:cNvSpPr>
          <p:nvPr>
            <p:custDataLst>
              <p:tags r:id="rId16"/>
            </p:custDataLst>
          </p:nvPr>
        </p:nvSpPr>
        <p:spPr bwMode="gray">
          <a:xfrm>
            <a:off x="7633409" y="5244993"/>
            <a:ext cx="551548" cy="264664"/>
          </a:xfrm>
          <a:prstGeom prst="roundRect">
            <a:avLst>
              <a:gd name="adj" fmla="val 50000"/>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40" name="AutoShape 64"/>
          <p:cNvSpPr>
            <a:spLocks noChangeArrowheads="1"/>
          </p:cNvSpPr>
          <p:nvPr>
            <p:custDataLst>
              <p:tags r:id="rId17"/>
            </p:custDataLst>
          </p:nvPr>
        </p:nvSpPr>
        <p:spPr bwMode="gray">
          <a:xfrm>
            <a:off x="7633409" y="4732056"/>
            <a:ext cx="5515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solidFill>
                  <a:schemeClr val="lt1"/>
                </a:solidFill>
                <a:latin typeface="+mn-lt"/>
                <a:ea typeface="Arial Unicode MS" pitchFamily="34" charset="-128"/>
                <a:cs typeface="Arial Unicode MS" pitchFamily="34" charset="-128"/>
              </a:rPr>
              <a:t>2.8</a:t>
            </a:r>
          </a:p>
        </p:txBody>
      </p:sp>
      <p:sp>
        <p:nvSpPr>
          <p:cNvPr id="41" name="RANGE{&quot;value &lt; 0&quot;}"/>
          <p:cNvSpPr>
            <a:spLocks/>
          </p:cNvSpPr>
          <p:nvPr/>
        </p:nvSpPr>
        <p:spPr bwMode="auto">
          <a:xfrm>
            <a:off x="7291173" y="366983"/>
            <a:ext cx="121494" cy="120442"/>
          </a:xfrm>
          <a:prstGeom prst="rect">
            <a:avLst/>
          </a:prstGeom>
          <a:solidFill>
            <a:schemeClr val="accent6">
              <a:lumMod val="60000"/>
              <a:lumOff val="40000"/>
            </a:schemeClr>
          </a:solidFill>
          <a:ln w="2857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noAutofit/>
          </a:bodyPr>
          <a:lstStyle/>
          <a:p>
            <a:pPr marL="90488" marR="0" indent="-88900" algn="ctr" defTabSz="895350" rtl="0" eaLnBrk="1" fontAlgn="base" latinLnBrk="0" hangingPunct="1">
              <a:lnSpc>
                <a:spcPct val="91000"/>
              </a:lnSpc>
              <a:spcBef>
                <a:spcPct val="0"/>
              </a:spcBef>
              <a:spcAft>
                <a:spcPct val="0"/>
              </a:spcAft>
              <a:buClrTx/>
              <a:buSzPct val="120000"/>
              <a:buFontTx/>
              <a:buNone/>
              <a:tabLst/>
            </a:pPr>
            <a:endParaRPr kumimoji="0" lang="en-US" sz="900" b="0" i="0" u="none" strike="noStrike" cap="none" normalizeH="0" baseline="0" dirty="0" smtClean="0">
              <a:ln>
                <a:noFill/>
              </a:ln>
              <a:solidFill>
                <a:schemeClr val="tx1"/>
              </a:solidFill>
              <a:effectLst/>
              <a:latin typeface="Arial" charset="0"/>
            </a:endParaRPr>
          </a:p>
        </p:txBody>
      </p:sp>
      <p:sp>
        <p:nvSpPr>
          <p:cNvPr id="42" name="Rectangle 26"/>
          <p:cNvSpPr txBox="1">
            <a:spLocks/>
          </p:cNvSpPr>
          <p:nvPr/>
        </p:nvSpPr>
        <p:spPr>
          <a:xfrm>
            <a:off x="7487258" y="350167"/>
            <a:ext cx="1199046" cy="256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algn="l" defTabSz="895350">
              <a:defRPr sz="1600">
                <a:latin typeface="+mn-lt"/>
              </a:defRPr>
            </a:lvl1pPr>
            <a:lvl2pPr marL="144463" lvl="1" indent="-142875" algn="l" defTabSz="895350">
              <a:buChar char="•"/>
              <a:defRPr sz="1600">
                <a:latin typeface="+mn-lt"/>
              </a:defRPr>
            </a:lvl2pPr>
            <a:lvl3pPr marL="295275" lvl="2" indent="-149225" algn="l" defTabSz="895350">
              <a:buChar char="–"/>
              <a:defRPr sz="1600">
                <a:latin typeface="+mn-lt"/>
              </a:defRPr>
            </a:lvl3pPr>
            <a:lvl4pPr marL="431800" lvl="3" indent="-134938" algn="l" defTabSz="895350">
              <a:buSzPct val="89000"/>
              <a:buChar char="•"/>
              <a:defRPr sz="1600">
                <a:latin typeface="+mn-lt"/>
              </a:defRPr>
            </a:lvl4pPr>
            <a:lvl5pPr marL="582613" lvl="4" indent="-149225" algn="l" defTabSz="895350">
              <a:buSzPct val="75000"/>
              <a:buChar char="–"/>
              <a:defRPr sz="1600">
                <a:latin typeface="+mn-lt"/>
              </a:defRPr>
            </a:lvl5pPr>
            <a:lvl6pPr marL="1039813" indent="-149225" defTabSz="895350" fontAlgn="base">
              <a:spcBef>
                <a:spcPct val="0"/>
              </a:spcBef>
              <a:spcAft>
                <a:spcPct val="0"/>
              </a:spcAft>
              <a:buSzPct val="75000"/>
              <a:buChar char="–"/>
              <a:defRPr sz="1600">
                <a:latin typeface="+mn-lt"/>
              </a:defRPr>
            </a:lvl6pPr>
            <a:lvl7pPr marL="1497013" indent="-149225" defTabSz="895350" fontAlgn="base">
              <a:spcBef>
                <a:spcPct val="0"/>
              </a:spcBef>
              <a:spcAft>
                <a:spcPct val="0"/>
              </a:spcAft>
              <a:buSzPct val="75000"/>
              <a:buChar char="–"/>
              <a:defRPr sz="1600">
                <a:latin typeface="+mn-lt"/>
              </a:defRPr>
            </a:lvl7pPr>
            <a:lvl8pPr marL="1954213" indent="-149225" defTabSz="895350" fontAlgn="base">
              <a:spcBef>
                <a:spcPct val="0"/>
              </a:spcBef>
              <a:spcAft>
                <a:spcPct val="0"/>
              </a:spcAft>
              <a:buSzPct val="75000"/>
              <a:buChar char="–"/>
              <a:defRPr sz="1600">
                <a:latin typeface="+mn-lt"/>
              </a:defRPr>
            </a:lvl8pPr>
            <a:lvl9pPr marL="2411413" indent="-149225" defTabSz="895350" fontAlgn="base">
              <a:spcBef>
                <a:spcPct val="0"/>
              </a:spcBef>
              <a:spcAft>
                <a:spcPct val="0"/>
              </a:spcAft>
              <a:buSzPct val="75000"/>
              <a:buChar char="–"/>
              <a:defRPr sz="1600">
                <a:latin typeface="+mn-lt"/>
              </a:defRPr>
            </a:lvl9pPr>
          </a:lstStyle>
          <a:p>
            <a:pPr>
              <a:lnSpc>
                <a:spcPts val="1000"/>
              </a:lnSpc>
            </a:pPr>
            <a:r>
              <a:rPr lang="en-US" sz="900" dirty="0" smtClean="0">
                <a:solidFill>
                  <a:srgbClr val="000000"/>
                </a:solidFill>
                <a:latin typeface="Arial" charset="0"/>
                <a:cs typeface="Arial" charset="0"/>
              </a:rPr>
              <a:t>Negative value at stake</a:t>
            </a:r>
            <a:br>
              <a:rPr lang="en-US" sz="900" dirty="0" smtClean="0">
                <a:solidFill>
                  <a:srgbClr val="000000"/>
                </a:solidFill>
                <a:latin typeface="Arial" charset="0"/>
                <a:cs typeface="Arial" charset="0"/>
              </a:rPr>
            </a:br>
            <a:r>
              <a:rPr lang="en-US" sz="900" dirty="0" smtClean="0">
                <a:solidFill>
                  <a:srgbClr val="000000"/>
                </a:solidFill>
                <a:latin typeface="Arial" charset="0"/>
                <a:cs typeface="Arial" charset="0"/>
              </a:rPr>
              <a:t>(relatively lower spend)</a:t>
            </a:r>
            <a:endParaRPr lang="en-US" sz="900" dirty="0">
              <a:solidFill>
                <a:srgbClr val="000000"/>
              </a:solidFill>
              <a:latin typeface="Arial" charset="0"/>
              <a:cs typeface="Arial" charset="0"/>
            </a:endParaRPr>
          </a:p>
        </p:txBody>
      </p:sp>
      <p:sp>
        <p:nvSpPr>
          <p:cNvPr id="44" name="Rectangle 442"/>
          <p:cNvSpPr>
            <a:spLocks noChangeArrowheads="1"/>
          </p:cNvSpPr>
          <p:nvPr/>
        </p:nvSpPr>
        <p:spPr bwMode="gray">
          <a:xfrm>
            <a:off x="7487258" y="186228"/>
            <a:ext cx="1147750" cy="12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p>
            <a:pPr defTabSz="895350">
              <a:lnSpc>
                <a:spcPts val="1000"/>
              </a:lnSpc>
              <a:buClr>
                <a:srgbClr val="002960"/>
              </a:buClr>
            </a:pPr>
            <a:r>
              <a:rPr lang="en-US" sz="900" dirty="0" smtClean="0">
                <a:solidFill>
                  <a:srgbClr val="000000"/>
                </a:solidFill>
                <a:cs typeface="Arial" charset="0"/>
              </a:rPr>
              <a:t>Positive value at stake</a:t>
            </a:r>
            <a:endParaRPr lang="en-US" sz="900" dirty="0">
              <a:solidFill>
                <a:srgbClr val="000000"/>
              </a:solidFill>
              <a:cs typeface="Arial" charset="0"/>
            </a:endParaRPr>
          </a:p>
        </p:txBody>
      </p:sp>
      <p:sp>
        <p:nvSpPr>
          <p:cNvPr id="45" name="RANGE{&quot;value &gt;= 0&quot;}"/>
          <p:cNvSpPr>
            <a:spLocks/>
          </p:cNvSpPr>
          <p:nvPr/>
        </p:nvSpPr>
        <p:spPr bwMode="auto">
          <a:xfrm>
            <a:off x="7291173" y="189263"/>
            <a:ext cx="121494" cy="120442"/>
          </a:xfrm>
          <a:prstGeom prst="rect">
            <a:avLst/>
          </a:prstGeom>
          <a:solidFill>
            <a:schemeClr val="accent4"/>
          </a:solidFill>
          <a:ln w="2857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noAutofit/>
          </a:bodyPr>
          <a:lstStyle/>
          <a:p>
            <a:pPr marL="90488" marR="0" indent="-88900" algn="ctr" defTabSz="895350" rtl="0" eaLnBrk="1" fontAlgn="base" latinLnBrk="0" hangingPunct="1">
              <a:lnSpc>
                <a:spcPct val="91000"/>
              </a:lnSpc>
              <a:spcBef>
                <a:spcPct val="0"/>
              </a:spcBef>
              <a:spcAft>
                <a:spcPct val="0"/>
              </a:spcAft>
              <a:buClrTx/>
              <a:buSzPct val="120000"/>
              <a:buFontTx/>
              <a:buNone/>
              <a:tabLst/>
            </a:pPr>
            <a:endParaRPr kumimoji="0" lang="en-US" sz="900" b="0" i="0" u="none" strike="noStrike" cap="none" normalizeH="0" baseline="0" dirty="0" smtClean="0">
              <a:ln>
                <a:noFill/>
              </a:ln>
              <a:solidFill>
                <a:schemeClr val="tx1"/>
              </a:solidFill>
              <a:effectLst/>
              <a:latin typeface="Arial" charset="0"/>
            </a:endParaRPr>
          </a:p>
        </p:txBody>
      </p:sp>
      <p:sp>
        <p:nvSpPr>
          <p:cNvPr id="46" name="TextBox 4"/>
          <p:cNvSpPr txBox="1"/>
          <p:nvPr>
            <p:custDataLst>
              <p:tags r:id="rId18"/>
            </p:custDataLst>
          </p:nvPr>
        </p:nvSpPr>
        <p:spPr>
          <a:xfrm>
            <a:off x="-1633537" y="1371600"/>
            <a:ext cx="1524000" cy="1828800"/>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Need to </a:t>
            </a:r>
            <a:r>
              <a:rPr lang="en-US" dirty="0" err="1" smtClean="0"/>
              <a:t>recolour</a:t>
            </a:r>
            <a:r>
              <a:rPr lang="en-US" dirty="0" smtClean="0"/>
              <a:t> negative VAS to gray, positive VAS to blue</a:t>
            </a:r>
            <a:endParaRPr lang="en-US" dirty="0"/>
          </a:p>
        </p:txBody>
      </p:sp>
      <p:sp>
        <p:nvSpPr>
          <p:cNvPr id="43" name="TextBox 4"/>
          <p:cNvSpPr txBox="1"/>
          <p:nvPr>
            <p:custDataLst>
              <p:tags r:id="rId19"/>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220065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10616444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577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9" name="Rectangle 4"/>
          <p:cNvSpPr>
            <a:spLocks noChangeArrowheads="1"/>
          </p:cNvSpPr>
          <p:nvPr>
            <p:custDataLst>
              <p:tags r:id="rId3"/>
            </p:custDataLst>
          </p:nvPr>
        </p:nvSpPr>
        <p:spPr bwMode="gray">
          <a:xfrm>
            <a:off x="213520" y="1103735"/>
            <a:ext cx="6019800" cy="4924001"/>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lt1"/>
              </a:solidFill>
              <a:latin typeface="+mn-lt"/>
            </a:endParaRPr>
          </a:p>
        </p:txBody>
      </p:sp>
      <p:sp>
        <p:nvSpPr>
          <p:cNvPr id="16" name="Rectangle 50"/>
          <p:cNvSpPr>
            <a:spLocks noChangeArrowheads="1"/>
          </p:cNvSpPr>
          <p:nvPr/>
        </p:nvSpPr>
        <p:spPr bwMode="gray">
          <a:xfrm>
            <a:off x="313172" y="1191300"/>
            <a:ext cx="3239943" cy="430887"/>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190500" lvl="1" indent="-190500">
              <a:buFont typeface="Times" pitchFamily="18" charset="0"/>
              <a:buNone/>
            </a:pPr>
            <a:r>
              <a:rPr lang="en-US" sz="1200" b="1" dirty="0" smtClean="0">
                <a:solidFill>
                  <a:schemeClr val="accent3"/>
                </a:solidFill>
                <a:latin typeface="+mn-lt"/>
                <a:ea typeface="MS PGothic" pitchFamily="34" charset="-128"/>
                <a:cs typeface="Arial" charset="0"/>
              </a:rPr>
              <a:t>IT spend by </a:t>
            </a:r>
            <a:r>
              <a:rPr lang="en-US" sz="1200" b="1" dirty="0" err="1" smtClean="0">
                <a:solidFill>
                  <a:schemeClr val="accent3"/>
                </a:solidFill>
                <a:latin typeface="+mn-lt"/>
                <a:ea typeface="MS PGothic" pitchFamily="34" charset="-128"/>
                <a:cs typeface="Arial" charset="0"/>
              </a:rPr>
              <a:t>P&amp;L</a:t>
            </a:r>
            <a:r>
              <a:rPr lang="en-US" sz="1200" b="1" dirty="0" smtClean="0">
                <a:solidFill>
                  <a:schemeClr val="accent3"/>
                </a:solidFill>
                <a:latin typeface="+mn-lt"/>
                <a:ea typeface="MS PGothic" pitchFamily="34" charset="-128"/>
                <a:cs typeface="Arial" charset="0"/>
              </a:rPr>
              <a:t> vs. cash accounting</a:t>
            </a:r>
          </a:p>
          <a:p>
            <a:pPr marL="190500" lvl="1" indent="-190500">
              <a:buFont typeface="Times" pitchFamily="18" charset="0"/>
              <a:buNone/>
            </a:pPr>
            <a:r>
              <a:rPr lang="en-US" sz="1200" dirty="0" smtClean="0">
                <a:solidFill>
                  <a:srgbClr val="808080"/>
                </a:solidFill>
                <a:latin typeface="+mn-lt"/>
                <a:ea typeface="MS PGothic" pitchFamily="34" charset="-128"/>
                <a:cs typeface="Arial" charset="0"/>
              </a:rPr>
              <a:t>% of revenues</a:t>
            </a:r>
            <a:endParaRPr lang="en-US" sz="1200" dirty="0">
              <a:solidFill>
                <a:srgbClr val="808080"/>
              </a:solidFill>
              <a:latin typeface="+mn-lt"/>
              <a:ea typeface="MS PGothic" pitchFamily="34" charset="-128"/>
              <a:cs typeface="Arial" charset="0"/>
            </a:endParaRPr>
          </a:p>
        </p:txBody>
      </p:sp>
      <p:sp>
        <p:nvSpPr>
          <p:cNvPr id="17" name="SpendByRevenues[&quot;Labels&quot;,&quot;IT&quot;]"/>
          <p:cNvSpPr>
            <a:spLocks noChangeArrowheads="1"/>
          </p:cNvSpPr>
          <p:nvPr/>
        </p:nvSpPr>
        <p:spPr bwMode="gray">
          <a:xfrm>
            <a:off x="412750" y="5611383"/>
            <a:ext cx="2178049" cy="18466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200" dirty="0" smtClean="0">
                <a:latin typeface="+mj-lt"/>
                <a:ea typeface="+mj-ea"/>
                <a:cs typeface="+mj-cs"/>
              </a:rPr>
              <a:t>Total IT</a:t>
            </a:r>
            <a:endParaRPr lang="en-US" sz="1200" dirty="0">
              <a:latin typeface="+mn-lt"/>
              <a:ea typeface="MS PGothic" pitchFamily="34" charset="-128"/>
              <a:cs typeface="Arial" charset="0"/>
            </a:endParaRPr>
          </a:p>
        </p:txBody>
      </p:sp>
      <p:sp>
        <p:nvSpPr>
          <p:cNvPr id="18" name="SpendByRevenues[&quot;#Cl1N#&quot;,&quot;IT&quot;]"/>
          <p:cNvSpPr>
            <a:spLocks noChangeArrowheads="1"/>
          </p:cNvSpPr>
          <p:nvPr>
            <p:custDataLst>
              <p:tags r:id="rId4"/>
            </p:custDataLst>
          </p:nvPr>
        </p:nvSpPr>
        <p:spPr bwMode="gray">
          <a:xfrm>
            <a:off x="3037790" y="5586773"/>
            <a:ext cx="7039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lt1"/>
                </a:solidFill>
                <a:latin typeface="+mn-lt"/>
                <a:ea typeface="Arial Unicode MS" pitchFamily="34" charset="-128"/>
                <a:cs typeface="Arial Unicode MS" pitchFamily="34" charset="-128"/>
              </a:rPr>
              <a:t>11.1</a:t>
            </a:r>
            <a:endParaRPr lang="en-US" sz="1200" b="1" dirty="0">
              <a:solidFill>
                <a:schemeClr val="lt1"/>
              </a:solidFill>
              <a:latin typeface="+mn-lt"/>
              <a:ea typeface="Arial Unicode MS" pitchFamily="34" charset="-128"/>
              <a:cs typeface="Arial Unicode MS" pitchFamily="34" charset="-128"/>
            </a:endParaRPr>
          </a:p>
        </p:txBody>
      </p:sp>
      <p:sp>
        <p:nvSpPr>
          <p:cNvPr id="20" name="PandLByRevenues[&quot;#Cl1N#&quot;,&quot;IT&quot;]"/>
          <p:cNvSpPr>
            <a:spLocks noChangeArrowheads="1"/>
          </p:cNvSpPr>
          <p:nvPr>
            <p:custDataLst>
              <p:tags r:id="rId5"/>
            </p:custDataLst>
          </p:nvPr>
        </p:nvSpPr>
        <p:spPr bwMode="gray">
          <a:xfrm>
            <a:off x="4790390" y="5586773"/>
            <a:ext cx="7039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a:ea typeface="Arial Unicode MS" pitchFamily="34" charset="-128"/>
                <a:cs typeface="Arial Unicode MS" pitchFamily="34" charset="-128"/>
              </a:rPr>
              <a:t>11.6</a:t>
            </a:r>
          </a:p>
        </p:txBody>
      </p:sp>
      <p:sp>
        <p:nvSpPr>
          <p:cNvPr id="2" name="Title 1"/>
          <p:cNvSpPr>
            <a:spLocks noGrp="1"/>
          </p:cNvSpPr>
          <p:nvPr>
            <p:ph type="title"/>
          </p:nvPr>
        </p:nvSpPr>
        <p:spPr/>
        <p:txBody>
          <a:bodyPr/>
          <a:lstStyle/>
          <a:p>
            <a:r>
              <a:rPr lang="de-CH" dirty="0" smtClean="0"/>
              <a:t>#Client1Name#’s </a:t>
            </a:r>
            <a:r>
              <a:rPr lang="de-CH" dirty="0" err="1" smtClean="0"/>
              <a:t>P&amp;L</a:t>
            </a:r>
            <a:r>
              <a:rPr lang="de-CH" dirty="0" smtClean="0"/>
              <a:t> vs. cash out </a:t>
            </a:r>
            <a:r>
              <a:rPr lang="de-CH" dirty="0" err="1" smtClean="0"/>
              <a:t>spend</a:t>
            </a:r>
            <a:endParaRPr lang="de-CH"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baseline="0" noProof="0" dirty="0" smtClean="0">
                <a:solidFill>
                  <a:schemeClr val="tx1"/>
                </a:solidFill>
                <a:latin typeface="+mn-lt"/>
              </a:rPr>
              <a:t>Source</a:t>
            </a:r>
            <a:endParaRPr lang="en-US" sz="1000" baseline="0" noProof="0" dirty="0">
              <a:solidFill>
                <a:schemeClr val="tx1"/>
              </a:solidFill>
              <a:latin typeface="+mn-lt"/>
            </a:endParaRPr>
          </a:p>
        </p:txBody>
      </p:sp>
      <p:graphicFrame>
        <p:nvGraphicFramePr>
          <p:cNvPr id="8" name="DoesThisNameMatter?!=MERGE(SpendByRevenues[&quot;#Cl1N#&quot;][&quot;AD&quot;,&quot;AM&quot;,&quot;Servers&quot;,&quot;EUS&quot;,&quot;NTS&quot;,&quot;Mgmt&quot;],PandLByRevenues[&quot;#Cl1N#&quot;][&quot;AD&quot;,&quot;AM&quot;,&quot;Servers&quot;,&quot;EUS&quot;,&quot;NTS&quot;,&quot;Mgmt&quot;])"/>
          <p:cNvGraphicFramePr/>
          <p:nvPr>
            <p:extLst>
              <p:ext uri="{D42A27DB-BD31-4B8C-83A1-F6EECF244321}">
                <p14:modId xmlns:p14="http://schemas.microsoft.com/office/powerpoint/2010/main" val="540675019"/>
              </p:ext>
            </p:extLst>
          </p:nvPr>
        </p:nvGraphicFramePr>
        <p:xfrm>
          <a:off x="2347119" y="817419"/>
          <a:ext cx="3812242" cy="4544980"/>
        </p:xfrm>
        <a:graphic>
          <a:graphicData uri="http://schemas.openxmlformats.org/drawingml/2006/chart">
            <c:chart xmlns:c="http://schemas.openxmlformats.org/drawingml/2006/chart" xmlns:r="http://schemas.openxmlformats.org/officeDocument/2006/relationships" r:id="rId10"/>
          </a:graphicData>
        </a:graphic>
      </p:graphicFrame>
      <p:sp>
        <p:nvSpPr>
          <p:cNvPr id="22" name="Rectangle 4"/>
          <p:cNvSpPr txBox="1">
            <a:spLocks/>
          </p:cNvSpPr>
          <p:nvPr/>
        </p:nvSpPr>
        <p:spPr>
          <a:xfrm>
            <a:off x="6233320" y="1584722"/>
            <a:ext cx="2453480" cy="2096255"/>
          </a:xfrm>
          <a:prstGeom prst="rect">
            <a:avLst/>
          </a:prstGeom>
          <a:gradFill>
            <a:gsLst>
              <a:gs pos="0">
                <a:schemeClr val="accent5">
                  <a:lumMod val="75000"/>
                </a:schemeClr>
              </a:gs>
              <a:gs pos="80000">
                <a:schemeClr val="accent5"/>
              </a:gs>
              <a:gs pos="100000">
                <a:schemeClr val="accent5">
                  <a:lumMod val="60000"/>
                  <a:lumOff val="40000"/>
                </a:schemeClr>
              </a:gs>
            </a:gsLst>
          </a:gradFill>
          <a:ln>
            <a:noFill/>
            <a:headEnd/>
            <a:tailEnd/>
          </a:ln>
          <a:effectLst/>
          <a:ex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defPPr>
              <a:defRPr lang="en-US"/>
            </a:defPPr>
            <a:lvl1pPr algn="ctr" defTabSz="895350">
              <a:buClr>
                <a:schemeClr val="tx2"/>
              </a:buClr>
              <a:defRPr sz="1200" b="1">
                <a:ea typeface="Arial Unicode MS" pitchFamily="34" charset="-128"/>
                <a:cs typeface="Arial Unicode MS" pitchFamily="34" charset="-128"/>
              </a:defRPr>
            </a:lvl1pPr>
          </a:lstStyle>
          <a:p>
            <a:pPr marL="93663" lvl="1"/>
            <a:r>
              <a:rPr lang="en-US" sz="1200" dirty="0" smtClean="0"/>
              <a:t>[Remarks about adjustments, significant initiatives/ investments to be mindful of in interpreting results]</a:t>
            </a:r>
            <a:endParaRPr lang="en-US" sz="1200" dirty="0"/>
          </a:p>
        </p:txBody>
      </p:sp>
      <p:graphicFrame>
        <p:nvGraphicFramePr>
          <p:cNvPr id="23" name="SpendByRevenues[&quot;Labels&quot;][&quot;AD&quot;,&quot;AM&quot;,&quot;Servers&quot;,&quot;EUS&quot;,&quot;NTS&quot;,&quot;Mgmt&quot;]"/>
          <p:cNvGraphicFramePr>
            <a:graphicFrameLocks noGrp="1"/>
          </p:cNvGraphicFramePr>
          <p:nvPr>
            <p:extLst>
              <p:ext uri="{D42A27DB-BD31-4B8C-83A1-F6EECF244321}">
                <p14:modId xmlns:p14="http://schemas.microsoft.com/office/powerpoint/2010/main" val="4098511932"/>
              </p:ext>
            </p:extLst>
          </p:nvPr>
        </p:nvGraphicFramePr>
        <p:xfrm>
          <a:off x="314386" y="2244436"/>
          <a:ext cx="2457905" cy="2798616"/>
        </p:xfrm>
        <a:graphic>
          <a:graphicData uri="http://schemas.openxmlformats.org/drawingml/2006/table">
            <a:tbl>
              <a:tblPr firstRow="1" bandRow="1">
                <a:tableStyleId>{2D5ABB26-0587-4C30-8999-92F81FD0307C}</a:tableStyleId>
              </a:tblPr>
              <a:tblGrid>
                <a:gridCol w="2457905"/>
              </a:tblGrid>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development</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maintenance</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Server infrastructure</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End user services</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Network services</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Management and overhead</a:t>
                      </a:r>
                      <a:endParaRPr lang="en-US" sz="1200" dirty="0" smtClean="0">
                        <a:latin typeface="+mn-lt"/>
                        <a:ea typeface="MS PGothic" pitchFamily="34" charset="-128"/>
                        <a:cs typeface="Arial" charset="0"/>
                      </a:endParaRPr>
                    </a:p>
                  </a:txBody>
                  <a:tcPr/>
                </a:tc>
              </a:tr>
            </a:tbl>
          </a:graphicData>
        </a:graphic>
      </p:graphicFrame>
      <p:sp>
        <p:nvSpPr>
          <p:cNvPr id="19" name="TextBox 4"/>
          <p:cNvSpPr txBox="1"/>
          <p:nvPr>
            <p:custDataLst>
              <p:tags r:id="rId6"/>
            </p:custDataLst>
          </p:nvPr>
        </p:nvSpPr>
        <p:spPr>
          <a:xfrm>
            <a:off x="1828801" y="4298932"/>
            <a:ext cx="7801068" cy="2415381"/>
          </a:xfrm>
          <a:prstGeom prst="rect">
            <a:avLst/>
          </a:prstGeom>
          <a:solidFill>
            <a:srgbClr val="7030A0"/>
          </a:solidFill>
          <a:ln w="9525">
            <a:solidFill>
              <a:schemeClr val="accent6"/>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solidFill>
                  <a:schemeClr val="bg1"/>
                </a:solidFill>
              </a:rPr>
              <a:t>@Jimmy: How does MERGE work with row headers? In particular the row headers of the second table to be mashed together? Does it automatically throw them out (if </a:t>
            </a:r>
            <a:r>
              <a:rPr lang="en-US" dirty="0" err="1" smtClean="0">
                <a:solidFill>
                  <a:schemeClr val="bg1"/>
                </a:solidFill>
              </a:rPr>
              <a:t>NO_ROW_HEADERS</a:t>
            </a:r>
            <a:r>
              <a:rPr lang="en-US" dirty="0" smtClean="0">
                <a:solidFill>
                  <a:schemeClr val="bg1"/>
                </a:solidFill>
              </a:rPr>
              <a:t> was not selected – in particular if name-based row-addressing is used for the second element)?</a:t>
            </a:r>
          </a:p>
          <a:p>
            <a:r>
              <a:rPr lang="en-US" dirty="0" smtClean="0">
                <a:solidFill>
                  <a:schemeClr val="bg1"/>
                </a:solidFill>
              </a:rPr>
              <a:t>– In the README, it says that the new element will be available globally – does this mean that “</a:t>
            </a:r>
            <a:r>
              <a:rPr lang="en-US" dirty="0" err="1" smtClean="0">
                <a:solidFill>
                  <a:schemeClr val="bg1"/>
                </a:solidFill>
              </a:rPr>
              <a:t>DoesThisNameMatter</a:t>
            </a:r>
            <a:r>
              <a:rPr lang="en-US" dirty="0" smtClean="0">
                <a:solidFill>
                  <a:schemeClr val="bg1"/>
                </a:solidFill>
              </a:rPr>
              <a:t>?!” would be just like another named table – could be further indexed in bubbles, charts, </a:t>
            </a:r>
            <a:r>
              <a:rPr lang="en-US" dirty="0" err="1" smtClean="0">
                <a:solidFill>
                  <a:schemeClr val="bg1"/>
                </a:solidFill>
              </a:rPr>
              <a:t>etc</a:t>
            </a:r>
            <a:r>
              <a:rPr lang="en-US" dirty="0" smtClean="0">
                <a:solidFill>
                  <a:schemeClr val="bg1"/>
                </a:solidFill>
              </a:rPr>
              <a:t>? </a:t>
            </a:r>
          </a:p>
          <a:p>
            <a:r>
              <a:rPr lang="en-US" dirty="0">
                <a:solidFill>
                  <a:schemeClr val="bg1"/>
                </a:solidFill>
              </a:rPr>
              <a:t>– </a:t>
            </a:r>
            <a:r>
              <a:rPr lang="en-US" dirty="0" smtClean="0">
                <a:solidFill>
                  <a:schemeClr val="bg1"/>
                </a:solidFill>
              </a:rPr>
              <a:t>If so, does order matter, i.e., does this new element become available as of this page of the presentation, or is it available throughout, even in pages before this one?</a:t>
            </a:r>
          </a:p>
          <a:p>
            <a:endParaRPr lang="en-US" dirty="0" smtClean="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28421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p:cNvGraphicFramePr>
            <a:graphicFrameLocks noChangeAspect="1"/>
          </p:cNvGraphicFramePr>
          <p:nvPr>
            <p:custDataLst>
              <p:tags r:id="rId2"/>
            </p:custDataLst>
            <p:extLst>
              <p:ext uri="{D42A27DB-BD31-4B8C-83A1-F6EECF244321}">
                <p14:modId xmlns:p14="http://schemas.microsoft.com/office/powerpoint/2010/main" val="17205781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621"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0" name="Rectangle 4"/>
          <p:cNvSpPr>
            <a:spLocks noChangeArrowheads="1"/>
          </p:cNvSpPr>
          <p:nvPr>
            <p:custDataLst>
              <p:tags r:id="rId3"/>
            </p:custDataLst>
          </p:nvPr>
        </p:nvSpPr>
        <p:spPr bwMode="gray">
          <a:xfrm>
            <a:off x="365919" y="1103735"/>
            <a:ext cx="8229527" cy="4924001"/>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lt1"/>
              </a:solidFill>
              <a:latin typeface="+mn-lt"/>
            </a:endParaRPr>
          </a:p>
        </p:txBody>
      </p:sp>
      <p:sp>
        <p:nvSpPr>
          <p:cNvPr id="2" name="Title 1"/>
          <p:cNvSpPr>
            <a:spLocks noGrp="1"/>
          </p:cNvSpPr>
          <p:nvPr>
            <p:ph type="title"/>
          </p:nvPr>
        </p:nvSpPr>
        <p:spPr>
          <a:xfrm>
            <a:off x="213064" y="230188"/>
            <a:ext cx="8524536" cy="584775"/>
          </a:xfrm>
        </p:spPr>
        <p:txBody>
          <a:bodyPr/>
          <a:lstStyle/>
          <a:p>
            <a:r>
              <a:rPr lang="en-US" dirty="0" smtClean="0"/>
              <a:t>IT </a:t>
            </a:r>
            <a:r>
              <a:rPr lang="en-US" dirty="0"/>
              <a:t>FTE distribution within ADM higher than median, but lower in </a:t>
            </a:r>
            <a:r>
              <a:rPr lang="en-US" dirty="0" smtClean="0"/>
              <a:t>server infrastructure </a:t>
            </a:r>
            <a:r>
              <a:rPr lang="en-US" dirty="0"/>
              <a:t>and </a:t>
            </a:r>
            <a:r>
              <a:rPr lang="en-US" dirty="0" smtClean="0"/>
              <a:t>network </a:t>
            </a:r>
            <a:r>
              <a:rPr lang="en-US" dirty="0"/>
              <a:t>services likely due to higher </a:t>
            </a:r>
            <a:r>
              <a:rPr lang="en-US" dirty="0" smtClean="0"/>
              <a:t>outsourcing</a:t>
            </a:r>
            <a:endParaRPr lang="en-US"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graphicFrame>
        <p:nvGraphicFramePr>
          <p:cNvPr id="8" name="FTEByCompanyFTE[&quot;#Cl1N#&quot;,&quot;#G1Med#&quot;,&quot;#G1LQ#&quot;][&quot;AD&quot;,&quot;AM&quot;,&quot;Servers&quot;,&quot;EUS&quot;,&quot;NTS&quot;,&quot;Mgmt&quot;] TRANSPOSE"/>
          <p:cNvGraphicFramePr/>
          <p:nvPr>
            <p:extLst>
              <p:ext uri="{D42A27DB-BD31-4B8C-83A1-F6EECF244321}">
                <p14:modId xmlns:p14="http://schemas.microsoft.com/office/powerpoint/2010/main" val="2809271291"/>
              </p:ext>
            </p:extLst>
          </p:nvPr>
        </p:nvGraphicFramePr>
        <p:xfrm>
          <a:off x="2857499" y="817419"/>
          <a:ext cx="5545095" cy="4544980"/>
        </p:xfrm>
        <a:graphic>
          <a:graphicData uri="http://schemas.openxmlformats.org/drawingml/2006/chart">
            <c:chart xmlns:c="http://schemas.openxmlformats.org/drawingml/2006/chart" xmlns:r="http://schemas.openxmlformats.org/officeDocument/2006/relationships" r:id="rId12"/>
          </a:graphicData>
        </a:graphic>
      </p:graphicFrame>
      <p:sp>
        <p:nvSpPr>
          <p:cNvPr id="21" name="Rectangle 50"/>
          <p:cNvSpPr>
            <a:spLocks noChangeArrowheads="1"/>
          </p:cNvSpPr>
          <p:nvPr/>
        </p:nvSpPr>
        <p:spPr bwMode="gray">
          <a:xfrm>
            <a:off x="465572" y="1191300"/>
            <a:ext cx="3239943" cy="430887"/>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oAutofit/>
          </a:bodyPr>
          <a:lstStyle/>
          <a:p>
            <a:pPr marL="190500" lvl="1" indent="-190500">
              <a:buFont typeface="Times" pitchFamily="18" charset="0"/>
              <a:buNone/>
            </a:pPr>
            <a:r>
              <a:rPr lang="en-US" sz="1200" b="1" dirty="0">
                <a:solidFill>
                  <a:schemeClr val="accent3"/>
                </a:solidFill>
                <a:latin typeface="+mn-lt"/>
                <a:ea typeface="MS PGothic" pitchFamily="34" charset="-128"/>
                <a:cs typeface="Arial" charset="0"/>
              </a:rPr>
              <a:t>IT </a:t>
            </a:r>
            <a:r>
              <a:rPr lang="en-US" sz="1200" b="1" dirty="0" smtClean="0">
                <a:solidFill>
                  <a:schemeClr val="accent3"/>
                </a:solidFill>
                <a:latin typeface="+mn-lt"/>
                <a:ea typeface="MS PGothic" pitchFamily="34" charset="-128"/>
                <a:cs typeface="Arial" charset="0"/>
              </a:rPr>
              <a:t>FTEs by activity</a:t>
            </a:r>
          </a:p>
          <a:p>
            <a:pPr marL="190500" lvl="1" indent="-190500">
              <a:buFont typeface="Times" pitchFamily="18" charset="0"/>
              <a:buNone/>
            </a:pPr>
            <a:r>
              <a:rPr lang="en-US" sz="1200" dirty="0" smtClean="0">
                <a:solidFill>
                  <a:srgbClr val="808080"/>
                </a:solidFill>
                <a:latin typeface="+mn-lt"/>
                <a:ea typeface="MS PGothic" pitchFamily="34" charset="-128"/>
                <a:cs typeface="Arial" charset="0"/>
              </a:rPr>
              <a:t>% of total company FTEs</a:t>
            </a:r>
            <a:endParaRPr lang="en-US" sz="1200" dirty="0">
              <a:solidFill>
                <a:srgbClr val="808080"/>
              </a:solidFill>
              <a:latin typeface="+mn-lt"/>
              <a:ea typeface="MS PGothic" pitchFamily="34" charset="-128"/>
              <a:cs typeface="Arial" charset="0"/>
            </a:endParaRPr>
          </a:p>
        </p:txBody>
      </p:sp>
      <p:sp>
        <p:nvSpPr>
          <p:cNvPr id="22" name="McK 1. On-page tracker"/>
          <p:cNvSpPr>
            <a:spLocks noChangeArrowheads="1"/>
          </p:cNvSpPr>
          <p:nvPr/>
        </p:nvSpPr>
        <p:spPr bwMode="auto">
          <a:xfrm>
            <a:off x="213064" y="26988"/>
            <a:ext cx="43342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Arial"/>
              </a:rPr>
              <a:t>SUMMARY OF IT PERFORMANCE </a:t>
            </a:r>
            <a:r>
              <a:rPr lang="en-US" sz="1400" dirty="0">
                <a:solidFill>
                  <a:srgbClr val="808080"/>
                </a:solidFill>
                <a:latin typeface="Arial"/>
              </a:rPr>
              <a:t>– IT </a:t>
            </a:r>
            <a:r>
              <a:rPr lang="en-US" sz="1400" dirty="0" smtClean="0">
                <a:solidFill>
                  <a:srgbClr val="808080"/>
                </a:solidFill>
                <a:latin typeface="Arial"/>
              </a:rPr>
              <a:t>EFFICIENCY</a:t>
            </a:r>
            <a:endParaRPr lang="en-US" sz="1400" dirty="0">
              <a:solidFill>
                <a:srgbClr val="808080"/>
              </a:solidFill>
              <a:latin typeface="Arial"/>
            </a:endParaRPr>
          </a:p>
        </p:txBody>
      </p:sp>
      <p:sp>
        <p:nvSpPr>
          <p:cNvPr id="23" name="FTEByCompanyFTE[&quot;Labels&quot;,&quot;IT&quot;]"/>
          <p:cNvSpPr>
            <a:spLocks noChangeArrowheads="1"/>
          </p:cNvSpPr>
          <p:nvPr/>
        </p:nvSpPr>
        <p:spPr bwMode="gray">
          <a:xfrm>
            <a:off x="565150" y="5611383"/>
            <a:ext cx="2178049" cy="184666"/>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0" lvl="1">
              <a:buFont typeface="Times" pitchFamily="18" charset="0"/>
              <a:buNone/>
            </a:pPr>
            <a:r>
              <a:rPr lang="en-US" sz="1200" dirty="0" smtClean="0">
                <a:latin typeface="+mj-lt"/>
                <a:ea typeface="+mj-ea"/>
                <a:cs typeface="+mj-cs"/>
              </a:rPr>
              <a:t>Total IT</a:t>
            </a:r>
            <a:endParaRPr lang="en-US" sz="1200" dirty="0">
              <a:latin typeface="+mn-lt"/>
              <a:ea typeface="MS PGothic" pitchFamily="34" charset="-128"/>
              <a:cs typeface="Arial" charset="0"/>
            </a:endParaRPr>
          </a:p>
        </p:txBody>
      </p:sp>
      <p:sp>
        <p:nvSpPr>
          <p:cNvPr id="25" name="FTEByCompanyFTE[&quot;#Cl1N#&quot;,&quot;IT&quot;]"/>
          <p:cNvSpPr>
            <a:spLocks noChangeArrowheads="1"/>
          </p:cNvSpPr>
          <p:nvPr>
            <p:custDataLst>
              <p:tags r:id="rId4"/>
            </p:custDataLst>
          </p:nvPr>
        </p:nvSpPr>
        <p:spPr bwMode="gray">
          <a:xfrm>
            <a:off x="3548171" y="5586773"/>
            <a:ext cx="703948" cy="264664"/>
          </a:xfrm>
          <a:prstGeom prst="roundRect">
            <a:avLst>
              <a:gd name="adj" fmla="val 50000"/>
            </a:avLst>
          </a:prstGeom>
          <a:ln>
            <a:noFill/>
            <a:headEnd/>
            <a:tailEnd/>
          </a:ln>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lt1"/>
                </a:solidFill>
                <a:latin typeface="+mn-lt"/>
                <a:ea typeface="Arial Unicode MS" pitchFamily="34" charset="-128"/>
                <a:cs typeface="Arial Unicode MS" pitchFamily="34" charset="-128"/>
              </a:rPr>
              <a:t>11.1</a:t>
            </a:r>
            <a:endParaRPr lang="en-US" sz="1200" b="1" dirty="0">
              <a:solidFill>
                <a:schemeClr val="lt1"/>
              </a:solidFill>
              <a:latin typeface="+mn-lt"/>
              <a:ea typeface="Arial Unicode MS" pitchFamily="34" charset="-128"/>
              <a:cs typeface="Arial Unicode MS" pitchFamily="34" charset="-128"/>
            </a:endParaRPr>
          </a:p>
        </p:txBody>
      </p:sp>
      <p:sp>
        <p:nvSpPr>
          <p:cNvPr id="26" name="FTEByCompanyFTE[&quot;#G1LQ#&quot;,&quot;IT&quot;]"/>
          <p:cNvSpPr>
            <a:spLocks noChangeArrowheads="1"/>
          </p:cNvSpPr>
          <p:nvPr>
            <p:custDataLst>
              <p:tags r:id="rId5"/>
            </p:custDataLst>
          </p:nvPr>
        </p:nvSpPr>
        <p:spPr bwMode="gray">
          <a:xfrm>
            <a:off x="7053371" y="5586773"/>
            <a:ext cx="703948" cy="26466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9.1</a:t>
            </a:r>
            <a:endParaRPr lang="en-US" sz="1200" b="1" dirty="0">
              <a:solidFill>
                <a:schemeClr val="bg1"/>
              </a:solidFill>
              <a:latin typeface="+mn-lt"/>
            </a:endParaRPr>
          </a:p>
        </p:txBody>
      </p:sp>
      <p:sp>
        <p:nvSpPr>
          <p:cNvPr id="27" name="FTEByCompanyFTE[&quot;#G1Med#&quot;,&quot;IT&quot;]"/>
          <p:cNvSpPr>
            <a:spLocks noChangeArrowheads="1"/>
          </p:cNvSpPr>
          <p:nvPr>
            <p:custDataLst>
              <p:tags r:id="rId6"/>
            </p:custDataLst>
          </p:nvPr>
        </p:nvSpPr>
        <p:spPr bwMode="gray">
          <a:xfrm>
            <a:off x="5300771" y="5586773"/>
            <a:ext cx="703948" cy="264664"/>
          </a:xfrm>
          <a:prstGeom prst="roundRect">
            <a:avLst>
              <a:gd name="adj" fmla="val 50000"/>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108000" tIns="73152" rIns="108000" bIns="73152" numCol="1" anchor="ctr" anchorCtr="0" compatLnSpc="1">
            <a:prstTxWarp prst="textNoShape">
              <a:avLst/>
            </a:prstTxWarp>
            <a:noAutofit/>
          </a:bodyPr>
          <a:lstStyle/>
          <a:p>
            <a:pPr algn="ctr" defTabSz="895350">
              <a:buClr>
                <a:schemeClr val="tx2"/>
              </a:buClr>
            </a:pPr>
            <a:r>
              <a:rPr lang="en-US" sz="1200" b="1" dirty="0" smtClean="0">
                <a:solidFill>
                  <a:schemeClr val="bg1"/>
                </a:solidFill>
                <a:latin typeface="+mn-lt"/>
              </a:rPr>
              <a:t>11.6</a:t>
            </a:r>
            <a:endParaRPr lang="en-US" sz="1200" b="1" dirty="0">
              <a:solidFill>
                <a:schemeClr val="bg1"/>
              </a:solidFill>
              <a:latin typeface="+mn-lt"/>
            </a:endParaRPr>
          </a:p>
        </p:txBody>
      </p:sp>
      <p:sp>
        <p:nvSpPr>
          <p:cNvPr id="28" name="TextBox 4"/>
          <p:cNvSpPr txBox="1"/>
          <p:nvPr>
            <p:custDataLst>
              <p:tags r:id="rId7"/>
            </p:custDataLst>
          </p:nvPr>
        </p:nvSpPr>
        <p:spPr>
          <a:xfrm>
            <a:off x="-1633537" y="1371600"/>
            <a:ext cx="1524000" cy="1524000"/>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Only for heavily insourced setups</a:t>
            </a:r>
            <a:endParaRPr lang="en-US" dirty="0"/>
          </a:p>
        </p:txBody>
      </p:sp>
      <p:sp>
        <p:nvSpPr>
          <p:cNvPr id="29" name="TextBox 4"/>
          <p:cNvSpPr txBox="1"/>
          <p:nvPr>
            <p:custDataLst>
              <p:tags r:id="rId8"/>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graphicFrame>
        <p:nvGraphicFramePr>
          <p:cNvPr id="30" name="FTEByCompanyFTE[&quot;Labels&quot;][&quot;AD&quot;,&quot;AM&quot;,&quot;Servers&quot;,&quot;EUS&quot;,&quot;NTS&quot;,&quot;Mgmt&quot;]"/>
          <p:cNvGraphicFramePr>
            <a:graphicFrameLocks noGrp="1"/>
          </p:cNvGraphicFramePr>
          <p:nvPr>
            <p:extLst>
              <p:ext uri="{D42A27DB-BD31-4B8C-83A1-F6EECF244321}">
                <p14:modId xmlns:p14="http://schemas.microsoft.com/office/powerpoint/2010/main" val="2412977940"/>
              </p:ext>
            </p:extLst>
          </p:nvPr>
        </p:nvGraphicFramePr>
        <p:xfrm>
          <a:off x="465572" y="2382982"/>
          <a:ext cx="2457905" cy="2798616"/>
        </p:xfrm>
        <a:graphic>
          <a:graphicData uri="http://schemas.openxmlformats.org/drawingml/2006/table">
            <a:tbl>
              <a:tblPr firstRow="1" bandRow="1">
                <a:tableStyleId>{2D5ABB26-0587-4C30-8999-92F81FD0307C}</a:tableStyleId>
              </a:tblPr>
              <a:tblGrid>
                <a:gridCol w="2457905"/>
              </a:tblGrid>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development</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Application maintenance</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Server infrastructure</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t>End user services</a:t>
                      </a:r>
                      <a:endParaRPr lang="en-US" sz="1200" b="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Network services</a:t>
                      </a:r>
                      <a:endParaRPr lang="en-US" sz="1200" dirty="0" smtClean="0">
                        <a:latin typeface="+mn-lt"/>
                        <a:ea typeface="MS PGothic" pitchFamily="34" charset="-128"/>
                        <a:cs typeface="Arial" charset="0"/>
                      </a:endParaRPr>
                    </a:p>
                  </a:txBody>
                  <a:tcPr/>
                </a:tc>
              </a:tr>
              <a:tr h="46643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Management and overhead</a:t>
                      </a:r>
                      <a:endParaRPr lang="en-US" sz="1200" dirty="0" smtClean="0">
                        <a:latin typeface="+mn-lt"/>
                        <a:ea typeface="MS PGothic" pitchFamily="34" charset="-128"/>
                        <a:cs typeface="Arial" charset="0"/>
                      </a:endParaRPr>
                    </a:p>
                  </a:txBody>
                  <a:tcPr/>
                </a:tc>
              </a:tr>
            </a:tbl>
          </a:graphicData>
        </a:graphic>
      </p:graphicFrame>
    </p:spTree>
    <p:extLst>
      <p:ext uri="{BB962C8B-B14F-4D97-AF65-F5344CB8AC3E}">
        <p14:creationId xmlns:p14="http://schemas.microsoft.com/office/powerpoint/2010/main" val="264275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64" y="230188"/>
            <a:ext cx="6666201" cy="584775"/>
          </a:xfrm>
        </p:spPr>
        <p:txBody>
          <a:bodyPr/>
          <a:lstStyle/>
          <a:p>
            <a:r>
              <a:rPr lang="en-US" dirty="0" smtClean="0"/>
              <a:t>IT capabilities appear in line with peers except for Data Architecture</a:t>
            </a:r>
            <a:endParaRPr lang="en-US" dirty="0"/>
          </a:p>
        </p:txBody>
      </p:sp>
      <p:sp>
        <p:nvSpPr>
          <p:cNvPr id="5" name="McK 5. Source"/>
          <p:cNvSpPr>
            <a:spLocks noChangeArrowheads="1"/>
          </p:cNvSpPr>
          <p:nvPr/>
        </p:nvSpPr>
        <p:spPr bwMode="auto">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baseline="0" noProof="0" dirty="0">
                <a:solidFill>
                  <a:schemeClr val="tx1"/>
                </a:solidFill>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graphicFrame>
        <p:nvGraphicFramePr>
          <p:cNvPr id="8" name="CapabilitiesOverview2[&quot;Y-Values&quot;,&quot;#G1Med#&quot;,&quot;G1Med-G1LQ&quot;,&quot;G1HQ-G1Med&quot;,&quot;#Cl1N#&quot;]"/>
          <p:cNvGraphicFramePr/>
          <p:nvPr>
            <p:extLst>
              <p:ext uri="{D42A27DB-BD31-4B8C-83A1-F6EECF244321}">
                <p14:modId xmlns:p14="http://schemas.microsoft.com/office/powerpoint/2010/main" val="3147659514"/>
              </p:ext>
            </p:extLst>
          </p:nvPr>
        </p:nvGraphicFramePr>
        <p:xfrm>
          <a:off x="6913177" y="1077803"/>
          <a:ext cx="1993900" cy="47473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apabilitiesOverview1[&quot;Y-Values&quot;,&quot;#G1Med#&quot;,&quot;G1Med-G1LQ&quot;,&quot;G1HQ-G1Med&quot;,&quot;#Cl1N#&quot;]"/>
          <p:cNvGraphicFramePr/>
          <p:nvPr>
            <p:extLst>
              <p:ext uri="{D42A27DB-BD31-4B8C-83A1-F6EECF244321}">
                <p14:modId xmlns:p14="http://schemas.microsoft.com/office/powerpoint/2010/main" val="3234421957"/>
              </p:ext>
            </p:extLst>
          </p:nvPr>
        </p:nvGraphicFramePr>
        <p:xfrm>
          <a:off x="2542178" y="1077803"/>
          <a:ext cx="1993900" cy="5229930"/>
        </p:xfrm>
        <a:graphic>
          <a:graphicData uri="http://schemas.openxmlformats.org/drawingml/2006/chart">
            <c:chart xmlns:c="http://schemas.openxmlformats.org/drawingml/2006/chart" xmlns:r="http://schemas.openxmlformats.org/officeDocument/2006/relationships" r:id="rId6"/>
          </a:graphicData>
        </a:graphic>
      </p:graphicFrame>
      <p:cxnSp>
        <p:nvCxnSpPr>
          <p:cNvPr id="10" name="Straight Connector 9"/>
          <p:cNvCxnSpPr/>
          <p:nvPr/>
        </p:nvCxnSpPr>
        <p:spPr>
          <a:xfrm>
            <a:off x="4480719" y="1202333"/>
            <a:ext cx="0" cy="5029200"/>
          </a:xfrm>
          <a:prstGeom prst="line">
            <a:avLst/>
          </a:prstGeom>
          <a:noFill/>
          <a:ln w="9525">
            <a:solidFill>
              <a:schemeClr val="accent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 name="Group 39"/>
          <p:cNvGrpSpPr>
            <a:grpSpLocks/>
          </p:cNvGrpSpPr>
          <p:nvPr/>
        </p:nvGrpSpPr>
        <p:grpSpPr>
          <a:xfrm>
            <a:off x="217725" y="3175290"/>
            <a:ext cx="1022883" cy="1386746"/>
            <a:chOff x="217725" y="3052763"/>
            <a:chExt cx="1022883" cy="1290638"/>
          </a:xfrm>
        </p:grpSpPr>
        <p:sp>
          <p:nvSpPr>
            <p:cNvPr id="14" name="Rectangle 13"/>
            <p:cNvSpPr>
              <a:spLocks/>
            </p:cNvSpPr>
            <p:nvPr/>
          </p:nvSpPr>
          <p:spPr>
            <a:xfrm>
              <a:off x="217725" y="3052763"/>
              <a:ext cx="1022883" cy="1290638"/>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15" name="Rectangle 5"/>
            <p:cNvSpPr txBox="1">
              <a:spLocks/>
            </p:cNvSpPr>
            <p:nvPr/>
          </p:nvSpPr>
          <p:spPr bwMode="gray">
            <a:xfrm>
              <a:off x="299030" y="3621088"/>
              <a:ext cx="82818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a:solidFill>
                    <a:schemeClr val="tx1"/>
                  </a:solidFill>
                </a:rPr>
                <a:t>Architecture</a:t>
              </a:r>
            </a:p>
          </p:txBody>
        </p:sp>
      </p:grpSp>
      <p:grpSp>
        <p:nvGrpSpPr>
          <p:cNvPr id="38" name="Group 37"/>
          <p:cNvGrpSpPr/>
          <p:nvPr/>
        </p:nvGrpSpPr>
        <p:grpSpPr>
          <a:xfrm>
            <a:off x="217725" y="1269010"/>
            <a:ext cx="1022883" cy="862270"/>
            <a:chOff x="217725" y="1090614"/>
            <a:chExt cx="1022883" cy="795338"/>
          </a:xfrm>
        </p:grpSpPr>
        <p:sp>
          <p:nvSpPr>
            <p:cNvPr id="16" name="Rectangle 15"/>
            <p:cNvSpPr>
              <a:spLocks/>
            </p:cNvSpPr>
            <p:nvPr/>
          </p:nvSpPr>
          <p:spPr>
            <a:xfrm>
              <a:off x="217725" y="1090614"/>
              <a:ext cx="1022883" cy="795338"/>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17" name="Rectangle 5"/>
            <p:cNvSpPr txBox="1"/>
            <p:nvPr/>
          </p:nvSpPr>
          <p:spPr bwMode="gray">
            <a:xfrm>
              <a:off x="299030" y="1335088"/>
              <a:ext cx="8281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a:solidFill>
                    <a:schemeClr val="tx1"/>
                  </a:solidFill>
                </a:rPr>
                <a:t>IT management</a:t>
              </a:r>
            </a:p>
          </p:txBody>
        </p:sp>
      </p:grpSp>
      <p:grpSp>
        <p:nvGrpSpPr>
          <p:cNvPr id="42" name="Group 41"/>
          <p:cNvGrpSpPr/>
          <p:nvPr/>
        </p:nvGrpSpPr>
        <p:grpSpPr>
          <a:xfrm>
            <a:off x="217727" y="5537787"/>
            <a:ext cx="1022883" cy="452446"/>
            <a:chOff x="217727" y="5508625"/>
            <a:chExt cx="1022883" cy="280978"/>
          </a:xfrm>
        </p:grpSpPr>
        <p:sp>
          <p:nvSpPr>
            <p:cNvPr id="13" name="Rectangle 12"/>
            <p:cNvSpPr>
              <a:spLocks/>
            </p:cNvSpPr>
            <p:nvPr/>
          </p:nvSpPr>
          <p:spPr>
            <a:xfrm>
              <a:off x="217727" y="5508625"/>
              <a:ext cx="1022883" cy="280978"/>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18" name="Rectangle 5"/>
            <p:cNvSpPr txBox="1">
              <a:spLocks/>
            </p:cNvSpPr>
            <p:nvPr/>
          </p:nvSpPr>
          <p:spPr bwMode="gray">
            <a:xfrm>
              <a:off x="299030" y="5601285"/>
              <a:ext cx="828183" cy="9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lvl="0" defTabSz="895350">
                <a:buClr>
                  <a:schemeClr val="tx2"/>
                </a:buClr>
                <a:defRPr>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sz="1000" b="1" dirty="0" smtClean="0"/>
                <a:t>IT security</a:t>
              </a:r>
            </a:p>
          </p:txBody>
        </p:sp>
      </p:grpSp>
      <p:grpSp>
        <p:nvGrpSpPr>
          <p:cNvPr id="41" name="Group 40"/>
          <p:cNvGrpSpPr/>
          <p:nvPr/>
        </p:nvGrpSpPr>
        <p:grpSpPr>
          <a:xfrm>
            <a:off x="217725" y="4611601"/>
            <a:ext cx="1022883" cy="876625"/>
            <a:chOff x="217725" y="4529138"/>
            <a:chExt cx="1022883" cy="808579"/>
          </a:xfrm>
        </p:grpSpPr>
        <p:sp>
          <p:nvSpPr>
            <p:cNvPr id="19" name="Rectangle 18"/>
            <p:cNvSpPr>
              <a:spLocks/>
            </p:cNvSpPr>
            <p:nvPr/>
          </p:nvSpPr>
          <p:spPr>
            <a:xfrm>
              <a:off x="217725" y="4529138"/>
              <a:ext cx="1022883" cy="808579"/>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20" name="Rectangle 5"/>
            <p:cNvSpPr txBox="1">
              <a:spLocks/>
            </p:cNvSpPr>
            <p:nvPr/>
          </p:nvSpPr>
          <p:spPr bwMode="gray">
            <a:xfrm>
              <a:off x="299030" y="4625975"/>
              <a:ext cx="82818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smtClean="0">
                  <a:solidFill>
                    <a:schemeClr val="tx1"/>
                  </a:solidFill>
                </a:rPr>
                <a:t>Application development and maintenance</a:t>
              </a:r>
              <a:endParaRPr lang="en-US" dirty="0">
                <a:solidFill>
                  <a:schemeClr val="tx1"/>
                </a:solidFill>
              </a:endParaRPr>
            </a:p>
          </p:txBody>
        </p:sp>
      </p:grpSp>
      <p:grpSp>
        <p:nvGrpSpPr>
          <p:cNvPr id="39" name="Group 38"/>
          <p:cNvGrpSpPr/>
          <p:nvPr/>
        </p:nvGrpSpPr>
        <p:grpSpPr>
          <a:xfrm>
            <a:off x="217725" y="2180843"/>
            <a:ext cx="1022883" cy="944883"/>
            <a:chOff x="217725" y="2071688"/>
            <a:chExt cx="1022883" cy="871538"/>
          </a:xfrm>
        </p:grpSpPr>
        <p:sp>
          <p:nvSpPr>
            <p:cNvPr id="21" name="Rectangle 20"/>
            <p:cNvSpPr>
              <a:spLocks/>
            </p:cNvSpPr>
            <p:nvPr/>
          </p:nvSpPr>
          <p:spPr>
            <a:xfrm>
              <a:off x="217725" y="2071688"/>
              <a:ext cx="1022883" cy="871538"/>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22" name="Rectangle 5"/>
            <p:cNvSpPr txBox="1">
              <a:spLocks/>
            </p:cNvSpPr>
            <p:nvPr/>
          </p:nvSpPr>
          <p:spPr bwMode="gray">
            <a:xfrm>
              <a:off x="299030" y="2354263"/>
              <a:ext cx="8281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a:solidFill>
                    <a:schemeClr val="tx1"/>
                  </a:solidFill>
                </a:rPr>
                <a:t>Demand management</a:t>
              </a:r>
            </a:p>
          </p:txBody>
        </p:sp>
      </p:grpSp>
      <p:grpSp>
        <p:nvGrpSpPr>
          <p:cNvPr id="44" name="Group 43"/>
          <p:cNvGrpSpPr>
            <a:grpSpLocks/>
          </p:cNvGrpSpPr>
          <p:nvPr/>
        </p:nvGrpSpPr>
        <p:grpSpPr>
          <a:xfrm>
            <a:off x="4581572" y="1269009"/>
            <a:ext cx="1022883" cy="2778124"/>
            <a:chOff x="4595019" y="1230313"/>
            <a:chExt cx="1022883" cy="2762250"/>
          </a:xfrm>
        </p:grpSpPr>
        <p:sp>
          <p:nvSpPr>
            <p:cNvPr id="23" name="Rectangle 22"/>
            <p:cNvSpPr>
              <a:spLocks/>
            </p:cNvSpPr>
            <p:nvPr/>
          </p:nvSpPr>
          <p:spPr>
            <a:xfrm>
              <a:off x="4595019" y="1230313"/>
              <a:ext cx="1022883" cy="2762250"/>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24" name="Rectangle 5"/>
            <p:cNvSpPr txBox="1"/>
            <p:nvPr/>
          </p:nvSpPr>
          <p:spPr bwMode="gray">
            <a:xfrm>
              <a:off x="4655711" y="2535238"/>
              <a:ext cx="831959"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a:solidFill>
                    <a:schemeClr val="tx1"/>
                  </a:solidFill>
                </a:rPr>
                <a:t>Infrastructure</a:t>
              </a:r>
            </a:p>
          </p:txBody>
        </p:sp>
      </p:grpSp>
      <p:grpSp>
        <p:nvGrpSpPr>
          <p:cNvPr id="43" name="Group 42"/>
          <p:cNvGrpSpPr/>
          <p:nvPr/>
        </p:nvGrpSpPr>
        <p:grpSpPr>
          <a:xfrm>
            <a:off x="4581572" y="4097934"/>
            <a:ext cx="1022883" cy="1390292"/>
            <a:chOff x="4595019" y="4183063"/>
            <a:chExt cx="1022883" cy="1362075"/>
          </a:xfrm>
        </p:grpSpPr>
        <p:sp>
          <p:nvSpPr>
            <p:cNvPr id="25" name="Rectangle 24"/>
            <p:cNvSpPr>
              <a:spLocks/>
            </p:cNvSpPr>
            <p:nvPr/>
          </p:nvSpPr>
          <p:spPr>
            <a:xfrm>
              <a:off x="4595019" y="4183063"/>
              <a:ext cx="1022883" cy="1362075"/>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err="1"/>
            </a:p>
          </p:txBody>
        </p:sp>
        <p:sp>
          <p:nvSpPr>
            <p:cNvPr id="26" name="Rectangle 5"/>
            <p:cNvSpPr txBox="1"/>
            <p:nvPr/>
          </p:nvSpPr>
          <p:spPr bwMode="gray">
            <a:xfrm>
              <a:off x="4655711" y="4787900"/>
              <a:ext cx="554639"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defPPr>
                <a:defRPr lang="en-US"/>
              </a:defPPr>
              <a:lvl1pPr lvl="0" defTabSz="895350">
                <a:buClr>
                  <a:schemeClr val="tx2"/>
                </a:buClr>
                <a:defRPr sz="1000" b="1">
                  <a:solidFill>
                    <a:schemeClr val="tx2"/>
                  </a:solidFill>
                  <a:latin typeface="+mn-lt"/>
                </a:defRPr>
              </a:lvl1pPr>
              <a:lvl2pPr marL="193675" lvl="1" indent="-192088" defTabSz="895350">
                <a:buClr>
                  <a:schemeClr val="tx2"/>
                </a:buClr>
                <a:buSzPct val="125000"/>
                <a:buFont typeface="Arial" charset="0"/>
                <a:buChar char="▪"/>
                <a:defRPr>
                  <a:latin typeface="+mn-lt"/>
                </a:defRPr>
              </a:lvl2pPr>
              <a:lvl3pPr marL="457200" lvl="2" indent="-261938" defTabSz="895350">
                <a:buClr>
                  <a:schemeClr val="tx2"/>
                </a:buClr>
                <a:buSzPct val="120000"/>
                <a:buFont typeface="Arial" charset="0"/>
                <a:buChar char="–"/>
                <a:defRPr>
                  <a:latin typeface="+mn-lt"/>
                </a:defRPr>
              </a:lvl3pPr>
              <a:lvl4pPr marL="614363" lvl="3" indent="-155575" defTabSz="895350">
                <a:buClr>
                  <a:schemeClr val="tx2"/>
                </a:buClr>
                <a:buSzPct val="120000"/>
                <a:buFont typeface="Arial" charset="0"/>
                <a:buChar char="▫"/>
                <a:defRPr>
                  <a:latin typeface="+mn-lt"/>
                </a:defRPr>
              </a:lvl4pPr>
              <a:lvl5pPr marL="746125" lvl="4" indent="-130175" defTabSz="895350">
                <a:buClr>
                  <a:schemeClr val="tx2"/>
                </a:buClr>
                <a:buSzPct val="89000"/>
                <a:buFont typeface="Arial" charset="0"/>
                <a:buChar char="-"/>
                <a:defRPr>
                  <a:latin typeface="+mn-lt"/>
                </a:defRPr>
              </a:lvl5pPr>
              <a:lvl6pPr marL="1203325" indent="-130175" defTabSz="895350" fontAlgn="base">
                <a:spcBef>
                  <a:spcPct val="0"/>
                </a:spcBef>
                <a:spcAft>
                  <a:spcPct val="0"/>
                </a:spcAft>
                <a:buClr>
                  <a:schemeClr val="tx2"/>
                </a:buClr>
                <a:buSzPct val="89000"/>
                <a:buFont typeface="Arial" charset="0"/>
                <a:buChar char="-"/>
                <a:defRPr>
                  <a:latin typeface="+mn-lt"/>
                </a:defRPr>
              </a:lvl6pPr>
              <a:lvl7pPr marL="1660525" indent="-130175" defTabSz="895350" fontAlgn="base">
                <a:spcBef>
                  <a:spcPct val="0"/>
                </a:spcBef>
                <a:spcAft>
                  <a:spcPct val="0"/>
                </a:spcAft>
                <a:buClr>
                  <a:schemeClr val="tx2"/>
                </a:buClr>
                <a:buSzPct val="89000"/>
                <a:buFont typeface="Arial" charset="0"/>
                <a:buChar char="-"/>
                <a:defRPr>
                  <a:latin typeface="+mn-lt"/>
                </a:defRPr>
              </a:lvl7pPr>
              <a:lvl8pPr marL="2117725" indent="-130175" defTabSz="895350" fontAlgn="base">
                <a:spcBef>
                  <a:spcPct val="0"/>
                </a:spcBef>
                <a:spcAft>
                  <a:spcPct val="0"/>
                </a:spcAft>
                <a:buClr>
                  <a:schemeClr val="tx2"/>
                </a:buClr>
                <a:buSzPct val="89000"/>
                <a:buFont typeface="Arial" charset="0"/>
                <a:buChar char="-"/>
                <a:defRPr>
                  <a:latin typeface="+mn-lt"/>
                </a:defRPr>
              </a:lvl8pPr>
              <a:lvl9pPr marL="2574925" indent="-130175" defTabSz="895350" fontAlgn="base">
                <a:spcBef>
                  <a:spcPct val="0"/>
                </a:spcBef>
                <a:spcAft>
                  <a:spcPct val="0"/>
                </a:spcAft>
                <a:buClr>
                  <a:schemeClr val="tx2"/>
                </a:buClr>
                <a:buSzPct val="89000"/>
                <a:buFont typeface="Arial" charset="0"/>
                <a:buChar char="-"/>
                <a:defRPr>
                  <a:latin typeface="+mn-lt"/>
                </a:defRPr>
              </a:lvl9pPr>
            </a:lstStyle>
            <a:p>
              <a:r>
                <a:rPr lang="en-US" dirty="0">
                  <a:solidFill>
                    <a:schemeClr val="tx1"/>
                  </a:solidFill>
                </a:rPr>
                <a:t>Sourcing</a:t>
              </a:r>
            </a:p>
          </p:txBody>
        </p:sp>
      </p:grpSp>
      <p:sp>
        <p:nvSpPr>
          <p:cNvPr id="55" name="McK 1. On-page tracker"/>
          <p:cNvSpPr>
            <a:spLocks noChangeArrowheads="1"/>
          </p:cNvSpPr>
          <p:nvPr/>
        </p:nvSpPr>
        <p:spPr bwMode="auto">
          <a:xfrm>
            <a:off x="213064" y="26988"/>
            <a:ext cx="446199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Arial"/>
              </a:rPr>
              <a:t>SUMMARY OF IT PERFORMANCE</a:t>
            </a:r>
            <a:r>
              <a:rPr lang="en-US" sz="1400" dirty="0" smtClean="0">
                <a:solidFill>
                  <a:srgbClr val="808080"/>
                </a:solidFill>
                <a:latin typeface="+mn-lt"/>
                <a:ea typeface="+mj-ea"/>
              </a:rPr>
              <a:t> – IT CAPABILITIES</a:t>
            </a:r>
            <a:endParaRPr lang="en-US" sz="1400" dirty="0">
              <a:solidFill>
                <a:srgbClr val="808080"/>
              </a:solidFill>
              <a:latin typeface="+mn-lt"/>
              <a:ea typeface="+mj-ea"/>
            </a:endParaRPr>
          </a:p>
        </p:txBody>
      </p:sp>
      <p:sp>
        <p:nvSpPr>
          <p:cNvPr id="56" name="McK 3. Unit of measure"/>
          <p:cNvSpPr txBox="1">
            <a:spLocks noChangeArrowheads="1"/>
          </p:cNvSpPr>
          <p:nvPr/>
        </p:nvSpPr>
        <p:spPr bwMode="auto">
          <a:xfrm>
            <a:off x="213064" y="842237"/>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aseline="0">
                <a:solidFill>
                  <a:srgbClr val="808080"/>
                </a:solidFill>
                <a:latin typeface="+mn-lt"/>
              </a:defRPr>
            </a:lvl1pPr>
            <a:lvl2pPr marL="447675" defTabSz="895350">
              <a:defRPr sz="2400"/>
            </a:lvl2pPr>
            <a:lvl3pPr marL="895350" defTabSz="895350">
              <a:defRPr sz="2400"/>
            </a:lvl3pPr>
            <a:lvl4pPr marL="1344613"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Average rating (self-assessed, where 1=worst, 4=best)</a:t>
            </a:r>
          </a:p>
        </p:txBody>
      </p:sp>
      <p:sp>
        <p:nvSpPr>
          <p:cNvPr id="67" name="McK 4. Footnote"/>
          <p:cNvSpPr txBox="1">
            <a:spLocks noChangeArrowheads="1"/>
          </p:cNvSpPr>
          <p:nvPr/>
        </p:nvSpPr>
        <p:spPr bwMode="auto">
          <a:xfrm>
            <a:off x="213064" y="6280695"/>
            <a:ext cx="690870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1 When bottom quartile, median and top quartile ratings coincide, the median will be shown with no interquartile range</a:t>
            </a:r>
          </a:p>
        </p:txBody>
      </p:sp>
      <p:sp>
        <p:nvSpPr>
          <p:cNvPr id="63" name="Rectangle 62"/>
          <p:cNvSpPr>
            <a:spLocks/>
          </p:cNvSpPr>
          <p:nvPr/>
        </p:nvSpPr>
        <p:spPr bwMode="auto">
          <a:xfrm>
            <a:off x="7433187" y="414607"/>
            <a:ext cx="264985" cy="120442"/>
          </a:xfrm>
          <a:prstGeom prst="rect">
            <a:avLst/>
          </a:prstGeom>
          <a:solidFill>
            <a:schemeClr val="accent1"/>
          </a:solidFill>
          <a:ln w="28575"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noAutofit/>
          </a:bodyPr>
          <a:lstStyle/>
          <a:p>
            <a:pPr marL="90488" marR="0" indent="-88900" algn="ctr" defTabSz="895350" rtl="0" eaLnBrk="1" fontAlgn="base" latinLnBrk="0" hangingPunct="1">
              <a:lnSpc>
                <a:spcPct val="91000"/>
              </a:lnSpc>
              <a:spcBef>
                <a:spcPct val="0"/>
              </a:spcBef>
              <a:spcAft>
                <a:spcPct val="0"/>
              </a:spcAft>
              <a:buClrTx/>
              <a:buSzPct val="120000"/>
              <a:buFontTx/>
              <a:buNone/>
              <a:tabLst/>
            </a:pPr>
            <a:endParaRPr kumimoji="0" lang="en-US" sz="900" b="0" i="0" u="none" strike="noStrike" cap="none" normalizeH="0" baseline="0" dirty="0" smtClean="0">
              <a:ln>
                <a:noFill/>
              </a:ln>
              <a:solidFill>
                <a:schemeClr val="tx1"/>
              </a:solidFill>
              <a:effectLst/>
              <a:latin typeface="Arial" charset="0"/>
            </a:endParaRPr>
          </a:p>
        </p:txBody>
      </p:sp>
      <p:sp>
        <p:nvSpPr>
          <p:cNvPr id="65" name="Rectangle 26"/>
          <p:cNvSpPr txBox="1">
            <a:spLocks/>
          </p:cNvSpPr>
          <p:nvPr/>
        </p:nvSpPr>
        <p:spPr>
          <a:xfrm>
            <a:off x="7757319" y="406691"/>
            <a:ext cx="1011495"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lvl="0" algn="l" defTabSz="895350">
              <a:defRPr sz="1600">
                <a:latin typeface="+mn-lt"/>
              </a:defRPr>
            </a:lvl1pPr>
            <a:lvl2pPr marL="144463" lvl="1" indent="-142875" algn="l" defTabSz="895350">
              <a:buChar char="•"/>
              <a:defRPr sz="1600">
                <a:latin typeface="+mn-lt"/>
              </a:defRPr>
            </a:lvl2pPr>
            <a:lvl3pPr marL="295275" lvl="2" indent="-149225" algn="l" defTabSz="895350">
              <a:buChar char="–"/>
              <a:defRPr sz="1600">
                <a:latin typeface="+mn-lt"/>
              </a:defRPr>
            </a:lvl3pPr>
            <a:lvl4pPr marL="431800" lvl="3" indent="-134938" algn="l" defTabSz="895350">
              <a:buSzPct val="89000"/>
              <a:buChar char="•"/>
              <a:defRPr sz="1600">
                <a:latin typeface="+mn-lt"/>
              </a:defRPr>
            </a:lvl4pPr>
            <a:lvl5pPr marL="582613" lvl="4" indent="-149225" algn="l" defTabSz="895350">
              <a:buSzPct val="75000"/>
              <a:buChar char="–"/>
              <a:defRPr sz="1600">
                <a:latin typeface="+mn-lt"/>
              </a:defRPr>
            </a:lvl5pPr>
            <a:lvl6pPr marL="1039813" indent="-149225" defTabSz="895350" fontAlgn="base">
              <a:spcBef>
                <a:spcPct val="0"/>
              </a:spcBef>
              <a:spcAft>
                <a:spcPct val="0"/>
              </a:spcAft>
              <a:buSzPct val="75000"/>
              <a:buChar char="–"/>
              <a:defRPr sz="1600">
                <a:latin typeface="+mn-lt"/>
              </a:defRPr>
            </a:lvl6pPr>
            <a:lvl7pPr marL="1497013" indent="-149225" defTabSz="895350" fontAlgn="base">
              <a:spcBef>
                <a:spcPct val="0"/>
              </a:spcBef>
              <a:spcAft>
                <a:spcPct val="0"/>
              </a:spcAft>
              <a:buSzPct val="75000"/>
              <a:buChar char="–"/>
              <a:defRPr sz="1600">
                <a:latin typeface="+mn-lt"/>
              </a:defRPr>
            </a:lvl7pPr>
            <a:lvl8pPr marL="1954213" indent="-149225" defTabSz="895350" fontAlgn="base">
              <a:spcBef>
                <a:spcPct val="0"/>
              </a:spcBef>
              <a:spcAft>
                <a:spcPct val="0"/>
              </a:spcAft>
              <a:buSzPct val="75000"/>
              <a:buChar char="–"/>
              <a:defRPr sz="1600">
                <a:latin typeface="+mn-lt"/>
              </a:defRPr>
            </a:lvl8pPr>
            <a:lvl9pPr marL="2411413" indent="-149225" defTabSz="895350" fontAlgn="base">
              <a:spcBef>
                <a:spcPct val="0"/>
              </a:spcBef>
              <a:spcAft>
                <a:spcPct val="0"/>
              </a:spcAft>
              <a:buSzPct val="75000"/>
              <a:buChar char="–"/>
              <a:defRPr sz="1600">
                <a:latin typeface="+mn-lt"/>
              </a:defRPr>
            </a:lvl9pPr>
          </a:lstStyle>
          <a:p>
            <a:pPr>
              <a:lnSpc>
                <a:spcPts val="1000"/>
              </a:lnSpc>
            </a:pPr>
            <a:r>
              <a:rPr lang="en-US" sz="900" dirty="0" smtClean="0">
                <a:solidFill>
                  <a:srgbClr val="000000"/>
                </a:solidFill>
                <a:latin typeface="Arial" charset="0"/>
                <a:cs typeface="Arial" charset="0"/>
              </a:rPr>
              <a:t>Interquartile range</a:t>
            </a:r>
            <a:r>
              <a:rPr lang="en-US" sz="900" baseline="30000" dirty="0" smtClean="0">
                <a:solidFill>
                  <a:srgbClr val="000000"/>
                </a:solidFill>
                <a:latin typeface="Arial" charset="0"/>
                <a:cs typeface="Arial" charset="0"/>
              </a:rPr>
              <a:t>1</a:t>
            </a:r>
            <a:r>
              <a:rPr lang="en-US" sz="900" dirty="0" smtClean="0">
                <a:solidFill>
                  <a:srgbClr val="000000"/>
                </a:solidFill>
                <a:latin typeface="Arial" charset="0"/>
                <a:cs typeface="Arial" charset="0"/>
              </a:rPr>
              <a:t> </a:t>
            </a:r>
            <a:endParaRPr lang="en-US" sz="900" dirty="0">
              <a:solidFill>
                <a:srgbClr val="000000"/>
              </a:solidFill>
              <a:latin typeface="Arial" charset="0"/>
              <a:cs typeface="Arial" charset="0"/>
            </a:endParaRPr>
          </a:p>
        </p:txBody>
      </p:sp>
      <p:sp>
        <p:nvSpPr>
          <p:cNvPr id="68" name="AutoShape 64"/>
          <p:cNvSpPr>
            <a:spLocks noChangeArrowheads="1"/>
          </p:cNvSpPr>
          <p:nvPr>
            <p:custDataLst>
              <p:tags r:id="rId1"/>
            </p:custDataLst>
          </p:nvPr>
        </p:nvSpPr>
        <p:spPr bwMode="gray">
          <a:xfrm>
            <a:off x="7504932" y="88036"/>
            <a:ext cx="121494" cy="120442"/>
          </a:xfrm>
          <a:prstGeom prst="roundRect">
            <a:avLst>
              <a:gd name="adj" fmla="val 50000"/>
            </a:avLst>
          </a:prstGeom>
          <a:solidFill>
            <a:schemeClr val="accent4"/>
          </a:solidFill>
          <a:ln w="19050" algn="ctr">
            <a:noFill/>
            <a:round/>
            <a:headEnd/>
            <a:tailEnd/>
          </a:ln>
        </p:spPr>
        <p:txBody>
          <a:bodyPr lIns="0" tIns="0" rIns="0" bIns="0" anchor="ctr">
            <a:noAutofit/>
          </a:bodyPr>
          <a:lstStyle/>
          <a:p>
            <a:pPr algn="ctr"/>
            <a:endParaRPr lang="en-US" sz="900" dirty="0">
              <a:solidFill>
                <a:schemeClr val="tx2"/>
              </a:solidFill>
            </a:endParaRPr>
          </a:p>
        </p:txBody>
      </p:sp>
      <p:sp>
        <p:nvSpPr>
          <p:cNvPr id="69" name="Rectangle 442"/>
          <p:cNvSpPr>
            <a:spLocks noChangeArrowheads="1"/>
          </p:cNvSpPr>
          <p:nvPr/>
        </p:nvSpPr>
        <p:spPr bwMode="gray">
          <a:xfrm>
            <a:off x="7757319" y="84137"/>
            <a:ext cx="795089" cy="12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p>
            <a:pPr defTabSz="895350">
              <a:lnSpc>
                <a:spcPts val="1000"/>
              </a:lnSpc>
              <a:buClr>
                <a:srgbClr val="002960"/>
              </a:buClr>
            </a:pPr>
            <a:r>
              <a:rPr lang="en-US" sz="900" dirty="0" smtClean="0">
                <a:solidFill>
                  <a:srgbClr val="000000"/>
                </a:solidFill>
                <a:cs typeface="Arial" charset="0"/>
              </a:rPr>
              <a:t>#Client1Name#</a:t>
            </a:r>
            <a:endParaRPr lang="en-US" sz="900" dirty="0">
              <a:solidFill>
                <a:srgbClr val="000000"/>
              </a:solidFill>
              <a:cs typeface="Arial" charset="0"/>
            </a:endParaRPr>
          </a:p>
        </p:txBody>
      </p:sp>
      <p:sp>
        <p:nvSpPr>
          <p:cNvPr id="70" name="Rectangle 442"/>
          <p:cNvSpPr>
            <a:spLocks noChangeArrowheads="1"/>
          </p:cNvSpPr>
          <p:nvPr/>
        </p:nvSpPr>
        <p:spPr bwMode="gray">
          <a:xfrm>
            <a:off x="7757319" y="245414"/>
            <a:ext cx="378309" cy="12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t">
            <a:spAutoFit/>
          </a:bodyPr>
          <a:lstStyle/>
          <a:p>
            <a:pPr defTabSz="895350">
              <a:lnSpc>
                <a:spcPts val="1000"/>
              </a:lnSpc>
              <a:buClr>
                <a:srgbClr val="002960"/>
              </a:buClr>
            </a:pPr>
            <a:r>
              <a:rPr lang="en-US" sz="900" dirty="0" smtClean="0">
                <a:solidFill>
                  <a:srgbClr val="000000"/>
                </a:solidFill>
                <a:cs typeface="Arial" charset="0"/>
              </a:rPr>
              <a:t>Median</a:t>
            </a:r>
            <a:endParaRPr lang="en-US" sz="900" dirty="0">
              <a:solidFill>
                <a:srgbClr val="000000"/>
              </a:solidFill>
              <a:cs typeface="Arial" charset="0"/>
            </a:endParaRPr>
          </a:p>
        </p:txBody>
      </p:sp>
      <p:sp>
        <p:nvSpPr>
          <p:cNvPr id="71" name="Diamond 70"/>
          <p:cNvSpPr/>
          <p:nvPr/>
        </p:nvSpPr>
        <p:spPr>
          <a:xfrm>
            <a:off x="7499433" y="245296"/>
            <a:ext cx="132493" cy="132493"/>
          </a:xfrm>
          <a:prstGeom prst="diamond">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smtClean="0">
              <a:solidFill>
                <a:schemeClr val="tx1"/>
              </a:solidFill>
            </a:endParaRPr>
          </a:p>
        </p:txBody>
      </p:sp>
      <p:sp>
        <p:nvSpPr>
          <p:cNvPr id="57" name="TextBox 4"/>
          <p:cNvSpPr txBox="1"/>
          <p:nvPr>
            <p:custDataLst>
              <p:tags r:id="rId2"/>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
        <p:nvSpPr>
          <p:cNvPr id="58" name="TextBox 4"/>
          <p:cNvSpPr txBox="1"/>
          <p:nvPr>
            <p:custDataLst>
              <p:tags r:id="rId3"/>
            </p:custDataLst>
          </p:nvPr>
        </p:nvSpPr>
        <p:spPr>
          <a:xfrm>
            <a:off x="2994799" y="5686993"/>
            <a:ext cx="3558515" cy="1163782"/>
          </a:xfrm>
          <a:prstGeom prst="rect">
            <a:avLst/>
          </a:prstGeom>
          <a:solidFill>
            <a:srgbClr val="7030A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smtClean="0">
                <a:solidFill>
                  <a:schemeClr val="bg1"/>
                </a:solidFill>
              </a:rPr>
              <a:t>Charts updated </a:t>
            </a:r>
            <a:r>
              <a:rPr lang="en-US" b="1" dirty="0" err="1" smtClean="0">
                <a:solidFill>
                  <a:schemeClr val="bg1"/>
                </a:solidFill>
              </a:rPr>
              <a:t>KAJ</a:t>
            </a:r>
            <a:endParaRPr lang="en-US" b="1" dirty="0" smtClean="0">
              <a:solidFill>
                <a:schemeClr val="bg1"/>
              </a:solidFill>
            </a:endParaRPr>
          </a:p>
          <a:p>
            <a:r>
              <a:rPr lang="en-US" b="1" dirty="0" smtClean="0">
                <a:solidFill>
                  <a:schemeClr val="bg1"/>
                </a:solidFill>
              </a:rPr>
              <a:t>@</a:t>
            </a:r>
            <a:r>
              <a:rPr lang="en-US" b="1" dirty="0" err="1" smtClean="0">
                <a:solidFill>
                  <a:schemeClr val="bg1"/>
                </a:solidFill>
              </a:rPr>
              <a:t>Dhruv</a:t>
            </a:r>
            <a:r>
              <a:rPr lang="en-US" b="1" dirty="0" smtClean="0">
                <a:solidFill>
                  <a:schemeClr val="bg1"/>
                </a:solidFill>
              </a:rPr>
              <a:t> – </a:t>
            </a:r>
            <a:r>
              <a:rPr lang="en-US" b="1" dirty="0" err="1" smtClean="0">
                <a:solidFill>
                  <a:schemeClr val="bg1"/>
                </a:solidFill>
              </a:rPr>
              <a:t>pls</a:t>
            </a:r>
            <a:r>
              <a:rPr lang="en-US" b="1" dirty="0" smtClean="0">
                <a:solidFill>
                  <a:schemeClr val="bg1"/>
                </a:solidFill>
              </a:rPr>
              <a:t> don’t mind the last column with the triangles – I’m just testing some other features!</a:t>
            </a:r>
          </a:p>
        </p:txBody>
      </p:sp>
      <p:graphicFrame>
        <p:nvGraphicFramePr>
          <p:cNvPr id="59" name="CapabilitiesOverview1[&quot;Labels&quot;]"/>
          <p:cNvGraphicFramePr>
            <a:graphicFrameLocks noGrp="1"/>
          </p:cNvGraphicFramePr>
          <p:nvPr>
            <p:extLst>
              <p:ext uri="{D42A27DB-BD31-4B8C-83A1-F6EECF244321}">
                <p14:modId xmlns:p14="http://schemas.microsoft.com/office/powerpoint/2010/main" val="1165640027"/>
              </p:ext>
            </p:extLst>
          </p:nvPr>
        </p:nvGraphicFramePr>
        <p:xfrm>
          <a:off x="1270466" y="1227442"/>
          <a:ext cx="1334189" cy="4772610"/>
        </p:xfrm>
        <a:graphic>
          <a:graphicData uri="http://schemas.openxmlformats.org/drawingml/2006/table">
            <a:tbl>
              <a:tblPr firstRow="1" bandRow="1">
                <a:tableStyleId>{2D5ABB26-0587-4C30-8999-92F81FD0307C}</a:tableStyleId>
              </a:tblPr>
              <a:tblGrid>
                <a:gridCol w="1334189"/>
              </a:tblGrid>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Organization and governance</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err="1" smtClean="0"/>
                        <a:t>HR</a:t>
                      </a:r>
                      <a:r>
                        <a:rPr lang="en-US" sz="1000" kern="1200" dirty="0" smtClean="0"/>
                        <a:t> management</a:t>
                      </a:r>
                      <a:endParaRPr lang="en-US" sz="1000" dirty="0" smtClean="0">
                        <a:latin typeface="+mn-lt"/>
                        <a:ea typeface="MS PGothic" pitchFamily="34" charset="-128"/>
                        <a:cs typeface="Arial" charset="0"/>
                      </a:endParaRPr>
                    </a:p>
                  </a:txBody>
                  <a:tcPr anchor="ctr"/>
                </a:tc>
              </a:tr>
              <a:tr h="47453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Project portfolio</a:t>
                      </a:r>
                      <a:r>
                        <a:rPr lang="en-US" sz="1000" baseline="0" dirty="0" smtClean="0">
                          <a:latin typeface="+mn-lt"/>
                          <a:ea typeface="MS PGothic" pitchFamily="34" charset="-128"/>
                          <a:cs typeface="Arial" charset="0"/>
                        </a:rPr>
                        <a:t> management</a:t>
                      </a:r>
                      <a:endParaRPr lang="en-US" sz="1000" dirty="0" smtClean="0">
                        <a:latin typeface="+mn-lt"/>
                        <a:ea typeface="MS PGothic" pitchFamily="34" charset="-128"/>
                        <a:cs typeface="Arial" charset="0"/>
                      </a:endParaRPr>
                    </a:p>
                  </a:txBody>
                  <a:tcPr anchor="ctr"/>
                </a:tc>
              </a:tr>
              <a:tr h="53882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Demand management capabilities</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Architecture management</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Architecture complexity</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Data architecture</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ADM capabilities</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Application maintenance</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IT security capabilities</a:t>
                      </a:r>
                      <a:endParaRPr lang="en-US" sz="1000" dirty="0" smtClean="0">
                        <a:latin typeface="+mn-lt"/>
                        <a:ea typeface="MS PGothic" pitchFamily="34" charset="-128"/>
                        <a:cs typeface="Arial" charset="0"/>
                      </a:endParaRPr>
                    </a:p>
                  </a:txBody>
                  <a:tcPr anchor="ctr"/>
                </a:tc>
              </a:tr>
            </a:tbl>
          </a:graphicData>
        </a:graphic>
      </p:graphicFrame>
      <p:graphicFrame>
        <p:nvGraphicFramePr>
          <p:cNvPr id="60" name="CapabilitiesOverview2[&quot;Labels&quot;]"/>
          <p:cNvGraphicFramePr>
            <a:graphicFrameLocks noGrp="1"/>
          </p:cNvGraphicFramePr>
          <p:nvPr>
            <p:extLst>
              <p:ext uri="{D42A27DB-BD31-4B8C-83A1-F6EECF244321}">
                <p14:modId xmlns:p14="http://schemas.microsoft.com/office/powerpoint/2010/main" val="1122173187"/>
              </p:ext>
            </p:extLst>
          </p:nvPr>
        </p:nvGraphicFramePr>
        <p:xfrm>
          <a:off x="5637225" y="1227443"/>
          <a:ext cx="1334189" cy="4294114"/>
        </p:xfrm>
        <a:graphic>
          <a:graphicData uri="http://schemas.openxmlformats.org/drawingml/2006/table">
            <a:tbl>
              <a:tblPr firstRow="1" bandRow="1">
                <a:tableStyleId>{2D5ABB26-0587-4C30-8999-92F81FD0307C}</a:tableStyleId>
              </a:tblPr>
              <a:tblGrid>
                <a:gridCol w="1334189"/>
              </a:tblGrid>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Data</a:t>
                      </a:r>
                      <a:r>
                        <a:rPr lang="en-US" sz="1000" kern="1200" baseline="0" dirty="0" smtClean="0"/>
                        <a:t> center complexity</a:t>
                      </a:r>
                      <a:endParaRPr lang="en-US" sz="1000" kern="1200" dirty="0" smtClean="0"/>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Data center assurance</a:t>
                      </a:r>
                      <a:endParaRPr lang="en-US" sz="1000" dirty="0" smtClean="0">
                        <a:latin typeface="+mn-lt"/>
                        <a:ea typeface="MS PGothic" pitchFamily="34" charset="-128"/>
                        <a:cs typeface="Arial" charset="0"/>
                      </a:endParaRPr>
                    </a:p>
                  </a:txBody>
                  <a:tcPr anchor="ctr"/>
                </a:tc>
              </a:tr>
              <a:tr h="47453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Data center</a:t>
                      </a:r>
                      <a:r>
                        <a:rPr lang="en-US" sz="1000" baseline="0" dirty="0" smtClean="0">
                          <a:latin typeface="+mn-lt"/>
                          <a:ea typeface="MS PGothic" pitchFamily="34" charset="-128"/>
                          <a:cs typeface="Arial" charset="0"/>
                        </a:rPr>
                        <a:t> capabilities</a:t>
                      </a:r>
                      <a:endParaRPr lang="en-US" sz="1000" dirty="0" smtClean="0">
                        <a:latin typeface="+mn-lt"/>
                        <a:ea typeface="MS PGothic" pitchFamily="34" charset="-128"/>
                        <a:cs typeface="Arial" charset="0"/>
                      </a:endParaRPr>
                    </a:p>
                  </a:txBody>
                  <a:tcPr anchor="ctr"/>
                </a:tc>
              </a:tr>
              <a:tr h="53882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End user</a:t>
                      </a:r>
                      <a:r>
                        <a:rPr lang="en-US" sz="1000" kern="1200" baseline="0" dirty="0" smtClean="0"/>
                        <a:t> computing</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Help desk</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t>Network</a:t>
                      </a:r>
                      <a:r>
                        <a:rPr lang="en-US" sz="1000" kern="1200" baseline="0" dirty="0" smtClean="0"/>
                        <a:t> services</a:t>
                      </a:r>
                      <a:endParaRPr lang="en-US" sz="1000" dirty="0" smtClean="0">
                        <a:latin typeface="+mn-lt"/>
                        <a:ea typeface="MS PGothic" pitchFamily="34" charset="-128"/>
                        <a:cs typeface="Arial" charset="0"/>
                      </a:endParaRP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Sourcing capabilities</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Infrastructures sourcing</a:t>
                      </a:r>
                    </a:p>
                  </a:txBody>
                  <a:tcPr anchor="ctr"/>
                </a:tc>
              </a:tr>
              <a:tr h="46867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ea typeface="MS PGothic" pitchFamily="34" charset="-128"/>
                          <a:cs typeface="Arial" charset="0"/>
                        </a:rPr>
                        <a:t>Offshoring &amp; outsourcing (</a:t>
                      </a:r>
                      <a:r>
                        <a:rPr lang="en-US" sz="1000" dirty="0" err="1" smtClean="0">
                          <a:latin typeface="+mn-lt"/>
                          <a:ea typeface="MS PGothic" pitchFamily="34" charset="-128"/>
                          <a:cs typeface="Arial" charset="0"/>
                        </a:rPr>
                        <a:t>O&amp;O</a:t>
                      </a:r>
                      <a:r>
                        <a:rPr lang="en-US" sz="1000" dirty="0" smtClean="0">
                          <a:latin typeface="+mn-lt"/>
                          <a:ea typeface="MS PGothic" pitchFamily="34" charset="-128"/>
                          <a:cs typeface="Arial" charset="0"/>
                        </a:rPr>
                        <a:t>)</a:t>
                      </a:r>
                    </a:p>
                  </a:txBody>
                  <a:tcPr anchor="ctr"/>
                </a:tc>
              </a:tr>
            </a:tbl>
          </a:graphicData>
        </a:graphic>
      </p:graphicFrame>
    </p:spTree>
    <p:extLst>
      <p:ext uri="{BB962C8B-B14F-4D97-AF65-F5344CB8AC3E}">
        <p14:creationId xmlns:p14="http://schemas.microsoft.com/office/powerpoint/2010/main" val="231320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Rectangle 4" hidden="1"/>
          <p:cNvGraphicFramePr>
            <a:graphicFrameLocks/>
          </p:cNvGraphicFramePr>
          <p:nvPr>
            <p:custDataLst>
              <p:tags r:id="rId2"/>
            </p:custDataLst>
            <p:extLst>
              <p:ext uri="{D42A27DB-BD31-4B8C-83A1-F6EECF244321}">
                <p14:modId xmlns:p14="http://schemas.microsoft.com/office/powerpoint/2010/main" val="264278701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1452" name="think-cell Slide" r:id="rId8" imgW="0" imgH="0" progId="TCLayout.ActiveDocument.1">
                  <p:embed/>
                </p:oleObj>
              </mc:Choice>
              <mc:Fallback>
                <p:oleObj name="think-cell Slide" r:id="rId8"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p:nvPr/>
        </p:nvSpPr>
        <p:spPr>
          <a:xfrm>
            <a:off x="795148" y="933222"/>
            <a:ext cx="7433733" cy="5089526"/>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101" name="Rectangle 2"/>
          <p:cNvSpPr>
            <a:spLocks noGrp="1" noChangeArrowheads="1"/>
          </p:cNvSpPr>
          <p:nvPr>
            <p:ph type="title"/>
            <p:custDataLst>
              <p:tags r:id="rId3"/>
            </p:custDataLst>
          </p:nvPr>
        </p:nvSpPr>
        <p:spPr/>
        <p:txBody>
          <a:bodyPr/>
          <a:lstStyle/>
          <a:p>
            <a:r>
              <a:rPr lang="en-US" dirty="0" smtClean="0"/>
              <a:t>Disclaimer </a:t>
            </a:r>
          </a:p>
        </p:txBody>
      </p:sp>
      <p:sp>
        <p:nvSpPr>
          <p:cNvPr id="4100" name="Footer Placeholder 2"/>
          <p:cNvSpPr txBox="1">
            <a:spLocks noGrp="1"/>
          </p:cNvSpPr>
          <p:nvPr>
            <p:ph type="body" idx="4294967295"/>
          </p:nvPr>
        </p:nvSpPr>
        <p:spPr>
          <a:xfrm>
            <a:off x="8936038" y="36513"/>
            <a:ext cx="25400" cy="127000"/>
          </a:xfrm>
          <a:noFill/>
          <a:extLs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sz="1600">
                <a:solidFill>
                  <a:schemeClr val="tx1"/>
                </a:solidFill>
                <a:latin typeface="Arial" charset="0"/>
                <a:cs typeface="Arial" charset="0"/>
              </a:defRPr>
            </a:lvl1pPr>
            <a:lvl2pPr marL="742950" indent="-741363">
              <a:defRPr sz="1600">
                <a:solidFill>
                  <a:schemeClr val="tx1"/>
                </a:solidFill>
                <a:latin typeface="Arial" charset="0"/>
                <a:cs typeface="Arial" charset="0"/>
              </a:defRPr>
            </a:lvl2pPr>
            <a:lvl3pPr marL="1143000" indent="-996950">
              <a:defRPr sz="1600">
                <a:solidFill>
                  <a:schemeClr val="tx1"/>
                </a:solidFill>
                <a:latin typeface="Arial" charset="0"/>
                <a:cs typeface="Arial" charset="0"/>
              </a:defRPr>
            </a:lvl3pPr>
            <a:lvl4pPr marL="1600200" indent="-1303338">
              <a:defRPr sz="1600">
                <a:solidFill>
                  <a:schemeClr val="tx1"/>
                </a:solidFill>
                <a:latin typeface="Arial" charset="0"/>
                <a:cs typeface="Arial" charset="0"/>
              </a:defRPr>
            </a:lvl4pPr>
            <a:lvl5pPr marL="2057400" indent="-1624013">
              <a:defRPr sz="1600">
                <a:solidFill>
                  <a:schemeClr val="tx1"/>
                </a:solidFill>
                <a:latin typeface="Arial" charset="0"/>
                <a:cs typeface="Arial" charset="0"/>
              </a:defRPr>
            </a:lvl5pPr>
            <a:lvl6pPr marL="2514600" indent="-1624013" eaLnBrk="0" hangingPunct="0">
              <a:defRPr sz="1600">
                <a:solidFill>
                  <a:schemeClr val="tx1"/>
                </a:solidFill>
                <a:latin typeface="Arial" charset="0"/>
                <a:cs typeface="Arial" charset="0"/>
              </a:defRPr>
            </a:lvl6pPr>
            <a:lvl7pPr marL="2971800" indent="-1624013" eaLnBrk="0" hangingPunct="0">
              <a:defRPr sz="1600">
                <a:solidFill>
                  <a:schemeClr val="tx1"/>
                </a:solidFill>
                <a:latin typeface="Arial" charset="0"/>
                <a:cs typeface="Arial" charset="0"/>
              </a:defRPr>
            </a:lvl7pPr>
            <a:lvl8pPr marL="3429000" indent="-1624013" eaLnBrk="0" hangingPunct="0">
              <a:defRPr sz="1600">
                <a:solidFill>
                  <a:schemeClr val="tx1"/>
                </a:solidFill>
                <a:latin typeface="Arial" charset="0"/>
                <a:cs typeface="Arial" charset="0"/>
              </a:defRPr>
            </a:lvl8pPr>
            <a:lvl9pPr marL="3886200" indent="-1624013" eaLnBrk="0" hangingPunct="0">
              <a:defRPr sz="1600">
                <a:solidFill>
                  <a:schemeClr val="tx1"/>
                </a:solidFill>
                <a:latin typeface="Arial" charset="0"/>
                <a:cs typeface="Arial" charset="0"/>
              </a:defRPr>
            </a:lvl9pPr>
          </a:lstStyle>
          <a:p>
            <a:pPr marL="0" indent="0" algn="r" eaLnBrk="1" hangingPunct="1">
              <a:buSzTx/>
            </a:pPr>
            <a:r>
              <a:rPr lang="en-US" sz="800" dirty="0" smtClean="0">
                <a:solidFill>
                  <a:srgbClr val="000000"/>
                </a:solidFill>
              </a:rPr>
              <a:t> </a:t>
            </a:r>
          </a:p>
        </p:txBody>
      </p:sp>
      <p:sp>
        <p:nvSpPr>
          <p:cNvPr id="2" name="Rectangle 2"/>
          <p:cNvSpPr txBox="1"/>
          <p:nvPr/>
        </p:nvSpPr>
        <p:spPr>
          <a:xfrm>
            <a:off x="873728" y="1086561"/>
            <a:ext cx="7276572" cy="478284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30000"/>
              </a:spcBef>
            </a:pPr>
            <a:r>
              <a:rPr lang="en-US" sz="1400" dirty="0" smtClean="0"/>
              <a:t>This </a:t>
            </a:r>
            <a:r>
              <a:rPr lang="en-US" sz="1400" dirty="0"/>
              <a:t>confidential report is part of the </a:t>
            </a:r>
            <a:r>
              <a:rPr lang="en-US" sz="1400" dirty="0" smtClean="0"/>
              <a:t>assessment </a:t>
            </a:r>
            <a:r>
              <a:rPr lang="en-US" sz="1400" dirty="0"/>
              <a:t>conducted by McKinsey</a:t>
            </a:r>
            <a:r>
              <a:rPr lang="en-US" sz="1400" dirty="0" smtClean="0"/>
              <a:t> </a:t>
            </a:r>
            <a:r>
              <a:rPr lang="en-US" sz="1400" dirty="0"/>
              <a:t>and is intended solely for the use of </a:t>
            </a:r>
            <a:r>
              <a:rPr lang="en-US" sz="1400" dirty="0" smtClean="0"/>
              <a:t>your personnel</a:t>
            </a:r>
          </a:p>
          <a:p>
            <a:pPr lvl="1">
              <a:spcBef>
                <a:spcPct val="30000"/>
              </a:spcBef>
            </a:pPr>
            <a:r>
              <a:rPr lang="en-US" sz="1400" dirty="0" smtClean="0"/>
              <a:t>No </a:t>
            </a:r>
            <a:r>
              <a:rPr lang="en-US" sz="1400" dirty="0"/>
              <a:t>part of it may be circulated, quoted or reproduced for distribution outside </a:t>
            </a:r>
            <a:r>
              <a:rPr lang="en-US" sz="1400" dirty="0" smtClean="0"/>
              <a:t>your </a:t>
            </a:r>
            <a:r>
              <a:rPr lang="en-US" sz="1400" dirty="0"/>
              <a:t>organization without prior written approval from </a:t>
            </a:r>
            <a:r>
              <a:rPr lang="en-US" sz="1400" dirty="0" smtClean="0"/>
              <a:t>McKinsey</a:t>
            </a:r>
          </a:p>
          <a:p>
            <a:pPr lvl="1">
              <a:spcBef>
                <a:spcPct val="30000"/>
              </a:spcBef>
            </a:pPr>
            <a:r>
              <a:rPr lang="en-US" sz="1400" dirty="0" smtClean="0"/>
              <a:t>The </a:t>
            </a:r>
            <a:r>
              <a:rPr lang="en-US" sz="1400" dirty="0"/>
              <a:t>results shown rely entirely on what survey participants recorded into the benchmarking database. Therefore, this report and the analyses and conclusions set forth herein are based on information that has not been generated by </a:t>
            </a:r>
            <a:r>
              <a:rPr lang="en-US" sz="1400" dirty="0" smtClean="0"/>
              <a:t>McKinsey </a:t>
            </a:r>
            <a:r>
              <a:rPr lang="en-US" sz="1400" dirty="0"/>
              <a:t>and has not, therefore, been subject to our independent verification. However, for the purpose of this report, </a:t>
            </a:r>
            <a:r>
              <a:rPr lang="en-US" sz="1400" dirty="0" smtClean="0"/>
              <a:t>McKinsey </a:t>
            </a:r>
            <a:r>
              <a:rPr lang="en-US" sz="1400" dirty="0"/>
              <a:t>assumes such information to be sufficiently reliable and comprehensive as a common methodology has been followed to collect this information from the survey </a:t>
            </a:r>
            <a:r>
              <a:rPr lang="en-US" sz="1400" dirty="0" smtClean="0"/>
              <a:t>participants</a:t>
            </a:r>
          </a:p>
          <a:p>
            <a:pPr lvl="1">
              <a:spcBef>
                <a:spcPct val="30000"/>
              </a:spcBef>
            </a:pPr>
            <a:r>
              <a:rPr lang="en-US" sz="1400" dirty="0" smtClean="0"/>
              <a:t>McKinsey makes </a:t>
            </a:r>
            <a:r>
              <a:rPr lang="en-US" sz="1400" dirty="0"/>
              <a:t>no representations or warranties regarding the accuracy or completeness of the information in this report or any other written or oral communication transmitted or made available to you and expressly disclaims any and all liabilities based on such information or on omissions there </a:t>
            </a:r>
            <a:r>
              <a:rPr lang="en-US" sz="1400" dirty="0" smtClean="0"/>
              <a:t>from</a:t>
            </a:r>
          </a:p>
          <a:p>
            <a:pPr lvl="1">
              <a:spcBef>
                <a:spcPct val="30000"/>
              </a:spcBef>
            </a:pPr>
            <a:r>
              <a:rPr lang="en-US" sz="1400" dirty="0" smtClean="0"/>
              <a:t>The </a:t>
            </a:r>
            <a:r>
              <a:rPr lang="en-US" sz="1400" dirty="0"/>
              <a:t>competitive analysis set forth in this report may have legal implications. The analysis is predicated on the assumption that only unilateral action will be undertaken by each of </a:t>
            </a:r>
            <a:r>
              <a:rPr lang="en-US" sz="1400" dirty="0" smtClean="0"/>
              <a:t>the </a:t>
            </a:r>
            <a:r>
              <a:rPr lang="en-US" sz="1400" dirty="0"/>
              <a:t>benchmarking</a:t>
            </a:r>
            <a:r>
              <a:rPr lang="en-US" sz="1400" dirty="0" smtClean="0"/>
              <a:t> participants. </a:t>
            </a:r>
            <a:r>
              <a:rPr lang="en-US" sz="1400" dirty="0"/>
              <a:t>Therefore, </a:t>
            </a:r>
            <a:r>
              <a:rPr lang="en-US" sz="1400" dirty="0" smtClean="0"/>
              <a:t>McKinsey declines </a:t>
            </a:r>
            <a:r>
              <a:rPr lang="en-US" sz="1400" dirty="0"/>
              <a:t>any responsibility for the possible EU competition law implications of its findings and recommendations set forth in this report and for the activities of the participants to the survey. As in any legally sensitive area, advice of legal counsel should be sought prior to taking any action</a:t>
            </a:r>
          </a:p>
        </p:txBody>
      </p:sp>
      <p:sp>
        <p:nvSpPr>
          <p:cNvPr id="3" name="TextBox 5"/>
          <p:cNvSpPr txBox="1"/>
          <p:nvPr>
            <p:custDataLst>
              <p:tags r:id="rId4"/>
            </p:custDataLst>
          </p:nvPr>
        </p:nvSpPr>
        <p:spPr>
          <a:xfrm>
            <a:off x="-2547257" y="1189037"/>
            <a:ext cx="2179729" cy="4023043"/>
          </a:xfrm>
          <a:prstGeom prst="rect">
            <a:avLst/>
          </a:prstGeom>
          <a:solidFill>
            <a:schemeClr val="accent5"/>
          </a:solidFill>
          <a:ln w="9525">
            <a:solidFill>
              <a:srgbClr val="FFFFFF"/>
            </a:solidFill>
            <a:miter lim="800000"/>
            <a:headEnd/>
            <a:tailEnd/>
          </a:ln>
          <a:effec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solidFill>
                  <a:schemeClr val="bg1"/>
                </a:solidFill>
              </a:rPr>
              <a:t>Please note that in order for this disclaimer to be appropriate:</a:t>
            </a:r>
          </a:p>
          <a:p>
            <a:r>
              <a:rPr lang="en-US" dirty="0" smtClean="0">
                <a:solidFill>
                  <a:schemeClr val="bg1"/>
                </a:solidFill>
              </a:rPr>
              <a:t>1</a:t>
            </a:r>
            <a:r>
              <a:rPr lang="en-US" dirty="0">
                <a:solidFill>
                  <a:schemeClr val="bg1"/>
                </a:solidFill>
              </a:rPr>
              <a:t>) The reports </a:t>
            </a:r>
            <a:r>
              <a:rPr lang="en-US" dirty="0" smtClean="0">
                <a:solidFill>
                  <a:schemeClr val="bg1"/>
                </a:solidFill>
              </a:rPr>
              <a:t>must contain  </a:t>
            </a:r>
            <a:r>
              <a:rPr lang="en-US" dirty="0">
                <a:solidFill>
                  <a:schemeClr val="bg1"/>
                </a:solidFill>
              </a:rPr>
              <a:t>footers </a:t>
            </a:r>
            <a:r>
              <a:rPr lang="en-US" dirty="0" smtClean="0">
                <a:solidFill>
                  <a:schemeClr val="bg1"/>
                </a:solidFill>
              </a:rPr>
              <a:t>specifying </a:t>
            </a:r>
            <a:r>
              <a:rPr lang="en-US" dirty="0">
                <a:solidFill>
                  <a:schemeClr val="bg1"/>
                </a:solidFill>
              </a:rPr>
              <a:t>the </a:t>
            </a:r>
            <a:r>
              <a:rPr lang="en-US" dirty="0" smtClean="0">
                <a:solidFill>
                  <a:schemeClr val="bg1"/>
                </a:solidFill>
              </a:rPr>
              <a:t>sector, product and </a:t>
            </a:r>
            <a:r>
              <a:rPr lang="en-US" dirty="0">
                <a:solidFill>
                  <a:schemeClr val="bg1"/>
                </a:solidFill>
              </a:rPr>
              <a:t>the year of the </a:t>
            </a:r>
            <a:r>
              <a:rPr lang="en-US" dirty="0" smtClean="0">
                <a:solidFill>
                  <a:schemeClr val="bg1"/>
                </a:solidFill>
              </a:rPr>
              <a:t>report; </a:t>
            </a:r>
            <a:r>
              <a:rPr lang="en-US" dirty="0">
                <a:solidFill>
                  <a:schemeClr val="bg1"/>
                </a:solidFill>
              </a:rPr>
              <a:t>and </a:t>
            </a:r>
          </a:p>
          <a:p>
            <a:r>
              <a:rPr lang="en-US" dirty="0">
                <a:solidFill>
                  <a:schemeClr val="bg1"/>
                </a:solidFill>
              </a:rPr>
              <a:t>2)  The client name </a:t>
            </a:r>
            <a:r>
              <a:rPr lang="en-US" dirty="0" smtClean="0">
                <a:solidFill>
                  <a:schemeClr val="bg1"/>
                </a:solidFill>
              </a:rPr>
              <a:t>must appear </a:t>
            </a:r>
            <a:r>
              <a:rPr lang="en-US" dirty="0">
                <a:solidFill>
                  <a:schemeClr val="bg1"/>
                </a:solidFill>
              </a:rPr>
              <a:t>on the front page of the </a:t>
            </a:r>
            <a:r>
              <a:rPr lang="en-US" dirty="0" smtClean="0">
                <a:solidFill>
                  <a:schemeClr val="bg1"/>
                </a:solidFill>
              </a:rPr>
              <a:t>report</a:t>
            </a:r>
          </a:p>
          <a:p>
            <a:endParaRPr lang="en-US" dirty="0">
              <a:solidFill>
                <a:schemeClr val="bg1"/>
              </a:solidFill>
            </a:endParaRPr>
          </a:p>
          <a:p>
            <a:r>
              <a:rPr lang="en-US" dirty="0" smtClean="0">
                <a:solidFill>
                  <a:schemeClr val="bg1"/>
                </a:solidFill>
              </a:rPr>
              <a:t>Please do not remove this notice</a:t>
            </a:r>
            <a:endParaRPr lang="en-US" dirty="0">
              <a:solidFill>
                <a:schemeClr val="bg1"/>
              </a:solidFill>
            </a:endParaRPr>
          </a:p>
        </p:txBody>
      </p:sp>
      <p:sp>
        <p:nvSpPr>
          <p:cNvPr id="8" name="TextBox 4"/>
          <p:cNvSpPr txBox="1"/>
          <p:nvPr>
            <p:custDataLst>
              <p:tags r:id="rId5"/>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268538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1345423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2484" name="think-cell Slide" r:id="rId9" imgW="270" imgH="270" progId="TCLayout.ActiveDocument.1">
                  <p:embed/>
                </p:oleObj>
              </mc:Choice>
              <mc:Fallback>
                <p:oleObj name="think-cell Slide" r:id="rId9" imgW="270" imgH="27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800" dirty="0" smtClean="0">
              <a:solidFill>
                <a:schemeClr val="tx1"/>
              </a:solidFill>
              <a:latin typeface="Arial"/>
              <a:ea typeface="ＭＳ Ｐゴシック"/>
              <a:sym typeface="Arial"/>
            </a:endParaRPr>
          </a:p>
        </p:txBody>
      </p:sp>
      <p:sp>
        <p:nvSpPr>
          <p:cNvPr id="6146" name="Rectangle 2"/>
          <p:cNvSpPr>
            <a:spLocks noGrp="1" noChangeArrowheads="1"/>
          </p:cNvSpPr>
          <p:nvPr>
            <p:ph type="title"/>
          </p:nvPr>
        </p:nvSpPr>
        <p:spPr>
          <a:xfrm>
            <a:off x="213063" y="230188"/>
            <a:ext cx="86110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6350"/>
            <a:r>
              <a:rPr lang="en-US" dirty="0" smtClean="0"/>
              <a:t>Horizon360 goes beyond IT spend to assess capabilities and effectiveness using a targeted approach that helps identify specific improvement levers</a:t>
            </a:r>
            <a:endParaRPr lang="en-US" dirty="0"/>
          </a:p>
        </p:txBody>
      </p:sp>
      <p:sp>
        <p:nvSpPr>
          <p:cNvPr id="16" name="McK 5. Source"/>
          <p:cNvSpPr>
            <a:spLocks noChangeArrowheads="1"/>
          </p:cNvSpPr>
          <p:nvPr>
            <p:custDataLst>
              <p:tags r:id="rId4"/>
            </p:custDataLst>
          </p:nvPr>
        </p:nvSpPr>
        <p:spPr bwMode="gray">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a:latin typeface="+mn-lt"/>
              </a:rPr>
              <a:t>SOURCE: </a:t>
            </a:r>
            <a:r>
              <a:rPr lang="en-US" sz="1000" dirty="0" smtClean="0">
                <a:latin typeface="+mn-lt"/>
              </a:rPr>
              <a:t>#</a:t>
            </a:r>
            <a:r>
              <a:rPr lang="en-US" sz="1000" dirty="0" err="1" smtClean="0">
                <a:latin typeface="+mn-lt"/>
              </a:rPr>
              <a:t>HorizonSource</a:t>
            </a:r>
            <a:r>
              <a:rPr lang="en-US" sz="1000" dirty="0" smtClean="0">
                <a:latin typeface="+mn-lt"/>
              </a:rPr>
              <a:t>#</a:t>
            </a:r>
            <a:endParaRPr lang="en-US" sz="1000" dirty="0">
              <a:solidFill>
                <a:srgbClr val="505154"/>
              </a:solidFill>
              <a:latin typeface="Arial"/>
            </a:endParaRPr>
          </a:p>
        </p:txBody>
      </p:sp>
      <p:sp>
        <p:nvSpPr>
          <p:cNvPr id="48" name="Rectangle 4"/>
          <p:cNvSpPr txBox="1">
            <a:spLocks/>
          </p:cNvSpPr>
          <p:nvPr/>
        </p:nvSpPr>
        <p:spPr>
          <a:xfrm>
            <a:off x="5747657" y="1494499"/>
            <a:ext cx="2837542" cy="4087274"/>
          </a:xfrm>
          <a:prstGeom prst="rect">
            <a:avLst/>
          </a:prstGeom>
          <a:ln>
            <a:noFill/>
            <a:headEnd/>
            <a:tailEnd/>
          </a:ln>
          <a:effectLst>
            <a:outerShdw blurRad="50800" dist="38100" dir="2700000" algn="tl" rotWithShape="0">
              <a:prstClr val="black">
                <a:alpha val="40000"/>
              </a:prstClr>
            </a:outerShdw>
          </a:effectLst>
          <a:extLst/>
        </p:spPr>
        <p:style>
          <a:lnRef idx="1">
            <a:schemeClr val="accent4"/>
          </a:lnRef>
          <a:fillRef idx="3">
            <a:schemeClr val="accent4"/>
          </a:fillRef>
          <a:effectRef idx="2">
            <a:schemeClr val="accent4"/>
          </a:effectRef>
          <a:fontRef idx="minor">
            <a:schemeClr val="lt1"/>
          </a:fontRef>
        </p:style>
        <p:txBody>
          <a:bodyPr vert="horz" wrap="square" lIns="45720" tIns="73152" rIns="45720" bIns="73152" numCol="1" anchor="ctr"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50000"/>
              </a:spcBef>
              <a:buClr>
                <a:schemeClr val="bg1"/>
              </a:buClr>
            </a:pPr>
            <a:r>
              <a:rPr lang="en-US" dirty="0">
                <a:solidFill>
                  <a:schemeClr val="bg1"/>
                </a:solidFill>
              </a:rPr>
              <a:t>By including effectiveness and capabilities modules, </a:t>
            </a:r>
            <a:r>
              <a:rPr lang="en-US" dirty="0" smtClean="0">
                <a:solidFill>
                  <a:schemeClr val="bg1"/>
                </a:solidFill>
              </a:rPr>
              <a:t>Assessment goes </a:t>
            </a:r>
            <a:r>
              <a:rPr lang="en-US" b="1" dirty="0">
                <a:solidFill>
                  <a:schemeClr val="bg1"/>
                </a:solidFill>
              </a:rPr>
              <a:t>beyond simple cost </a:t>
            </a:r>
            <a:r>
              <a:rPr lang="en-US" b="1" dirty="0" smtClean="0">
                <a:solidFill>
                  <a:schemeClr val="bg1"/>
                </a:solidFill>
              </a:rPr>
              <a:t>analyses</a:t>
            </a:r>
            <a:r>
              <a:rPr lang="en-US" dirty="0">
                <a:solidFill>
                  <a:schemeClr val="bg1"/>
                </a:solidFill>
              </a:rPr>
              <a:t>, addressing more complex questions, e.g.,</a:t>
            </a:r>
          </a:p>
          <a:p>
            <a:pPr lvl="2">
              <a:spcBef>
                <a:spcPct val="50000"/>
              </a:spcBef>
              <a:buClr>
                <a:schemeClr val="bg1"/>
              </a:buClr>
            </a:pPr>
            <a:r>
              <a:rPr lang="en-US" dirty="0">
                <a:solidFill>
                  <a:schemeClr val="bg1"/>
                </a:solidFill>
              </a:rPr>
              <a:t>Do I provide the right level of functionality to the business in critical domains? </a:t>
            </a:r>
          </a:p>
          <a:p>
            <a:pPr lvl="2">
              <a:spcBef>
                <a:spcPct val="50000"/>
              </a:spcBef>
              <a:buClr>
                <a:schemeClr val="bg1"/>
              </a:buClr>
            </a:pPr>
            <a:r>
              <a:rPr lang="en-US" dirty="0">
                <a:solidFill>
                  <a:schemeClr val="bg1"/>
                </a:solidFill>
              </a:rPr>
              <a:t>What are the root causes, i.e., the IT capabilities and IT </a:t>
            </a:r>
            <a:r>
              <a:rPr lang="en-US" dirty="0" err="1">
                <a:solidFill>
                  <a:schemeClr val="bg1"/>
                </a:solidFill>
              </a:rPr>
              <a:t>KPIs</a:t>
            </a:r>
            <a:r>
              <a:rPr lang="en-US" dirty="0">
                <a:solidFill>
                  <a:schemeClr val="bg1"/>
                </a:solidFill>
              </a:rPr>
              <a:t> that drive my results</a:t>
            </a:r>
            <a:r>
              <a:rPr lang="en-US" dirty="0" smtClean="0">
                <a:solidFill>
                  <a:schemeClr val="bg1"/>
                </a:solidFill>
              </a:rPr>
              <a:t>?</a:t>
            </a:r>
            <a:endParaRPr lang="en-US" dirty="0">
              <a:solidFill>
                <a:schemeClr val="bg1"/>
              </a:solidFill>
            </a:endParaRPr>
          </a:p>
        </p:txBody>
      </p:sp>
      <p:sp>
        <p:nvSpPr>
          <p:cNvPr id="46" name="Rectangle 45"/>
          <p:cNvSpPr>
            <a:spLocks/>
          </p:cNvSpPr>
          <p:nvPr/>
        </p:nvSpPr>
        <p:spPr>
          <a:xfrm>
            <a:off x="365919" y="3567133"/>
            <a:ext cx="4939507" cy="2014640"/>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a:spLocks/>
          </p:cNvSpPr>
          <p:nvPr/>
        </p:nvSpPr>
        <p:spPr>
          <a:xfrm>
            <a:off x="365920" y="1494499"/>
            <a:ext cx="2355851" cy="1740035"/>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a:spLocks/>
          </p:cNvSpPr>
          <p:nvPr/>
        </p:nvSpPr>
        <p:spPr>
          <a:xfrm>
            <a:off x="2949575" y="1494499"/>
            <a:ext cx="2355851" cy="1740035"/>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4"/>
          <p:cNvSpPr txBox="1">
            <a:spLocks/>
          </p:cNvSpPr>
          <p:nvPr/>
        </p:nvSpPr>
        <p:spPr>
          <a:xfrm>
            <a:off x="365920" y="1494500"/>
            <a:ext cx="2355851" cy="393954"/>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t" anchorCtr="0" compatLnSpc="1">
            <a:prstTxWarp prst="textNoShape">
              <a:avLst/>
            </a:prstTxWarp>
            <a:sp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600" dirty="0">
                <a:solidFill>
                  <a:schemeClr val="bg1"/>
                </a:solidFill>
              </a:rPr>
              <a:t>IT </a:t>
            </a:r>
            <a:r>
              <a:rPr lang="en-US" sz="1600" dirty="0" smtClean="0">
                <a:solidFill>
                  <a:schemeClr val="bg1"/>
                </a:solidFill>
              </a:rPr>
              <a:t>efficiency</a:t>
            </a:r>
            <a:endParaRPr lang="en-US" sz="1600" dirty="0">
              <a:solidFill>
                <a:schemeClr val="bg1"/>
              </a:solidFill>
            </a:endParaRPr>
          </a:p>
        </p:txBody>
      </p:sp>
      <p:sp>
        <p:nvSpPr>
          <p:cNvPr id="40" name="Rectangle 4"/>
          <p:cNvSpPr txBox="1">
            <a:spLocks/>
          </p:cNvSpPr>
          <p:nvPr/>
        </p:nvSpPr>
        <p:spPr>
          <a:xfrm>
            <a:off x="2949575" y="1494500"/>
            <a:ext cx="2355851" cy="393954"/>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smtClean="0">
                <a:solidFill>
                  <a:schemeClr val="bg1"/>
                </a:solidFill>
              </a:rPr>
              <a:t>IT effectiveness</a:t>
            </a:r>
            <a:endParaRPr lang="en-US" b="1" dirty="0">
              <a:solidFill>
                <a:schemeClr val="bg1"/>
              </a:solidFill>
            </a:endParaRPr>
          </a:p>
        </p:txBody>
      </p:sp>
      <p:sp>
        <p:nvSpPr>
          <p:cNvPr id="41" name="Rectangle 4"/>
          <p:cNvSpPr txBox="1">
            <a:spLocks/>
          </p:cNvSpPr>
          <p:nvPr/>
        </p:nvSpPr>
        <p:spPr>
          <a:xfrm>
            <a:off x="365919" y="3567133"/>
            <a:ext cx="4939507" cy="393954"/>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smtClean="0">
                <a:solidFill>
                  <a:schemeClr val="bg1"/>
                </a:solidFill>
              </a:rPr>
              <a:t>IT capabilities</a:t>
            </a:r>
            <a:endParaRPr lang="en-US" b="1" dirty="0">
              <a:solidFill>
                <a:schemeClr val="bg1"/>
              </a:solidFill>
            </a:endParaRPr>
          </a:p>
        </p:txBody>
      </p:sp>
      <p:sp>
        <p:nvSpPr>
          <p:cNvPr id="44" name="Rectangle 4"/>
          <p:cNvSpPr txBox="1">
            <a:spLocks/>
          </p:cNvSpPr>
          <p:nvPr/>
        </p:nvSpPr>
        <p:spPr>
          <a:xfrm>
            <a:off x="452598" y="4020192"/>
            <a:ext cx="4790575" cy="14527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Analysis of the best practices in IT management and </a:t>
            </a:r>
            <a:r>
              <a:rPr lang="en-US" dirty="0" err="1" smtClean="0"/>
              <a:t>KPIs</a:t>
            </a:r>
            <a:r>
              <a:rPr lang="en-US" dirty="0" smtClean="0"/>
              <a:t> across the whole IT organization, including</a:t>
            </a:r>
          </a:p>
          <a:p>
            <a:pPr lvl="1">
              <a:spcBef>
                <a:spcPct val="30000"/>
              </a:spcBef>
            </a:pPr>
            <a:r>
              <a:rPr lang="en-US" dirty="0" smtClean="0"/>
              <a:t>Architecture</a:t>
            </a:r>
          </a:p>
          <a:p>
            <a:pPr lvl="1">
              <a:spcBef>
                <a:spcPct val="30000"/>
              </a:spcBef>
            </a:pPr>
            <a:r>
              <a:rPr lang="en-US" dirty="0" smtClean="0"/>
              <a:t>Procurement</a:t>
            </a:r>
          </a:p>
          <a:p>
            <a:pPr lvl="1">
              <a:spcBef>
                <a:spcPct val="30000"/>
              </a:spcBef>
            </a:pPr>
            <a:r>
              <a:rPr lang="en-US" dirty="0" err="1" smtClean="0"/>
              <a:t>HR</a:t>
            </a:r>
            <a:r>
              <a:rPr lang="en-US" dirty="0" smtClean="0"/>
              <a:t> management</a:t>
            </a:r>
            <a:endParaRPr lang="en-US" dirty="0"/>
          </a:p>
        </p:txBody>
      </p:sp>
      <p:sp>
        <p:nvSpPr>
          <p:cNvPr id="42" name="Rectangle 4"/>
          <p:cNvSpPr txBox="1">
            <a:spLocks/>
          </p:cNvSpPr>
          <p:nvPr/>
        </p:nvSpPr>
        <p:spPr>
          <a:xfrm>
            <a:off x="452599" y="1931716"/>
            <a:ext cx="2210727"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Spend and FTE efficiency analyses for applications, infrastructure and management</a:t>
            </a:r>
            <a:endParaRPr lang="en-US" dirty="0"/>
          </a:p>
        </p:txBody>
      </p:sp>
      <p:sp>
        <p:nvSpPr>
          <p:cNvPr id="43" name="Rectangle 4"/>
          <p:cNvSpPr txBox="1">
            <a:spLocks/>
          </p:cNvSpPr>
          <p:nvPr/>
        </p:nvSpPr>
        <p:spPr>
          <a:xfrm>
            <a:off x="3032445" y="1931716"/>
            <a:ext cx="2210727"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Detailed analysis of IT functionality provided to the business across the value chain</a:t>
            </a:r>
            <a:endParaRPr lang="en-US" dirty="0"/>
          </a:p>
        </p:txBody>
      </p:sp>
      <p:sp>
        <p:nvSpPr>
          <p:cNvPr id="5" name="TextBox 7"/>
          <p:cNvSpPr txBox="1"/>
          <p:nvPr>
            <p:custDataLst>
              <p:tags r:id="rId5"/>
            </p:custDataLst>
          </p:nvPr>
        </p:nvSpPr>
        <p:spPr>
          <a:xfrm>
            <a:off x="2520096" y="3068047"/>
            <a:ext cx="635046" cy="668630"/>
          </a:xfrm>
          <a:prstGeom prst="ellipse">
            <a:avLst/>
          </a:prstGeom>
          <a:solidFill>
            <a:schemeClr val="bg1">
              <a:lumMod val="95000"/>
            </a:schemeClr>
          </a:solidFill>
          <a:ln w="9525">
            <a:solidFill>
              <a:srgbClr val="FFFFFF"/>
            </a:solidFill>
            <a:miter lim="800000"/>
            <a:headEnd/>
            <a:tailEnd/>
          </a:ln>
          <a:effectLst/>
        </p:spPr>
        <p:txBody>
          <a:bodyPr vert="horz" wrap="square" lIns="3810" tIns="0" rIns="3810" bIns="0" numCol="1" anchor="ctr" anchorCtr="1" compatLnSpc="1">
            <a:prstTxWarp prst="textNoShape">
              <a:avLst/>
            </a:prstTxWarp>
            <a:no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endParaRPr lang="en-US"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34303" y="2994347"/>
            <a:ext cx="837190" cy="828377"/>
          </a:xfrm>
          <a:prstGeom prst="rect">
            <a:avLst/>
          </a:prstGeom>
        </p:spPr>
      </p:pic>
      <p:sp>
        <p:nvSpPr>
          <p:cNvPr id="21" name="McK 1. On-page tracker"/>
          <p:cNvSpPr>
            <a:spLocks noChangeArrowheads="1"/>
          </p:cNvSpPr>
          <p:nvPr/>
        </p:nvSpPr>
        <p:spPr bwMode="auto">
          <a:xfrm>
            <a:off x="213064" y="26988"/>
            <a:ext cx="137537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mn-lt"/>
                <a:ea typeface="+mj-ea"/>
              </a:rPr>
              <a:t>INTRODUCTION</a:t>
            </a:r>
          </a:p>
        </p:txBody>
      </p:sp>
      <p:sp>
        <p:nvSpPr>
          <p:cNvPr id="25" name="Rectangle 4"/>
          <p:cNvSpPr txBox="1">
            <a:spLocks/>
          </p:cNvSpPr>
          <p:nvPr/>
        </p:nvSpPr>
        <p:spPr>
          <a:xfrm>
            <a:off x="2347575" y="4020192"/>
            <a:ext cx="2895599" cy="14527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
            </a:r>
            <a:br>
              <a:rPr lang="en-US" dirty="0" smtClean="0"/>
            </a:br>
            <a:endParaRPr lang="en-US" dirty="0" smtClean="0"/>
          </a:p>
          <a:p>
            <a:pPr lvl="1">
              <a:spcBef>
                <a:spcPct val="30000"/>
              </a:spcBef>
            </a:pPr>
            <a:r>
              <a:rPr lang="en-US" dirty="0" smtClean="0"/>
              <a:t>IT security</a:t>
            </a:r>
          </a:p>
          <a:p>
            <a:pPr lvl="1">
              <a:spcBef>
                <a:spcPct val="30000"/>
              </a:spcBef>
            </a:pPr>
            <a:r>
              <a:rPr lang="en-US" dirty="0" smtClean="0"/>
              <a:t>Organization and governance</a:t>
            </a:r>
          </a:p>
          <a:p>
            <a:pPr lvl="1">
              <a:spcBef>
                <a:spcPct val="30000"/>
              </a:spcBef>
            </a:pPr>
            <a:r>
              <a:rPr lang="en-US" dirty="0" smtClean="0"/>
              <a:t>Demand management</a:t>
            </a:r>
            <a:endParaRPr lang="en-US" dirty="0"/>
          </a:p>
        </p:txBody>
      </p:sp>
      <p:sp>
        <p:nvSpPr>
          <p:cNvPr id="20" name="TextBox 4"/>
          <p:cNvSpPr txBox="1"/>
          <p:nvPr>
            <p:custDataLst>
              <p:tags r:id="rId6"/>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236873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Rectangle 2" hidden="1"/>
          <p:cNvGraphicFramePr>
            <a:graphicFrameLocks/>
          </p:cNvGraphicFramePr>
          <p:nvPr>
            <p:custDataLst>
              <p:tags r:id="rId3"/>
            </p:custDataLst>
            <p:extLst>
              <p:ext uri="{D42A27DB-BD31-4B8C-83A1-F6EECF244321}">
                <p14:modId xmlns:p14="http://schemas.microsoft.com/office/powerpoint/2010/main" val="1696678088"/>
              </p:ext>
            </p:extLst>
          </p:nvPr>
        </p:nvGraphicFramePr>
        <p:xfrm>
          <a:off x="0" y="0"/>
          <a:ext cx="142875" cy="155575"/>
        </p:xfrm>
        <a:graphic>
          <a:graphicData uri="http://schemas.openxmlformats.org/presentationml/2006/ole">
            <mc:AlternateContent xmlns:mc="http://schemas.openxmlformats.org/markup-compatibility/2006">
              <mc:Choice xmlns:v="urn:schemas-microsoft-com:vml" Requires="v">
                <p:oleObj spid="_x0000_s343535" name="think-cell Slide" r:id="rId11" imgW="0" imgH="0" progId="TCLayout.ActiveDocument.1">
                  <p:embed/>
                </p:oleObj>
              </mc:Choice>
              <mc:Fallback>
                <p:oleObj name="think-cell Slide" r:id="rId11"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42875" cy="15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Grp="1" noChangeArrowheads="1"/>
          </p:cNvSpPr>
          <p:nvPr>
            <p:ph type="title"/>
            <p:custDataLst>
              <p:tags r:id="rId4"/>
            </p:custDataLst>
          </p:nvPr>
        </p:nvSpPr>
        <p:spPr>
          <a:xfrm>
            <a:off x="213064" y="230188"/>
            <a:ext cx="8524536"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Data collected for </a:t>
            </a:r>
            <a:r>
              <a:rPr lang="en-US" dirty="0" smtClean="0"/>
              <a:t>#Client1Name# </a:t>
            </a:r>
            <a:r>
              <a:rPr lang="en-US" dirty="0"/>
              <a:t>covers business and </a:t>
            </a:r>
            <a:r>
              <a:rPr lang="en-US" dirty="0" smtClean="0"/>
              <a:t/>
            </a:r>
            <a:br>
              <a:rPr lang="en-US" dirty="0" smtClean="0"/>
            </a:br>
            <a:r>
              <a:rPr lang="en-US" dirty="0" smtClean="0"/>
              <a:t>IT profiles, as well as </a:t>
            </a:r>
            <a:r>
              <a:rPr lang="en-US" dirty="0"/>
              <a:t>multiple </a:t>
            </a:r>
            <a:r>
              <a:rPr lang="en-US" dirty="0" smtClean="0"/>
              <a:t>IT spend breakdowns</a:t>
            </a:r>
            <a:endParaRPr lang="en-US" dirty="0"/>
          </a:p>
        </p:txBody>
      </p:sp>
      <p:sp>
        <p:nvSpPr>
          <p:cNvPr id="32" name="McK 4. Footnote"/>
          <p:cNvSpPr txBox="1">
            <a:spLocks noChangeArrowheads="1"/>
          </p:cNvSpPr>
          <p:nvPr>
            <p:custDataLst>
              <p:tags r:id="rId5"/>
            </p:custDataLst>
          </p:nvPr>
        </p:nvSpPr>
        <p:spPr bwMode="auto">
          <a:xfrm>
            <a:off x="213064" y="6280695"/>
            <a:ext cx="721643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Note: Totals may differ from sums due to rounding in the entire </a:t>
            </a:r>
            <a:r>
              <a:rPr lang="en-US" dirty="0" smtClean="0"/>
              <a:t>report</a:t>
            </a:r>
            <a:endParaRPr lang="en-US" dirty="0"/>
          </a:p>
        </p:txBody>
      </p:sp>
      <p:sp>
        <p:nvSpPr>
          <p:cNvPr id="34" name="McK 3. Unit of measure"/>
          <p:cNvSpPr txBox="1">
            <a:spLocks noChangeArrowheads="1"/>
          </p:cNvSpPr>
          <p:nvPr/>
        </p:nvSpPr>
        <p:spPr bwMode="auto">
          <a:xfrm>
            <a:off x="213064" y="839922"/>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aseline="0">
                <a:solidFill>
                  <a:srgbClr val="808080"/>
                </a:solidFill>
                <a:latin typeface="+mn-lt"/>
              </a:defRPr>
            </a:lvl1pPr>
            <a:lvl2pPr marL="447675" defTabSz="895350">
              <a:defRPr sz="2400"/>
            </a:lvl2pPr>
            <a:lvl3pPr marL="895350" defTabSz="895350">
              <a:defRPr sz="2400"/>
            </a:lvl3pPr>
            <a:lvl4pPr marL="1344613"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smtClean="0"/>
              <a:t>#Currency# </a:t>
            </a:r>
            <a:r>
              <a:rPr lang="en-US" dirty="0" err="1" smtClean="0"/>
              <a:t>mn</a:t>
            </a:r>
            <a:r>
              <a:rPr lang="en-US" dirty="0"/>
              <a:t>, FTE</a:t>
            </a:r>
          </a:p>
        </p:txBody>
      </p:sp>
      <p:grpSp>
        <p:nvGrpSpPr>
          <p:cNvPr id="10" name="Group 9"/>
          <p:cNvGrpSpPr/>
          <p:nvPr/>
        </p:nvGrpSpPr>
        <p:grpSpPr>
          <a:xfrm>
            <a:off x="7338649" y="291387"/>
            <a:ext cx="1387046" cy="212366"/>
            <a:chOff x="6934333" y="285750"/>
            <a:chExt cx="1803267" cy="212366"/>
          </a:xfrm>
        </p:grpSpPr>
        <p:sp>
          <p:nvSpPr>
            <p:cNvPr id="102" name="StickerRectangle"/>
            <p:cNvSpPr>
              <a:spLocks noChangeArrowheads="1"/>
            </p:cNvSpPr>
            <p:nvPr/>
          </p:nvSpPr>
          <p:spPr bwMode="auto">
            <a:xfrm>
              <a:off x="6934333" y="285750"/>
              <a:ext cx="1803267"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a:solidFill>
                    <a:srgbClr val="808080"/>
                  </a:solidFill>
                  <a:latin typeface="+mn-lt"/>
                </a:rPr>
                <a:t>NON EXHAUSTIVE</a:t>
              </a:r>
              <a:endParaRPr lang="en-US" sz="1200" dirty="0">
                <a:solidFill>
                  <a:srgbClr val="808080"/>
                </a:solidFill>
                <a:latin typeface="+mn-lt"/>
              </a:endParaRPr>
            </a:p>
          </p:txBody>
        </p:sp>
        <p:cxnSp>
          <p:nvCxnSpPr>
            <p:cNvPr id="103" name="AutoShape 31"/>
            <p:cNvCxnSpPr>
              <a:cxnSpLocks noChangeShapeType="1"/>
              <a:stCxn id="102" idx="2"/>
              <a:endCxn id="102" idx="4"/>
            </p:cNvCxnSpPr>
            <p:nvPr/>
          </p:nvCxnSpPr>
          <p:spPr bwMode="auto">
            <a:xfrm>
              <a:off x="6934333"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04" name="AutoShape 32"/>
            <p:cNvCxnSpPr>
              <a:cxnSpLocks noChangeShapeType="1"/>
              <a:stCxn id="102" idx="4"/>
              <a:endCxn id="102" idx="6"/>
            </p:cNvCxnSpPr>
            <p:nvPr/>
          </p:nvCxnSpPr>
          <p:spPr bwMode="auto">
            <a:xfrm>
              <a:off x="6934333" y="498116"/>
              <a:ext cx="1803267"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35" name="Rectangle 8"/>
          <p:cNvSpPr>
            <a:spLocks noChangeArrowheads="1"/>
          </p:cNvSpPr>
          <p:nvPr/>
        </p:nvSpPr>
        <p:spPr bwMode="gray">
          <a:xfrm>
            <a:off x="157163" y="1303337"/>
            <a:ext cx="4189411" cy="2230712"/>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10"/>
          <p:cNvSpPr>
            <a:spLocks noChangeArrowheads="1"/>
          </p:cNvSpPr>
          <p:nvPr/>
        </p:nvSpPr>
        <p:spPr bwMode="gray">
          <a:xfrm>
            <a:off x="4510088" y="1303337"/>
            <a:ext cx="4189411" cy="2230712"/>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sp>
        <p:nvSpPr>
          <p:cNvPr id="39" name="Rectangle 12"/>
          <p:cNvSpPr>
            <a:spLocks noChangeArrowheads="1"/>
          </p:cNvSpPr>
          <p:nvPr/>
        </p:nvSpPr>
        <p:spPr bwMode="gray">
          <a:xfrm>
            <a:off x="157163" y="3665537"/>
            <a:ext cx="8545512" cy="2286424"/>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sp>
        <p:nvSpPr>
          <p:cNvPr id="165" name="McK 5. Source"/>
          <p:cNvSpPr>
            <a:spLocks noChangeArrowheads="1"/>
          </p:cNvSpPr>
          <p:nvPr>
            <p:custDataLst>
              <p:tags r:id="rId6"/>
            </p:custDataLst>
          </p:nvPr>
        </p:nvSpPr>
        <p:spPr bwMode="gray">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a:latin typeface="+mn-lt"/>
              </a:rPr>
              <a:t>SOURCE: </a:t>
            </a:r>
            <a:r>
              <a:rPr lang="en-US" sz="1000" dirty="0" smtClean="0">
                <a:latin typeface="+mn-lt"/>
              </a:rPr>
              <a:t>#</a:t>
            </a:r>
            <a:r>
              <a:rPr lang="en-US" sz="1000" dirty="0" err="1" smtClean="0">
                <a:latin typeface="+mn-lt"/>
              </a:rPr>
              <a:t>HorizonSource</a:t>
            </a:r>
            <a:r>
              <a:rPr lang="en-US" sz="1000" dirty="0" smtClean="0">
                <a:latin typeface="+mn-lt"/>
              </a:rPr>
              <a:t>#</a:t>
            </a:r>
            <a:endParaRPr lang="en-US" sz="1000" dirty="0">
              <a:solidFill>
                <a:srgbClr val="505154"/>
              </a:solidFill>
              <a:latin typeface="Arial"/>
            </a:endParaRPr>
          </a:p>
        </p:txBody>
      </p:sp>
      <p:sp>
        <p:nvSpPr>
          <p:cNvPr id="263" name="SpendAbsolutes[&quot;#Cl1N#&quot;][&quot;Mgmt&quot;]"/>
          <p:cNvSpPr txBox="1">
            <a:spLocks/>
          </p:cNvSpPr>
          <p:nvPr/>
        </p:nvSpPr>
        <p:spPr>
          <a:xfrm>
            <a:off x="8190808" y="4236390"/>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22</a:t>
            </a:r>
            <a:endParaRPr lang="en-US" sz="1300" b="1" dirty="0">
              <a:solidFill>
                <a:schemeClr val="tx2"/>
              </a:solidFill>
            </a:endParaRPr>
          </a:p>
        </p:txBody>
      </p:sp>
      <p:sp>
        <p:nvSpPr>
          <p:cNvPr id="56" name="Rectangle 62"/>
          <p:cNvSpPr txBox="1"/>
          <p:nvPr/>
        </p:nvSpPr>
        <p:spPr>
          <a:xfrm>
            <a:off x="249007" y="4236390"/>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tx2"/>
                </a:solidFill>
              </a:rPr>
              <a:t>Management and overhead</a:t>
            </a:r>
            <a:endParaRPr lang="en-US" sz="1300" b="1" dirty="0">
              <a:solidFill>
                <a:schemeClr val="tx2"/>
              </a:solidFill>
            </a:endParaRPr>
          </a:p>
        </p:txBody>
      </p:sp>
      <p:sp>
        <p:nvSpPr>
          <p:cNvPr id="252" name="SpendAbsolutes[&quot;#Cl1N#&quot;][&quot;IT&quot;]"/>
          <p:cNvSpPr txBox="1">
            <a:spLocks/>
          </p:cNvSpPr>
          <p:nvPr/>
        </p:nvSpPr>
        <p:spPr>
          <a:xfrm>
            <a:off x="8190808" y="4031489"/>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106</a:t>
            </a:r>
            <a:endParaRPr lang="en-US" sz="1300" b="1" dirty="0">
              <a:solidFill>
                <a:schemeClr val="tx2"/>
              </a:solidFill>
            </a:endParaRPr>
          </a:p>
        </p:txBody>
      </p:sp>
      <p:sp>
        <p:nvSpPr>
          <p:cNvPr id="66" name="Rectangle 66"/>
          <p:cNvSpPr txBox="1"/>
          <p:nvPr/>
        </p:nvSpPr>
        <p:spPr>
          <a:xfrm>
            <a:off x="249007" y="4031489"/>
            <a:ext cx="304598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b="1" dirty="0" smtClean="0">
                <a:solidFill>
                  <a:schemeClr val="tx2"/>
                </a:solidFill>
              </a:rPr>
              <a:t>IT </a:t>
            </a:r>
            <a:r>
              <a:rPr lang="en-US" sz="1300" b="1" dirty="0">
                <a:solidFill>
                  <a:schemeClr val="tx2"/>
                </a:solidFill>
              </a:rPr>
              <a:t>spend by </a:t>
            </a:r>
            <a:r>
              <a:rPr lang="en-US" sz="1300" b="1" dirty="0" smtClean="0">
                <a:solidFill>
                  <a:schemeClr val="tx2"/>
                </a:solidFill>
              </a:rPr>
              <a:t>activity</a:t>
            </a:r>
            <a:endParaRPr lang="en-US" sz="1300" b="1" dirty="0">
              <a:solidFill>
                <a:schemeClr val="tx2"/>
              </a:solidFill>
            </a:endParaRPr>
          </a:p>
        </p:txBody>
      </p:sp>
      <p:sp>
        <p:nvSpPr>
          <p:cNvPr id="74" name="Rectangle 74"/>
          <p:cNvSpPr txBox="1"/>
          <p:nvPr/>
        </p:nvSpPr>
        <p:spPr>
          <a:xfrm>
            <a:off x="4595813" y="3056212"/>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End user services</a:t>
            </a:r>
          </a:p>
        </p:txBody>
      </p:sp>
      <p:sp>
        <p:nvSpPr>
          <p:cNvPr id="78" name="Rectangle 78"/>
          <p:cNvSpPr txBox="1"/>
          <p:nvPr/>
        </p:nvSpPr>
        <p:spPr>
          <a:xfrm>
            <a:off x="4595813" y="2859188"/>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Server infrastructure</a:t>
            </a:r>
          </a:p>
        </p:txBody>
      </p:sp>
      <p:sp>
        <p:nvSpPr>
          <p:cNvPr id="86" name="Rectangle 86"/>
          <p:cNvSpPr txBox="1"/>
          <p:nvPr/>
        </p:nvSpPr>
        <p:spPr>
          <a:xfrm>
            <a:off x="4595813" y="266216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Infrastructure</a:t>
            </a:r>
            <a:endParaRPr lang="en-US" sz="1300" b="1" dirty="0">
              <a:solidFill>
                <a:schemeClr val="accent3"/>
              </a:solidFill>
            </a:endParaRPr>
          </a:p>
        </p:txBody>
      </p:sp>
      <p:sp>
        <p:nvSpPr>
          <p:cNvPr id="51" name="Rectangle 5"/>
          <p:cNvSpPr txBox="1"/>
          <p:nvPr/>
        </p:nvSpPr>
        <p:spPr>
          <a:xfrm>
            <a:off x="249007" y="1687047"/>
            <a:ext cx="790281"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nSpc>
                <a:spcPct val="95000"/>
              </a:lnSpc>
              <a:buSzPct val="120000"/>
            </a:pPr>
            <a:r>
              <a:rPr lang="en-US" sz="1300" b="1" dirty="0" smtClean="0">
                <a:solidFill>
                  <a:schemeClr val="tx2"/>
                </a:solidFill>
              </a:rPr>
              <a:t>Revenues</a:t>
            </a:r>
            <a:endParaRPr lang="en-US" sz="1300" b="1" dirty="0">
              <a:solidFill>
                <a:schemeClr val="tx2"/>
              </a:solidFill>
            </a:endParaRPr>
          </a:p>
        </p:txBody>
      </p:sp>
      <p:sp>
        <p:nvSpPr>
          <p:cNvPr id="172" name="Rectangle 172"/>
          <p:cNvSpPr txBox="1"/>
          <p:nvPr/>
        </p:nvSpPr>
        <p:spPr>
          <a:xfrm>
            <a:off x="4595813" y="1874068"/>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Management and overhead</a:t>
            </a:r>
            <a:endParaRPr lang="en-US" sz="1300" b="1" dirty="0">
              <a:solidFill>
                <a:schemeClr val="accent3"/>
              </a:solidFill>
            </a:endParaRPr>
          </a:p>
        </p:txBody>
      </p:sp>
      <p:sp>
        <p:nvSpPr>
          <p:cNvPr id="176" name="Rectangle 176"/>
          <p:cNvSpPr txBox="1"/>
          <p:nvPr/>
        </p:nvSpPr>
        <p:spPr>
          <a:xfrm>
            <a:off x="4595813" y="167704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b="1" dirty="0" smtClean="0">
                <a:solidFill>
                  <a:schemeClr val="tx2"/>
                </a:solidFill>
              </a:rPr>
              <a:t>IT FTEs by activity</a:t>
            </a:r>
            <a:endParaRPr lang="en-US" sz="1300" b="1" dirty="0">
              <a:solidFill>
                <a:schemeClr val="tx2"/>
              </a:solidFill>
            </a:endParaRPr>
          </a:p>
        </p:txBody>
      </p:sp>
      <p:sp>
        <p:nvSpPr>
          <p:cNvPr id="168" name="Rectangle 168"/>
          <p:cNvSpPr txBox="1"/>
          <p:nvPr/>
        </p:nvSpPr>
        <p:spPr>
          <a:xfrm>
            <a:off x="4595813" y="2071092"/>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Applications</a:t>
            </a:r>
            <a:endParaRPr lang="en-US" sz="1300" b="1" dirty="0">
              <a:solidFill>
                <a:schemeClr val="accent3"/>
              </a:solidFill>
            </a:endParaRPr>
          </a:p>
        </p:txBody>
      </p:sp>
      <p:sp>
        <p:nvSpPr>
          <p:cNvPr id="115" name="Rectangle 115"/>
          <p:cNvSpPr txBox="1"/>
          <p:nvPr/>
        </p:nvSpPr>
        <p:spPr>
          <a:xfrm>
            <a:off x="4595813" y="2268116"/>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Application development</a:t>
            </a:r>
          </a:p>
        </p:txBody>
      </p:sp>
      <p:sp>
        <p:nvSpPr>
          <p:cNvPr id="82" name="Rectangle 82"/>
          <p:cNvSpPr txBox="1"/>
          <p:nvPr/>
        </p:nvSpPr>
        <p:spPr>
          <a:xfrm>
            <a:off x="4595813" y="2465140"/>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Application maintenance</a:t>
            </a:r>
          </a:p>
        </p:txBody>
      </p:sp>
      <p:sp>
        <p:nvSpPr>
          <p:cNvPr id="253" name="SpendAbsolutes[&quot;#Cl1N#&quot;][&quot;ADM&quot;]"/>
          <p:cNvSpPr txBox="1">
            <a:spLocks/>
          </p:cNvSpPr>
          <p:nvPr/>
        </p:nvSpPr>
        <p:spPr>
          <a:xfrm>
            <a:off x="8190808" y="4441291"/>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40</a:t>
            </a:r>
            <a:endParaRPr lang="en-US" sz="1300" b="1" dirty="0">
              <a:solidFill>
                <a:schemeClr val="tx2"/>
              </a:solidFill>
            </a:endParaRPr>
          </a:p>
        </p:txBody>
      </p:sp>
      <p:sp>
        <p:nvSpPr>
          <p:cNvPr id="48" name="Rectangle 51"/>
          <p:cNvSpPr txBox="1"/>
          <p:nvPr/>
        </p:nvSpPr>
        <p:spPr>
          <a:xfrm>
            <a:off x="249007" y="4441291"/>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a:solidFill>
                  <a:schemeClr val="tx2"/>
                </a:solidFill>
              </a:rPr>
              <a:t>Applications</a:t>
            </a:r>
          </a:p>
        </p:txBody>
      </p:sp>
      <p:sp>
        <p:nvSpPr>
          <p:cNvPr id="254" name="SpendAbsolutes[&quot;#Cl1N#&quot;][&quot;AD&quot;]"/>
          <p:cNvSpPr txBox="1">
            <a:spLocks/>
          </p:cNvSpPr>
          <p:nvPr/>
        </p:nvSpPr>
        <p:spPr>
          <a:xfrm>
            <a:off x="8190808" y="4646192"/>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20</a:t>
            </a:r>
            <a:endParaRPr lang="en-US" sz="1300" b="1" dirty="0"/>
          </a:p>
        </p:txBody>
      </p:sp>
      <p:sp>
        <p:nvSpPr>
          <p:cNvPr id="255" name="SpendAbsolutes[&quot;#Cl1N#&quot;][&quot;AM&quot;]"/>
          <p:cNvSpPr txBox="1">
            <a:spLocks/>
          </p:cNvSpPr>
          <p:nvPr/>
        </p:nvSpPr>
        <p:spPr>
          <a:xfrm>
            <a:off x="8190808" y="4851093"/>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20</a:t>
            </a:r>
            <a:endParaRPr lang="en-US" sz="1300" b="1" dirty="0"/>
          </a:p>
        </p:txBody>
      </p:sp>
      <p:sp>
        <p:nvSpPr>
          <p:cNvPr id="33" name="Rectangle 40"/>
          <p:cNvSpPr txBox="1"/>
          <p:nvPr/>
        </p:nvSpPr>
        <p:spPr>
          <a:xfrm>
            <a:off x="249007" y="4851093"/>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Application maintenance</a:t>
            </a:r>
            <a:endParaRPr lang="en-US" sz="1300" dirty="0"/>
          </a:p>
        </p:txBody>
      </p:sp>
      <p:sp>
        <p:nvSpPr>
          <p:cNvPr id="256" name="SpendAbsolutes[&quot;#Cl1N#&quot;][&quot;Infra&quot;]"/>
          <p:cNvSpPr txBox="1">
            <a:spLocks/>
          </p:cNvSpPr>
          <p:nvPr/>
        </p:nvSpPr>
        <p:spPr>
          <a:xfrm>
            <a:off x="8190808" y="5055994"/>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44</a:t>
            </a:r>
            <a:endParaRPr lang="en-US" sz="1300" b="1" dirty="0">
              <a:solidFill>
                <a:schemeClr val="tx2"/>
              </a:solidFill>
            </a:endParaRPr>
          </a:p>
        </p:txBody>
      </p:sp>
      <p:sp>
        <p:nvSpPr>
          <p:cNvPr id="28" name="Rectangle 28"/>
          <p:cNvSpPr txBox="1"/>
          <p:nvPr/>
        </p:nvSpPr>
        <p:spPr>
          <a:xfrm>
            <a:off x="249007" y="5055994"/>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a:solidFill>
                  <a:schemeClr val="tx2"/>
                </a:solidFill>
              </a:rPr>
              <a:t>Infrastructure</a:t>
            </a:r>
          </a:p>
        </p:txBody>
      </p:sp>
      <p:sp>
        <p:nvSpPr>
          <p:cNvPr id="257" name="SpendAbsolutes[&quot;#Cl1N#&quot;][&quot;Servers&quot;]"/>
          <p:cNvSpPr txBox="1">
            <a:spLocks/>
          </p:cNvSpPr>
          <p:nvPr/>
        </p:nvSpPr>
        <p:spPr>
          <a:xfrm>
            <a:off x="8190808" y="5260895"/>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12</a:t>
            </a:r>
            <a:endParaRPr lang="en-US" sz="1300" b="1" dirty="0"/>
          </a:p>
        </p:txBody>
      </p:sp>
      <p:sp>
        <p:nvSpPr>
          <p:cNvPr id="24" name="Rectangle 24"/>
          <p:cNvSpPr txBox="1"/>
          <p:nvPr/>
        </p:nvSpPr>
        <p:spPr>
          <a:xfrm>
            <a:off x="249007" y="5260895"/>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Server infrastructure</a:t>
            </a:r>
            <a:endParaRPr lang="en-US" sz="1300" dirty="0"/>
          </a:p>
        </p:txBody>
      </p:sp>
      <p:sp>
        <p:nvSpPr>
          <p:cNvPr id="258" name="SpendAbsolutes[&quot;#Cl1N#&quot;][&quot;EUS&quot;]"/>
          <p:cNvSpPr txBox="1">
            <a:spLocks/>
          </p:cNvSpPr>
          <p:nvPr/>
        </p:nvSpPr>
        <p:spPr>
          <a:xfrm>
            <a:off x="8190808" y="5465796"/>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13</a:t>
            </a:r>
            <a:endParaRPr lang="en-US" sz="1300" b="1" dirty="0"/>
          </a:p>
        </p:txBody>
      </p:sp>
      <p:sp>
        <p:nvSpPr>
          <p:cNvPr id="20" name="Rectangle 20"/>
          <p:cNvSpPr txBox="1"/>
          <p:nvPr/>
        </p:nvSpPr>
        <p:spPr>
          <a:xfrm>
            <a:off x="249007" y="5465796"/>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End user services</a:t>
            </a:r>
            <a:endParaRPr lang="en-US" sz="1300" dirty="0"/>
          </a:p>
        </p:txBody>
      </p:sp>
      <p:sp>
        <p:nvSpPr>
          <p:cNvPr id="259" name="SpendAbsolutes[&quot;#Cl1N#&quot;][&quot;NTS&quot;]"/>
          <p:cNvSpPr txBox="1">
            <a:spLocks/>
          </p:cNvSpPr>
          <p:nvPr/>
        </p:nvSpPr>
        <p:spPr>
          <a:xfrm>
            <a:off x="8190808" y="5670697"/>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18</a:t>
            </a:r>
            <a:endParaRPr lang="en-US" sz="1300" b="1" dirty="0"/>
          </a:p>
        </p:txBody>
      </p:sp>
      <p:sp>
        <p:nvSpPr>
          <p:cNvPr id="16" name="Rectangle 16"/>
          <p:cNvSpPr txBox="1"/>
          <p:nvPr/>
        </p:nvSpPr>
        <p:spPr>
          <a:xfrm>
            <a:off x="249007" y="5670697"/>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Network services</a:t>
            </a:r>
            <a:endParaRPr lang="en-US" sz="1300" dirty="0"/>
          </a:p>
        </p:txBody>
      </p:sp>
      <p:sp>
        <p:nvSpPr>
          <p:cNvPr id="93" name="McK 1. On-page tracker"/>
          <p:cNvSpPr>
            <a:spLocks noChangeArrowheads="1"/>
          </p:cNvSpPr>
          <p:nvPr/>
        </p:nvSpPr>
        <p:spPr bwMode="auto">
          <a:xfrm>
            <a:off x="213064" y="26988"/>
            <a:ext cx="137537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mn-lt"/>
                <a:ea typeface="+mj-ea"/>
              </a:rPr>
              <a:t>INTRODUCTION</a:t>
            </a:r>
          </a:p>
        </p:txBody>
      </p:sp>
      <p:sp>
        <p:nvSpPr>
          <p:cNvPr id="96" name="SpendAbsolutes[&quot;#Cl2N#&quot;][&quot;Mgmt&quot;]"/>
          <p:cNvSpPr txBox="1">
            <a:spLocks/>
          </p:cNvSpPr>
          <p:nvPr/>
        </p:nvSpPr>
        <p:spPr>
          <a:xfrm>
            <a:off x="4080002" y="4236390"/>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16</a:t>
            </a:r>
            <a:endParaRPr lang="en-US" sz="1300" b="1" dirty="0">
              <a:solidFill>
                <a:schemeClr val="tx2"/>
              </a:solidFill>
            </a:endParaRPr>
          </a:p>
        </p:txBody>
      </p:sp>
      <p:sp>
        <p:nvSpPr>
          <p:cNvPr id="99" name="SpendAbsolutes[&quot;#Cl2N#&quot;][&quot;IT&quot;]"/>
          <p:cNvSpPr txBox="1">
            <a:spLocks/>
          </p:cNvSpPr>
          <p:nvPr/>
        </p:nvSpPr>
        <p:spPr>
          <a:xfrm>
            <a:off x="4080002" y="4031489"/>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67</a:t>
            </a:r>
            <a:endParaRPr lang="en-US" sz="1300" b="1" dirty="0">
              <a:solidFill>
                <a:schemeClr val="tx2"/>
              </a:solidFill>
            </a:endParaRPr>
          </a:p>
        </p:txBody>
      </p:sp>
      <p:sp>
        <p:nvSpPr>
          <p:cNvPr id="100" name="SpendAbsolutes[&quot;#Cl2N#&quot;][&quot;ADM&quot;]"/>
          <p:cNvSpPr txBox="1">
            <a:spLocks/>
          </p:cNvSpPr>
          <p:nvPr/>
        </p:nvSpPr>
        <p:spPr>
          <a:xfrm>
            <a:off x="4080002" y="4441291"/>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27</a:t>
            </a:r>
            <a:endParaRPr lang="en-US" sz="1300" b="1" dirty="0">
              <a:solidFill>
                <a:schemeClr val="tx2"/>
              </a:solidFill>
            </a:endParaRPr>
          </a:p>
        </p:txBody>
      </p:sp>
      <p:sp>
        <p:nvSpPr>
          <p:cNvPr id="101" name="SpendAbsolutes[&quot;#Cl2N#&quot;][&quot;AD&quot;]"/>
          <p:cNvSpPr txBox="1">
            <a:spLocks/>
          </p:cNvSpPr>
          <p:nvPr/>
        </p:nvSpPr>
        <p:spPr>
          <a:xfrm>
            <a:off x="4080002" y="4646192"/>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12</a:t>
            </a:r>
            <a:endParaRPr lang="en-US" sz="1300" b="1" dirty="0"/>
          </a:p>
        </p:txBody>
      </p:sp>
      <p:sp>
        <p:nvSpPr>
          <p:cNvPr id="105" name="SpendAbsolutes[&quot;#Cl2N#&quot;][&quot;AM&quot;]"/>
          <p:cNvSpPr txBox="1">
            <a:spLocks/>
          </p:cNvSpPr>
          <p:nvPr/>
        </p:nvSpPr>
        <p:spPr>
          <a:xfrm>
            <a:off x="4080002" y="4851093"/>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16</a:t>
            </a:r>
            <a:endParaRPr lang="en-US" sz="1300" b="1" dirty="0"/>
          </a:p>
        </p:txBody>
      </p:sp>
      <p:sp>
        <p:nvSpPr>
          <p:cNvPr id="106" name="SpendAbsolutes[&quot;#Cl2N#&quot;][&quot;Infra&quot;]"/>
          <p:cNvSpPr txBox="1">
            <a:spLocks/>
          </p:cNvSpPr>
          <p:nvPr/>
        </p:nvSpPr>
        <p:spPr>
          <a:xfrm>
            <a:off x="4080002" y="5055994"/>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24</a:t>
            </a:r>
            <a:endParaRPr lang="en-US" sz="1300" b="1" dirty="0">
              <a:solidFill>
                <a:schemeClr val="tx2"/>
              </a:solidFill>
            </a:endParaRPr>
          </a:p>
        </p:txBody>
      </p:sp>
      <p:sp>
        <p:nvSpPr>
          <p:cNvPr id="107" name="SpendAbsolutes[&quot;#Cl2N#&quot;][&quot;Servers&quot;]"/>
          <p:cNvSpPr txBox="1">
            <a:spLocks/>
          </p:cNvSpPr>
          <p:nvPr/>
        </p:nvSpPr>
        <p:spPr>
          <a:xfrm>
            <a:off x="4080002" y="5260895"/>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11</a:t>
            </a:r>
            <a:endParaRPr lang="en-US" sz="1300" b="1" dirty="0"/>
          </a:p>
        </p:txBody>
      </p:sp>
      <p:sp>
        <p:nvSpPr>
          <p:cNvPr id="108" name="SpendAbsolutes[&quot;#Cl2N#&quot;][&quot;EUS&quot;]"/>
          <p:cNvSpPr txBox="1">
            <a:spLocks/>
          </p:cNvSpPr>
          <p:nvPr/>
        </p:nvSpPr>
        <p:spPr>
          <a:xfrm>
            <a:off x="4080002" y="5465796"/>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2</a:t>
            </a:r>
            <a:endParaRPr lang="en-US" sz="1300" b="1" dirty="0"/>
          </a:p>
        </p:txBody>
      </p:sp>
      <p:sp>
        <p:nvSpPr>
          <p:cNvPr id="109" name="SpendAbsolutes[&quot;#Cl2N#&quot;][&quot;NTS&quot;]"/>
          <p:cNvSpPr txBox="1">
            <a:spLocks/>
          </p:cNvSpPr>
          <p:nvPr/>
        </p:nvSpPr>
        <p:spPr>
          <a:xfrm>
            <a:off x="4080002" y="5670697"/>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10</a:t>
            </a:r>
            <a:endParaRPr lang="en-US" sz="1300" b="1" dirty="0"/>
          </a:p>
        </p:txBody>
      </p:sp>
      <p:sp>
        <p:nvSpPr>
          <p:cNvPr id="114" name="SpendAbsolutes[&quot;#Cl3N#&quot;][&quot;Mgmt&quot;]"/>
          <p:cNvSpPr txBox="1">
            <a:spLocks/>
          </p:cNvSpPr>
          <p:nvPr/>
        </p:nvSpPr>
        <p:spPr>
          <a:xfrm>
            <a:off x="5124535" y="4236390"/>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3</a:t>
            </a:r>
            <a:endParaRPr lang="en-US" sz="1300" b="1" dirty="0">
              <a:solidFill>
                <a:schemeClr val="tx2"/>
              </a:solidFill>
            </a:endParaRPr>
          </a:p>
        </p:txBody>
      </p:sp>
      <p:sp>
        <p:nvSpPr>
          <p:cNvPr id="116" name="SpendAbsolutes[&quot;#Cl3N#&quot;][&quot;IT&quot;]"/>
          <p:cNvSpPr txBox="1">
            <a:spLocks/>
          </p:cNvSpPr>
          <p:nvPr/>
        </p:nvSpPr>
        <p:spPr>
          <a:xfrm>
            <a:off x="5124535" y="4031489"/>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21</a:t>
            </a:r>
            <a:endParaRPr lang="en-US" sz="1300" b="1" dirty="0">
              <a:solidFill>
                <a:schemeClr val="tx2"/>
              </a:solidFill>
            </a:endParaRPr>
          </a:p>
        </p:txBody>
      </p:sp>
      <p:sp>
        <p:nvSpPr>
          <p:cNvPr id="117" name="SpendAbsolutes[&quot;#Cl3N#&quot;][&quot;ADM&quot;]"/>
          <p:cNvSpPr txBox="1">
            <a:spLocks/>
          </p:cNvSpPr>
          <p:nvPr/>
        </p:nvSpPr>
        <p:spPr>
          <a:xfrm>
            <a:off x="5124535" y="4441291"/>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8</a:t>
            </a:r>
            <a:endParaRPr lang="en-US" sz="1300" b="1" dirty="0">
              <a:solidFill>
                <a:schemeClr val="tx2"/>
              </a:solidFill>
            </a:endParaRPr>
          </a:p>
        </p:txBody>
      </p:sp>
      <p:sp>
        <p:nvSpPr>
          <p:cNvPr id="118" name="SpendAbsolutes[&quot;#Cl3N#&quot;][&quot;AD&quot;]"/>
          <p:cNvSpPr txBox="1">
            <a:spLocks/>
          </p:cNvSpPr>
          <p:nvPr/>
        </p:nvSpPr>
        <p:spPr>
          <a:xfrm>
            <a:off x="5124535" y="4646192"/>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5</a:t>
            </a:r>
            <a:endParaRPr lang="en-US" sz="1300" b="1" dirty="0"/>
          </a:p>
        </p:txBody>
      </p:sp>
      <p:sp>
        <p:nvSpPr>
          <p:cNvPr id="119" name="SpendAbsolutes[&quot;#Cl3N#&quot;][&quot;AM&quot;]"/>
          <p:cNvSpPr txBox="1">
            <a:spLocks/>
          </p:cNvSpPr>
          <p:nvPr/>
        </p:nvSpPr>
        <p:spPr>
          <a:xfrm>
            <a:off x="5124535" y="4851093"/>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3</a:t>
            </a:r>
            <a:endParaRPr lang="en-US" sz="1300" b="1" dirty="0"/>
          </a:p>
        </p:txBody>
      </p:sp>
      <p:sp>
        <p:nvSpPr>
          <p:cNvPr id="120" name="SpendAbsolutes[&quot;#Cl3N#&quot;][&quot;Infra&quot;]"/>
          <p:cNvSpPr txBox="1">
            <a:spLocks/>
          </p:cNvSpPr>
          <p:nvPr/>
        </p:nvSpPr>
        <p:spPr>
          <a:xfrm>
            <a:off x="5124535" y="5055994"/>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11</a:t>
            </a:r>
            <a:endParaRPr lang="en-US" sz="1300" b="1" dirty="0">
              <a:solidFill>
                <a:schemeClr val="tx2"/>
              </a:solidFill>
            </a:endParaRPr>
          </a:p>
        </p:txBody>
      </p:sp>
      <p:sp>
        <p:nvSpPr>
          <p:cNvPr id="121" name="SpendAbsolutes[&quot;#Cl3N#&quot;][&quot;Servers&quot;]"/>
          <p:cNvSpPr txBox="1">
            <a:spLocks/>
          </p:cNvSpPr>
          <p:nvPr/>
        </p:nvSpPr>
        <p:spPr>
          <a:xfrm>
            <a:off x="5124535" y="5260895"/>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0</a:t>
            </a:r>
            <a:endParaRPr lang="en-US" sz="1300" b="1" dirty="0"/>
          </a:p>
        </p:txBody>
      </p:sp>
      <p:sp>
        <p:nvSpPr>
          <p:cNvPr id="122" name="SpendAbsolutes[&quot;#Cl3N#&quot;][&quot;EUS&quot;]"/>
          <p:cNvSpPr txBox="1">
            <a:spLocks/>
          </p:cNvSpPr>
          <p:nvPr/>
        </p:nvSpPr>
        <p:spPr>
          <a:xfrm>
            <a:off x="5124535" y="5465796"/>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7</a:t>
            </a:r>
            <a:endParaRPr lang="en-US" sz="1300" b="1" dirty="0"/>
          </a:p>
        </p:txBody>
      </p:sp>
      <p:sp>
        <p:nvSpPr>
          <p:cNvPr id="129" name="SpendAbsolutes[&quot;#Cl3N#&quot;][&quot;NTS&quot;]"/>
          <p:cNvSpPr txBox="1">
            <a:spLocks/>
          </p:cNvSpPr>
          <p:nvPr/>
        </p:nvSpPr>
        <p:spPr>
          <a:xfrm>
            <a:off x="5124535" y="5670697"/>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4</a:t>
            </a:r>
            <a:endParaRPr lang="en-US" sz="1300" b="1" dirty="0"/>
          </a:p>
        </p:txBody>
      </p:sp>
      <p:sp>
        <p:nvSpPr>
          <p:cNvPr id="133" name="SpendAbsolutes[&quot;#Cl4N#&quot;][&quot;Mgmt&quot;]"/>
          <p:cNvSpPr txBox="1">
            <a:spLocks/>
          </p:cNvSpPr>
          <p:nvPr/>
        </p:nvSpPr>
        <p:spPr>
          <a:xfrm>
            <a:off x="6169068" y="4236390"/>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3</a:t>
            </a:r>
            <a:endParaRPr lang="en-US" sz="1300" b="1" dirty="0">
              <a:solidFill>
                <a:schemeClr val="tx2"/>
              </a:solidFill>
            </a:endParaRPr>
          </a:p>
        </p:txBody>
      </p:sp>
      <p:sp>
        <p:nvSpPr>
          <p:cNvPr id="135" name="SpendAbsolutes[&quot;#Cl4N#&quot;][&quot;IT&quot;]"/>
          <p:cNvSpPr txBox="1">
            <a:spLocks/>
          </p:cNvSpPr>
          <p:nvPr/>
        </p:nvSpPr>
        <p:spPr>
          <a:xfrm>
            <a:off x="6169068" y="4031489"/>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11</a:t>
            </a:r>
            <a:endParaRPr lang="en-US" sz="1300" b="1" dirty="0">
              <a:solidFill>
                <a:schemeClr val="tx2"/>
              </a:solidFill>
            </a:endParaRPr>
          </a:p>
        </p:txBody>
      </p:sp>
      <p:sp>
        <p:nvSpPr>
          <p:cNvPr id="136" name="SpendAbsolutes[&quot;#Cl4N#&quot;][&quot;ADM&quot;]"/>
          <p:cNvSpPr txBox="1">
            <a:spLocks/>
          </p:cNvSpPr>
          <p:nvPr/>
        </p:nvSpPr>
        <p:spPr>
          <a:xfrm>
            <a:off x="6169068" y="4441291"/>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3</a:t>
            </a:r>
            <a:endParaRPr lang="en-US" sz="1300" b="1" dirty="0">
              <a:solidFill>
                <a:schemeClr val="tx2"/>
              </a:solidFill>
            </a:endParaRPr>
          </a:p>
        </p:txBody>
      </p:sp>
      <p:sp>
        <p:nvSpPr>
          <p:cNvPr id="137" name="SpendAbsolutes[&quot;#Cl4N#&quot;][&quot;AD&quot;]"/>
          <p:cNvSpPr txBox="1">
            <a:spLocks/>
          </p:cNvSpPr>
          <p:nvPr/>
        </p:nvSpPr>
        <p:spPr>
          <a:xfrm>
            <a:off x="6169068" y="4646192"/>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a:cs typeface="Arial" pitchFamily="34" charset="0"/>
              </a:rPr>
              <a:t>2</a:t>
            </a:r>
            <a:endParaRPr lang="en-US" sz="1300" b="1" dirty="0"/>
          </a:p>
        </p:txBody>
      </p:sp>
      <p:sp>
        <p:nvSpPr>
          <p:cNvPr id="138" name="SpendAbsolutes[&quot;#Cl4N#&quot;][&quot;AM&quot;]"/>
          <p:cNvSpPr txBox="1">
            <a:spLocks/>
          </p:cNvSpPr>
          <p:nvPr/>
        </p:nvSpPr>
        <p:spPr>
          <a:xfrm>
            <a:off x="6169068" y="4851093"/>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a:t>
            </a:r>
            <a:endParaRPr lang="en-US" sz="1300" b="1" dirty="0"/>
          </a:p>
        </p:txBody>
      </p:sp>
      <p:sp>
        <p:nvSpPr>
          <p:cNvPr id="139" name="SpendAbsolutes[&quot;#Cl4N#&quot;][&quot;Infra&quot;]"/>
          <p:cNvSpPr txBox="1">
            <a:spLocks/>
          </p:cNvSpPr>
          <p:nvPr/>
        </p:nvSpPr>
        <p:spPr>
          <a:xfrm>
            <a:off x="6169068" y="5055994"/>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6</a:t>
            </a:r>
            <a:endParaRPr lang="en-US" sz="1300" b="1" dirty="0">
              <a:solidFill>
                <a:schemeClr val="tx2"/>
              </a:solidFill>
            </a:endParaRPr>
          </a:p>
        </p:txBody>
      </p:sp>
      <p:sp>
        <p:nvSpPr>
          <p:cNvPr id="141" name="SpendAbsolutes[&quot;#Cl4N#&quot;][&quot;Servers&quot;]"/>
          <p:cNvSpPr txBox="1">
            <a:spLocks/>
          </p:cNvSpPr>
          <p:nvPr/>
        </p:nvSpPr>
        <p:spPr>
          <a:xfrm>
            <a:off x="6169068" y="5260895"/>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0.3</a:t>
            </a:r>
            <a:endParaRPr lang="en-US" sz="1300" b="1" dirty="0"/>
          </a:p>
        </p:txBody>
      </p:sp>
      <p:sp>
        <p:nvSpPr>
          <p:cNvPr id="142" name="SpendAbsolutes[&quot;#Cl4N#&quot;][&quot;EUS&quot;]"/>
          <p:cNvSpPr txBox="1">
            <a:spLocks/>
          </p:cNvSpPr>
          <p:nvPr/>
        </p:nvSpPr>
        <p:spPr>
          <a:xfrm>
            <a:off x="6169068" y="5465796"/>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3</a:t>
            </a:r>
            <a:endParaRPr lang="en-US" sz="1300" b="1" dirty="0"/>
          </a:p>
        </p:txBody>
      </p:sp>
      <p:sp>
        <p:nvSpPr>
          <p:cNvPr id="143" name="SpendAbsolutes[&quot;#Cl4N#&quot;][&quot;NTS&quot;]"/>
          <p:cNvSpPr txBox="1">
            <a:spLocks/>
          </p:cNvSpPr>
          <p:nvPr/>
        </p:nvSpPr>
        <p:spPr>
          <a:xfrm>
            <a:off x="6169068" y="5670697"/>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2</a:t>
            </a:r>
            <a:endParaRPr lang="en-US" sz="1300" b="1" dirty="0"/>
          </a:p>
        </p:txBody>
      </p:sp>
      <p:sp>
        <p:nvSpPr>
          <p:cNvPr id="147" name="SpendAbsolutes[&quot;#Cl5N#&quot;][&quot;Mgmt&quot;]"/>
          <p:cNvSpPr txBox="1">
            <a:spLocks/>
          </p:cNvSpPr>
          <p:nvPr/>
        </p:nvSpPr>
        <p:spPr>
          <a:xfrm>
            <a:off x="7191159" y="4236390"/>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1</a:t>
            </a:r>
            <a:endParaRPr lang="en-US" sz="1300" b="1" dirty="0">
              <a:solidFill>
                <a:schemeClr val="tx2"/>
              </a:solidFill>
            </a:endParaRPr>
          </a:p>
        </p:txBody>
      </p:sp>
      <p:sp>
        <p:nvSpPr>
          <p:cNvPr id="148" name="SpendAbsolutes[&quot;#Cl5N#&quot;][&quot;IT&quot;]"/>
          <p:cNvSpPr txBox="1">
            <a:spLocks/>
          </p:cNvSpPr>
          <p:nvPr/>
        </p:nvSpPr>
        <p:spPr>
          <a:xfrm>
            <a:off x="7191159" y="4031489"/>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6</a:t>
            </a:r>
            <a:endParaRPr lang="en-US" sz="1300" b="1" dirty="0">
              <a:solidFill>
                <a:schemeClr val="tx2"/>
              </a:solidFill>
            </a:endParaRPr>
          </a:p>
        </p:txBody>
      </p:sp>
      <p:sp>
        <p:nvSpPr>
          <p:cNvPr id="149" name="SpendAbsolutes[&quot;#Cl5N#&quot;][&quot;ADM&quot;]"/>
          <p:cNvSpPr txBox="1">
            <a:spLocks/>
          </p:cNvSpPr>
          <p:nvPr/>
        </p:nvSpPr>
        <p:spPr>
          <a:xfrm>
            <a:off x="7191159" y="4441291"/>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3</a:t>
            </a:r>
            <a:endParaRPr lang="en-US" sz="1300" b="1" dirty="0">
              <a:solidFill>
                <a:schemeClr val="tx2"/>
              </a:solidFill>
            </a:endParaRPr>
          </a:p>
        </p:txBody>
      </p:sp>
      <p:sp>
        <p:nvSpPr>
          <p:cNvPr id="150" name="SpendAbsolutes[&quot;#Cl5N#&quot;][&quot;AD&quot;]"/>
          <p:cNvSpPr txBox="1">
            <a:spLocks/>
          </p:cNvSpPr>
          <p:nvPr/>
        </p:nvSpPr>
        <p:spPr>
          <a:xfrm>
            <a:off x="7191159" y="4646192"/>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2</a:t>
            </a:r>
            <a:endParaRPr lang="en-US" sz="1300" b="1" dirty="0"/>
          </a:p>
        </p:txBody>
      </p:sp>
      <p:sp>
        <p:nvSpPr>
          <p:cNvPr id="151" name="SpendAbsolutes[&quot;#Cl5N#&quot;][&quot;AM&quot;]"/>
          <p:cNvSpPr txBox="1">
            <a:spLocks/>
          </p:cNvSpPr>
          <p:nvPr/>
        </p:nvSpPr>
        <p:spPr>
          <a:xfrm>
            <a:off x="7191159" y="4851093"/>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a:t>
            </a:r>
            <a:endParaRPr lang="en-US" sz="1300" b="1" dirty="0"/>
          </a:p>
        </p:txBody>
      </p:sp>
      <p:sp>
        <p:nvSpPr>
          <p:cNvPr id="152" name="SpendAbsolutes[&quot;#Cl5N#&quot;][&quot;Infra&quot;]"/>
          <p:cNvSpPr txBox="1">
            <a:spLocks/>
          </p:cNvSpPr>
          <p:nvPr/>
        </p:nvSpPr>
        <p:spPr>
          <a:xfrm>
            <a:off x="7191159" y="5055994"/>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b="1" dirty="0" smtClean="0">
                <a:solidFill>
                  <a:schemeClr val="tx2"/>
                </a:solidFill>
                <a:cs typeface="Arial" pitchFamily="34" charset="0"/>
              </a:rPr>
              <a:t>3</a:t>
            </a:r>
            <a:endParaRPr lang="en-US" sz="1300" b="1" dirty="0">
              <a:solidFill>
                <a:schemeClr val="tx2"/>
              </a:solidFill>
            </a:endParaRPr>
          </a:p>
        </p:txBody>
      </p:sp>
      <p:sp>
        <p:nvSpPr>
          <p:cNvPr id="161" name="SpendAbsolutes[&quot;#Cl5N#&quot;][&quot;Servers&quot;]"/>
          <p:cNvSpPr txBox="1">
            <a:spLocks/>
          </p:cNvSpPr>
          <p:nvPr/>
        </p:nvSpPr>
        <p:spPr>
          <a:xfrm>
            <a:off x="7191159" y="5260895"/>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0.3</a:t>
            </a:r>
            <a:endParaRPr lang="en-US" sz="1300" b="1" dirty="0"/>
          </a:p>
        </p:txBody>
      </p:sp>
      <p:sp>
        <p:nvSpPr>
          <p:cNvPr id="162" name="SpendAbsolutes[&quot;#Cl5N#&quot;][&quot;EUS&quot;]"/>
          <p:cNvSpPr txBox="1">
            <a:spLocks/>
          </p:cNvSpPr>
          <p:nvPr/>
        </p:nvSpPr>
        <p:spPr>
          <a:xfrm>
            <a:off x="7191159" y="5465796"/>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a:t>
            </a:r>
            <a:endParaRPr lang="en-US" sz="1300" b="1" dirty="0"/>
          </a:p>
        </p:txBody>
      </p:sp>
      <p:sp>
        <p:nvSpPr>
          <p:cNvPr id="163" name="SpendAbsolutes[&quot;#Cl5N#&quot;][&quot;NTS&quot;]"/>
          <p:cNvSpPr txBox="1">
            <a:spLocks/>
          </p:cNvSpPr>
          <p:nvPr/>
        </p:nvSpPr>
        <p:spPr>
          <a:xfrm>
            <a:off x="7191159" y="5670697"/>
            <a:ext cx="278923"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r"/>
            <a:r>
              <a:rPr lang="en-US" sz="1300" dirty="0" smtClean="0">
                <a:cs typeface="Arial" pitchFamily="34" charset="0"/>
              </a:rPr>
              <a:t>1</a:t>
            </a:r>
            <a:endParaRPr lang="en-US" sz="1300" b="1" dirty="0"/>
          </a:p>
        </p:txBody>
      </p:sp>
      <p:sp>
        <p:nvSpPr>
          <p:cNvPr id="111" name="Rectangle 5"/>
          <p:cNvSpPr txBox="1">
            <a:spLocks/>
          </p:cNvSpPr>
          <p:nvPr/>
        </p:nvSpPr>
        <p:spPr>
          <a:xfrm>
            <a:off x="1923377" y="1884071"/>
            <a:ext cx="2292294"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r">
              <a:lnSpc>
                <a:spcPct val="95000"/>
              </a:lnSpc>
              <a:buSzPct val="120000"/>
            </a:pPr>
            <a:r>
              <a:rPr lang="en-US" sz="1300" b="1" dirty="0">
                <a:solidFill>
                  <a:schemeClr val="tx2"/>
                </a:solidFill>
                <a:cs typeface="Arial" pitchFamily="34" charset="0"/>
              </a:rPr>
              <a:t>#</a:t>
            </a:r>
            <a:r>
              <a:rPr lang="en-US" sz="1300" b="1" dirty="0" smtClean="0">
                <a:solidFill>
                  <a:schemeClr val="tx2"/>
                </a:solidFill>
                <a:cs typeface="Arial" pitchFamily="34" charset="0"/>
              </a:rPr>
              <a:t>Cl1FTE_Company:{“##,#”}#</a:t>
            </a:r>
            <a:endParaRPr lang="en-US" sz="1300" b="1" dirty="0">
              <a:solidFill>
                <a:schemeClr val="tx2"/>
              </a:solidFill>
            </a:endParaRPr>
          </a:p>
        </p:txBody>
      </p:sp>
      <p:sp>
        <p:nvSpPr>
          <p:cNvPr id="112" name="Rectangle 5"/>
          <p:cNvSpPr txBox="1"/>
          <p:nvPr/>
        </p:nvSpPr>
        <p:spPr>
          <a:xfrm>
            <a:off x="249007" y="1884071"/>
            <a:ext cx="843629"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nSpc>
                <a:spcPct val="95000"/>
              </a:lnSpc>
              <a:buSzPct val="120000"/>
            </a:pPr>
            <a:r>
              <a:rPr lang="en-US" sz="1300" b="1" dirty="0" smtClean="0">
                <a:solidFill>
                  <a:schemeClr val="tx2"/>
                </a:solidFill>
              </a:rPr>
              <a:t>Total FTEs</a:t>
            </a:r>
            <a:endParaRPr lang="en-US" sz="1300" b="1" dirty="0">
              <a:solidFill>
                <a:schemeClr val="tx2"/>
              </a:solidFill>
            </a:endParaRPr>
          </a:p>
        </p:txBody>
      </p:sp>
      <p:sp>
        <p:nvSpPr>
          <p:cNvPr id="113" name="Rectangle 74"/>
          <p:cNvSpPr txBox="1"/>
          <p:nvPr/>
        </p:nvSpPr>
        <p:spPr>
          <a:xfrm>
            <a:off x="4595813" y="3253236"/>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Network services</a:t>
            </a:r>
          </a:p>
        </p:txBody>
      </p:sp>
      <p:sp>
        <p:nvSpPr>
          <p:cNvPr id="123" name="Rectangle 4"/>
          <p:cNvSpPr txBox="1">
            <a:spLocks/>
          </p:cNvSpPr>
          <p:nvPr/>
        </p:nvSpPr>
        <p:spPr>
          <a:xfrm>
            <a:off x="157163" y="1306769"/>
            <a:ext cx="4189411"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Business profile</a:t>
            </a:r>
          </a:p>
        </p:txBody>
      </p:sp>
      <p:sp>
        <p:nvSpPr>
          <p:cNvPr id="125" name="Rectangle 4"/>
          <p:cNvSpPr txBox="1">
            <a:spLocks/>
          </p:cNvSpPr>
          <p:nvPr/>
        </p:nvSpPr>
        <p:spPr>
          <a:xfrm>
            <a:off x="4524836" y="1306769"/>
            <a:ext cx="4174663"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IT profile</a:t>
            </a:r>
          </a:p>
        </p:txBody>
      </p:sp>
      <p:sp>
        <p:nvSpPr>
          <p:cNvPr id="127" name="Rectangle 4"/>
          <p:cNvSpPr txBox="1">
            <a:spLocks/>
          </p:cNvSpPr>
          <p:nvPr/>
        </p:nvSpPr>
        <p:spPr>
          <a:xfrm>
            <a:off x="157163" y="3665537"/>
            <a:ext cx="8545512"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IT spend</a:t>
            </a:r>
          </a:p>
        </p:txBody>
      </p:sp>
      <p:sp>
        <p:nvSpPr>
          <p:cNvPr id="92" name="Rectangle 5"/>
          <p:cNvSpPr txBox="1"/>
          <p:nvPr/>
        </p:nvSpPr>
        <p:spPr>
          <a:xfrm>
            <a:off x="8047339" y="3721194"/>
            <a:ext cx="565861"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r">
              <a:lnSpc>
                <a:spcPct val="95000"/>
              </a:lnSpc>
              <a:buSzPct val="120000"/>
            </a:pPr>
            <a:r>
              <a:rPr lang="en-US" sz="1300" b="1" dirty="0" smtClean="0">
                <a:solidFill>
                  <a:schemeClr val="bg1"/>
                </a:solidFill>
              </a:rPr>
              <a:t>#Cl1N#</a:t>
            </a:r>
            <a:endParaRPr lang="en-US" sz="1300" b="1" dirty="0">
              <a:solidFill>
                <a:schemeClr val="bg1"/>
              </a:solidFill>
            </a:endParaRPr>
          </a:p>
        </p:txBody>
      </p:sp>
      <p:sp>
        <p:nvSpPr>
          <p:cNvPr id="110" name="Rectangle 5"/>
          <p:cNvSpPr txBox="1"/>
          <p:nvPr/>
        </p:nvSpPr>
        <p:spPr>
          <a:xfrm>
            <a:off x="3914091" y="3721194"/>
            <a:ext cx="610745"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ctr">
              <a:lnSpc>
                <a:spcPct val="95000"/>
              </a:lnSpc>
              <a:buSzPct val="120000"/>
            </a:pPr>
            <a:r>
              <a:rPr lang="en-US" sz="1300" b="1" dirty="0" smtClean="0">
                <a:solidFill>
                  <a:schemeClr val="bg1"/>
                </a:solidFill>
              </a:rPr>
              <a:t>#Cl2N#</a:t>
            </a:r>
            <a:endParaRPr lang="en-US" sz="1300" b="1" dirty="0">
              <a:solidFill>
                <a:schemeClr val="bg1"/>
              </a:solidFill>
            </a:endParaRPr>
          </a:p>
        </p:txBody>
      </p:sp>
      <p:sp>
        <p:nvSpPr>
          <p:cNvPr id="130" name="Rectangle 5"/>
          <p:cNvSpPr txBox="1"/>
          <p:nvPr/>
        </p:nvSpPr>
        <p:spPr>
          <a:xfrm>
            <a:off x="4958624" y="3721194"/>
            <a:ext cx="610745"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ctr">
              <a:lnSpc>
                <a:spcPct val="95000"/>
              </a:lnSpc>
              <a:buSzPct val="120000"/>
            </a:pPr>
            <a:r>
              <a:rPr lang="en-US" sz="1300" b="1" dirty="0" smtClean="0">
                <a:solidFill>
                  <a:schemeClr val="bg1"/>
                </a:solidFill>
              </a:rPr>
              <a:t>#Cl3N#</a:t>
            </a:r>
            <a:endParaRPr lang="en-US" sz="1300" b="1" dirty="0">
              <a:solidFill>
                <a:schemeClr val="bg1"/>
              </a:solidFill>
            </a:endParaRPr>
          </a:p>
        </p:txBody>
      </p:sp>
      <p:sp>
        <p:nvSpPr>
          <p:cNvPr id="144" name="Rectangle 5"/>
          <p:cNvSpPr txBox="1"/>
          <p:nvPr/>
        </p:nvSpPr>
        <p:spPr>
          <a:xfrm>
            <a:off x="6003157" y="3721194"/>
            <a:ext cx="610745"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ctr">
              <a:lnSpc>
                <a:spcPct val="95000"/>
              </a:lnSpc>
              <a:buSzPct val="120000"/>
            </a:pPr>
            <a:r>
              <a:rPr lang="en-US" sz="1300" b="1" dirty="0" smtClean="0">
                <a:solidFill>
                  <a:schemeClr val="bg1"/>
                </a:solidFill>
              </a:rPr>
              <a:t>#Cl4N#</a:t>
            </a:r>
            <a:endParaRPr lang="en-US" sz="1300" b="1" dirty="0">
              <a:solidFill>
                <a:schemeClr val="bg1"/>
              </a:solidFill>
            </a:endParaRPr>
          </a:p>
        </p:txBody>
      </p:sp>
      <p:sp>
        <p:nvSpPr>
          <p:cNvPr id="164" name="Rectangle 5"/>
          <p:cNvSpPr txBox="1"/>
          <p:nvPr/>
        </p:nvSpPr>
        <p:spPr>
          <a:xfrm>
            <a:off x="7047690" y="3721194"/>
            <a:ext cx="565861"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ctr">
              <a:lnSpc>
                <a:spcPct val="95000"/>
              </a:lnSpc>
              <a:buSzPct val="120000"/>
            </a:pPr>
            <a:r>
              <a:rPr lang="en-US" sz="1300" b="1" dirty="0" smtClean="0">
                <a:solidFill>
                  <a:schemeClr val="bg1"/>
                </a:solidFill>
              </a:rPr>
              <a:t>#Cl5N#</a:t>
            </a:r>
            <a:endParaRPr lang="en-US" sz="1300" b="1" dirty="0">
              <a:solidFill>
                <a:schemeClr val="bg1"/>
              </a:solidFill>
            </a:endParaRPr>
          </a:p>
        </p:txBody>
      </p:sp>
      <p:sp>
        <p:nvSpPr>
          <p:cNvPr id="124" name="TextBox 4"/>
          <p:cNvSpPr txBox="1"/>
          <p:nvPr>
            <p:custDataLst>
              <p:tags r:id="rId7"/>
            </p:custDataLst>
          </p:nvPr>
        </p:nvSpPr>
        <p:spPr>
          <a:xfrm>
            <a:off x="-1633537" y="2964218"/>
            <a:ext cx="1524000" cy="3579520"/>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All sorts of splits possible in the bottom half – if nothing else, </a:t>
            </a:r>
            <a:r>
              <a:rPr lang="en-US" dirty="0" err="1" smtClean="0"/>
              <a:t>P&amp;L</a:t>
            </a:r>
            <a:r>
              <a:rPr lang="en-US" dirty="0" smtClean="0"/>
              <a:t> vs. cash out could even be interesting – the point is to show some numbers collected so that they can recognize</a:t>
            </a:r>
            <a:endParaRPr lang="en-US" dirty="0"/>
          </a:p>
        </p:txBody>
      </p:sp>
      <p:sp>
        <p:nvSpPr>
          <p:cNvPr id="126" name="TextBox 4"/>
          <p:cNvSpPr txBox="1"/>
          <p:nvPr>
            <p:custDataLst>
              <p:tags r:id="rId8"/>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
        <p:nvSpPr>
          <p:cNvPr id="128" name="Cl1Revenues FORMULA(&quot;c0 / 1,000,000&quot;) FORMAT(&quot;##,#&quot;)"/>
          <p:cNvSpPr txBox="1">
            <a:spLocks/>
          </p:cNvSpPr>
          <p:nvPr/>
        </p:nvSpPr>
        <p:spPr>
          <a:xfrm>
            <a:off x="3797287" y="1687047"/>
            <a:ext cx="418384"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r">
              <a:lnSpc>
                <a:spcPct val="95000"/>
              </a:lnSpc>
              <a:buSzPct val="120000"/>
            </a:pPr>
            <a:r>
              <a:rPr lang="en-US" sz="1300" b="1" dirty="0" smtClean="0">
                <a:solidFill>
                  <a:schemeClr val="tx2"/>
                </a:solidFill>
                <a:cs typeface="Arial" pitchFamily="34" charset="0"/>
              </a:rPr>
              <a:t>9,214</a:t>
            </a:r>
            <a:endParaRPr lang="en-US" sz="1300" b="1" dirty="0">
              <a:solidFill>
                <a:schemeClr val="tx2"/>
              </a:solidFill>
            </a:endParaRPr>
          </a:p>
        </p:txBody>
      </p:sp>
      <p:sp>
        <p:nvSpPr>
          <p:cNvPr id="131" name="Rectangle 40"/>
          <p:cNvSpPr txBox="1"/>
          <p:nvPr/>
        </p:nvSpPr>
        <p:spPr>
          <a:xfrm>
            <a:off x="249007" y="4646192"/>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Application development</a:t>
            </a:r>
            <a:endParaRPr lang="en-US" sz="1300" dirty="0"/>
          </a:p>
        </p:txBody>
      </p:sp>
      <p:sp>
        <p:nvSpPr>
          <p:cNvPr id="132" name="FTEAbsolutes[&quot;#Cl1N#&quot;][&quot;IT&quot;]"/>
          <p:cNvSpPr txBox="1">
            <a:spLocks/>
          </p:cNvSpPr>
          <p:nvPr/>
        </p:nvSpPr>
        <p:spPr>
          <a:xfrm>
            <a:off x="8190808" y="1687047"/>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b="1" dirty="0" smtClean="0">
                <a:solidFill>
                  <a:schemeClr val="tx2"/>
                </a:solidFill>
                <a:cs typeface="Arial" pitchFamily="34" charset="0"/>
              </a:rPr>
              <a:t>752</a:t>
            </a:r>
            <a:endParaRPr lang="en-US" sz="1300" dirty="0">
              <a:solidFill>
                <a:schemeClr val="tx2"/>
              </a:solidFill>
              <a:cs typeface="Arial" pitchFamily="34" charset="0"/>
            </a:endParaRPr>
          </a:p>
        </p:txBody>
      </p:sp>
      <p:sp>
        <p:nvSpPr>
          <p:cNvPr id="134" name="FTEAbsolutes[&quot;#Cl1N#&quot;][&quot;NTS&quot;]"/>
          <p:cNvSpPr txBox="1">
            <a:spLocks/>
          </p:cNvSpPr>
          <p:nvPr/>
        </p:nvSpPr>
        <p:spPr>
          <a:xfrm>
            <a:off x="8190808" y="3263239"/>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dirty="0" smtClean="0">
                <a:cs typeface="Arial" pitchFamily="34" charset="0"/>
              </a:rPr>
              <a:t>17</a:t>
            </a:r>
            <a:endParaRPr lang="en-US" sz="1300" dirty="0">
              <a:cs typeface="Arial" pitchFamily="34" charset="0"/>
            </a:endParaRPr>
          </a:p>
        </p:txBody>
      </p:sp>
      <p:sp>
        <p:nvSpPr>
          <p:cNvPr id="145" name="FTEAbsolutes[&quot;#Cl1N#&quot;][&quot;EUS&quot;]"/>
          <p:cNvSpPr txBox="1">
            <a:spLocks/>
          </p:cNvSpPr>
          <p:nvPr/>
        </p:nvSpPr>
        <p:spPr>
          <a:xfrm>
            <a:off x="8190808" y="3066215"/>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dirty="0">
                <a:cs typeface="Arial" pitchFamily="34" charset="0"/>
              </a:rPr>
              <a:t>173</a:t>
            </a:r>
          </a:p>
        </p:txBody>
      </p:sp>
      <p:sp>
        <p:nvSpPr>
          <p:cNvPr id="146" name="FTEAbsolutes[&quot;#Cl1N#&quot;][&quot;Servers&quot;]"/>
          <p:cNvSpPr txBox="1">
            <a:spLocks/>
          </p:cNvSpPr>
          <p:nvPr/>
        </p:nvSpPr>
        <p:spPr>
          <a:xfrm>
            <a:off x="8190808" y="2869191"/>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dirty="0">
                <a:cs typeface="Arial" pitchFamily="34" charset="0"/>
              </a:rPr>
              <a:t>28</a:t>
            </a:r>
          </a:p>
        </p:txBody>
      </p:sp>
      <p:sp>
        <p:nvSpPr>
          <p:cNvPr id="153" name="FTEAbsolutes[&quot;#Cl1N#&quot;][&quot;Infra&quot;]"/>
          <p:cNvSpPr txBox="1">
            <a:spLocks/>
          </p:cNvSpPr>
          <p:nvPr/>
        </p:nvSpPr>
        <p:spPr>
          <a:xfrm>
            <a:off x="8190808" y="2672167"/>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b="1" dirty="0" smtClean="0">
                <a:solidFill>
                  <a:schemeClr val="accent3"/>
                </a:solidFill>
                <a:cs typeface="Arial" pitchFamily="34" charset="0"/>
              </a:rPr>
              <a:t>218</a:t>
            </a:r>
            <a:endParaRPr lang="en-US" sz="1300" b="1" dirty="0">
              <a:solidFill>
                <a:schemeClr val="accent3"/>
              </a:solidFill>
              <a:cs typeface="Arial" pitchFamily="34" charset="0"/>
            </a:endParaRPr>
          </a:p>
        </p:txBody>
      </p:sp>
      <p:sp>
        <p:nvSpPr>
          <p:cNvPr id="154" name="FTEAbsolutes[&quot;#Cl1N#&quot;][&quot;Mgmt&quot;]"/>
          <p:cNvSpPr txBox="1">
            <a:spLocks/>
          </p:cNvSpPr>
          <p:nvPr/>
        </p:nvSpPr>
        <p:spPr>
          <a:xfrm>
            <a:off x="8190808" y="1884071"/>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b="1" dirty="0" smtClean="0">
                <a:solidFill>
                  <a:schemeClr val="accent3"/>
                </a:solidFill>
                <a:cs typeface="Arial" pitchFamily="34" charset="0"/>
              </a:rPr>
              <a:t>116</a:t>
            </a:r>
            <a:endParaRPr lang="en-US" sz="1300" b="1" dirty="0">
              <a:solidFill>
                <a:schemeClr val="accent3"/>
              </a:solidFill>
              <a:cs typeface="Arial" pitchFamily="34" charset="0"/>
            </a:endParaRPr>
          </a:p>
        </p:txBody>
      </p:sp>
      <p:sp>
        <p:nvSpPr>
          <p:cNvPr id="155" name="FTEAbsolutes[&quot;#Cl1N#&quot;][&quot;ADM&quot;]"/>
          <p:cNvSpPr txBox="1">
            <a:spLocks/>
          </p:cNvSpPr>
          <p:nvPr/>
        </p:nvSpPr>
        <p:spPr>
          <a:xfrm>
            <a:off x="8190808" y="2081095"/>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b="1" dirty="0" smtClean="0">
                <a:solidFill>
                  <a:schemeClr val="accent3"/>
                </a:solidFill>
                <a:cs typeface="Arial" pitchFamily="34" charset="0"/>
              </a:rPr>
              <a:t>419</a:t>
            </a:r>
            <a:endParaRPr lang="en-US" sz="1300" b="1" dirty="0">
              <a:solidFill>
                <a:schemeClr val="accent3"/>
              </a:solidFill>
              <a:cs typeface="Arial" pitchFamily="34" charset="0"/>
            </a:endParaRPr>
          </a:p>
        </p:txBody>
      </p:sp>
      <p:sp>
        <p:nvSpPr>
          <p:cNvPr id="156" name="FTEAbsolutes[&quot;#Cl1N#&quot;][&quot;AD&quot;]"/>
          <p:cNvSpPr txBox="1">
            <a:spLocks/>
          </p:cNvSpPr>
          <p:nvPr/>
        </p:nvSpPr>
        <p:spPr>
          <a:xfrm>
            <a:off x="8190808" y="2278119"/>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dirty="0" smtClean="0">
                <a:cs typeface="Arial" pitchFamily="34" charset="0"/>
              </a:rPr>
              <a:t>217</a:t>
            </a:r>
            <a:endParaRPr lang="en-US" sz="1300" dirty="0">
              <a:cs typeface="Arial" pitchFamily="34" charset="0"/>
            </a:endParaRPr>
          </a:p>
        </p:txBody>
      </p:sp>
      <p:sp>
        <p:nvSpPr>
          <p:cNvPr id="157" name="FTEAbsolutes[&quot;#Cl1N#&quot;][&quot;AM&quot;]"/>
          <p:cNvSpPr txBox="1">
            <a:spLocks/>
          </p:cNvSpPr>
          <p:nvPr/>
        </p:nvSpPr>
        <p:spPr>
          <a:xfrm>
            <a:off x="8190808" y="2475143"/>
            <a:ext cx="278923"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0" algn="r" defTabSz="914400" fontAlgn="b">
              <a:lnSpc>
                <a:spcPct val="95000"/>
              </a:lnSpc>
              <a:buClrTx/>
            </a:pPr>
            <a:r>
              <a:rPr lang="en-US" sz="1300" dirty="0" smtClean="0">
                <a:cs typeface="Arial" pitchFamily="34" charset="0"/>
              </a:rPr>
              <a:t>202</a:t>
            </a:r>
            <a:endParaRPr lang="en-US" sz="1300" dirty="0">
              <a:cs typeface="Arial" pitchFamily="34" charset="0"/>
            </a:endParaRPr>
          </a:p>
        </p:txBody>
      </p:sp>
    </p:spTree>
    <p:custDataLst>
      <p:tags r:id="rId2"/>
    </p:custDataLst>
    <p:extLst>
      <p:ext uri="{BB962C8B-B14F-4D97-AF65-F5344CB8AC3E}">
        <p14:creationId xmlns:p14="http://schemas.microsoft.com/office/powerpoint/2010/main" val="1974896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1" name="Rectangle 2" hidden="1"/>
          <p:cNvGraphicFramePr>
            <a:graphicFrameLocks/>
          </p:cNvGraphicFramePr>
          <p:nvPr>
            <p:custDataLst>
              <p:tags r:id="rId3"/>
            </p:custDataLst>
            <p:extLst>
              <p:ext uri="{D42A27DB-BD31-4B8C-83A1-F6EECF244321}">
                <p14:modId xmlns:p14="http://schemas.microsoft.com/office/powerpoint/2010/main" val="675416390"/>
              </p:ext>
            </p:extLst>
          </p:nvPr>
        </p:nvGraphicFramePr>
        <p:xfrm>
          <a:off x="0" y="0"/>
          <a:ext cx="142875" cy="155575"/>
        </p:xfrm>
        <a:graphic>
          <a:graphicData uri="http://schemas.openxmlformats.org/presentationml/2006/ole">
            <mc:AlternateContent xmlns:mc="http://schemas.openxmlformats.org/markup-compatibility/2006">
              <mc:Choice xmlns:v="urn:schemas-microsoft-com:vml" Requires="v">
                <p:oleObj spid="_x0000_s457776"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42875" cy="15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4"/>
          <p:cNvSpPr>
            <a:spLocks noGrp="1" noChangeArrowheads="1"/>
          </p:cNvSpPr>
          <p:nvPr>
            <p:ph type="title"/>
            <p:custDataLst>
              <p:tags r:id="rId4"/>
            </p:custDataLst>
          </p:nvPr>
        </p:nvSpPr>
        <p:spPr>
          <a:xfrm>
            <a:off x="213064" y="230188"/>
            <a:ext cx="8524536"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Data collected for </a:t>
            </a:r>
            <a:r>
              <a:rPr lang="en-US" dirty="0" smtClean="0"/>
              <a:t>#Client1Name# </a:t>
            </a:r>
            <a:r>
              <a:rPr lang="en-US" dirty="0"/>
              <a:t>covers business and </a:t>
            </a:r>
            <a:r>
              <a:rPr lang="en-US" dirty="0" smtClean="0"/>
              <a:t/>
            </a:r>
            <a:br>
              <a:rPr lang="en-US" dirty="0" smtClean="0"/>
            </a:br>
            <a:r>
              <a:rPr lang="en-US" dirty="0" smtClean="0"/>
              <a:t>IT profiles, as well as </a:t>
            </a:r>
            <a:r>
              <a:rPr lang="en-US" dirty="0"/>
              <a:t>multiple </a:t>
            </a:r>
            <a:r>
              <a:rPr lang="en-US" dirty="0" smtClean="0"/>
              <a:t>IT spend breakdowns</a:t>
            </a:r>
            <a:endParaRPr lang="en-US" dirty="0"/>
          </a:p>
        </p:txBody>
      </p:sp>
      <p:sp>
        <p:nvSpPr>
          <p:cNvPr id="32" name="McK 4. Footnote"/>
          <p:cNvSpPr txBox="1">
            <a:spLocks noChangeArrowheads="1"/>
          </p:cNvSpPr>
          <p:nvPr>
            <p:custDataLst>
              <p:tags r:id="rId5"/>
            </p:custDataLst>
          </p:nvPr>
        </p:nvSpPr>
        <p:spPr bwMode="auto">
          <a:xfrm>
            <a:off x="213064" y="6280695"/>
            <a:ext cx="721643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marL="104775" indent="-104775" defTabSz="895350">
              <a:defRPr sz="1000" baseline="0">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Note: Totals may differ from sums due to rounding in the entire </a:t>
            </a:r>
            <a:r>
              <a:rPr lang="en-US" dirty="0" smtClean="0"/>
              <a:t>report</a:t>
            </a:r>
            <a:endParaRPr lang="en-US" dirty="0"/>
          </a:p>
        </p:txBody>
      </p:sp>
      <p:sp>
        <p:nvSpPr>
          <p:cNvPr id="34" name="McK 3. Unit of measure"/>
          <p:cNvSpPr txBox="1">
            <a:spLocks noChangeArrowheads="1"/>
          </p:cNvSpPr>
          <p:nvPr/>
        </p:nvSpPr>
        <p:spPr bwMode="auto">
          <a:xfrm>
            <a:off x="213064" y="839922"/>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aseline="0">
                <a:solidFill>
                  <a:srgbClr val="808080"/>
                </a:solidFill>
                <a:latin typeface="+mn-lt"/>
              </a:defRPr>
            </a:lvl1pPr>
            <a:lvl2pPr marL="447675" defTabSz="895350">
              <a:defRPr sz="2400"/>
            </a:lvl2pPr>
            <a:lvl3pPr marL="895350" defTabSz="895350">
              <a:defRPr sz="2400"/>
            </a:lvl3pPr>
            <a:lvl4pPr marL="1344613"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smtClean="0"/>
              <a:t>#Currency# </a:t>
            </a:r>
            <a:r>
              <a:rPr lang="en-US" dirty="0" err="1" smtClean="0"/>
              <a:t>mn</a:t>
            </a:r>
            <a:r>
              <a:rPr lang="en-US" dirty="0"/>
              <a:t>, FTE</a:t>
            </a:r>
          </a:p>
        </p:txBody>
      </p:sp>
      <p:grpSp>
        <p:nvGrpSpPr>
          <p:cNvPr id="10" name="Group 9"/>
          <p:cNvGrpSpPr/>
          <p:nvPr/>
        </p:nvGrpSpPr>
        <p:grpSpPr>
          <a:xfrm>
            <a:off x="7338649" y="291387"/>
            <a:ext cx="1387046" cy="212366"/>
            <a:chOff x="6934333" y="285750"/>
            <a:chExt cx="1803267" cy="212366"/>
          </a:xfrm>
        </p:grpSpPr>
        <p:sp>
          <p:nvSpPr>
            <p:cNvPr id="102" name="StickerRectangle"/>
            <p:cNvSpPr>
              <a:spLocks noChangeArrowheads="1"/>
            </p:cNvSpPr>
            <p:nvPr/>
          </p:nvSpPr>
          <p:spPr bwMode="auto">
            <a:xfrm>
              <a:off x="6934333" y="285750"/>
              <a:ext cx="1803267"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1200">
                  <a:solidFill>
                    <a:srgbClr val="808080"/>
                  </a:solidFill>
                  <a:latin typeface="+mn-lt"/>
                </a:rPr>
                <a:t>NON EXHAUSTIVE</a:t>
              </a:r>
              <a:endParaRPr lang="en-US" sz="1200" dirty="0">
                <a:solidFill>
                  <a:srgbClr val="808080"/>
                </a:solidFill>
                <a:latin typeface="+mn-lt"/>
              </a:endParaRPr>
            </a:p>
          </p:txBody>
        </p:sp>
        <p:cxnSp>
          <p:nvCxnSpPr>
            <p:cNvPr id="103" name="AutoShape 31"/>
            <p:cNvCxnSpPr>
              <a:cxnSpLocks noChangeShapeType="1"/>
              <a:stCxn id="102" idx="2"/>
              <a:endCxn id="102" idx="4"/>
            </p:cNvCxnSpPr>
            <p:nvPr/>
          </p:nvCxnSpPr>
          <p:spPr bwMode="auto">
            <a:xfrm>
              <a:off x="6934333"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104" name="AutoShape 32"/>
            <p:cNvCxnSpPr>
              <a:cxnSpLocks noChangeShapeType="1"/>
              <a:stCxn id="102" idx="4"/>
              <a:endCxn id="102" idx="6"/>
            </p:cNvCxnSpPr>
            <p:nvPr/>
          </p:nvCxnSpPr>
          <p:spPr bwMode="auto">
            <a:xfrm>
              <a:off x="6934333" y="498116"/>
              <a:ext cx="1803267"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35" name="Rectangle 8"/>
          <p:cNvSpPr>
            <a:spLocks noChangeArrowheads="1"/>
          </p:cNvSpPr>
          <p:nvPr/>
        </p:nvSpPr>
        <p:spPr bwMode="gray">
          <a:xfrm>
            <a:off x="157163" y="1303337"/>
            <a:ext cx="4189411" cy="2286424"/>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Rectangle 10"/>
          <p:cNvSpPr>
            <a:spLocks noChangeArrowheads="1"/>
          </p:cNvSpPr>
          <p:nvPr/>
        </p:nvSpPr>
        <p:spPr bwMode="gray">
          <a:xfrm>
            <a:off x="4510088" y="1303337"/>
            <a:ext cx="4189411" cy="2286424"/>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lt1"/>
              </a:solidFill>
              <a:latin typeface="+mn-lt"/>
            </a:endParaRPr>
          </a:p>
        </p:txBody>
      </p:sp>
      <p:sp>
        <p:nvSpPr>
          <p:cNvPr id="39" name="Rectangle 12"/>
          <p:cNvSpPr>
            <a:spLocks noChangeArrowheads="1"/>
          </p:cNvSpPr>
          <p:nvPr/>
        </p:nvSpPr>
        <p:spPr bwMode="gray">
          <a:xfrm>
            <a:off x="157163" y="3665537"/>
            <a:ext cx="8545512" cy="2286424"/>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endParaRPr>
          </a:p>
        </p:txBody>
      </p:sp>
      <p:sp>
        <p:nvSpPr>
          <p:cNvPr id="165" name="McK 5. Source"/>
          <p:cNvSpPr>
            <a:spLocks noChangeArrowheads="1"/>
          </p:cNvSpPr>
          <p:nvPr>
            <p:custDataLst>
              <p:tags r:id="rId6"/>
            </p:custDataLst>
          </p:nvPr>
        </p:nvSpPr>
        <p:spPr bwMode="gray">
          <a:xfrm>
            <a:off x="213064" y="6495310"/>
            <a:ext cx="6908703"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a:latin typeface="+mn-lt"/>
              </a:rPr>
              <a:t>SOURCE: </a:t>
            </a:r>
            <a:r>
              <a:rPr lang="en-US" sz="1000" dirty="0" smtClean="0">
                <a:latin typeface="+mn-lt"/>
              </a:rPr>
              <a:t>#</a:t>
            </a:r>
            <a:r>
              <a:rPr lang="en-US" sz="1000" dirty="0" err="1" smtClean="0">
                <a:latin typeface="+mn-lt"/>
              </a:rPr>
              <a:t>HorizonSource</a:t>
            </a:r>
            <a:r>
              <a:rPr lang="en-US" sz="1000" dirty="0" smtClean="0">
                <a:latin typeface="+mn-lt"/>
              </a:rPr>
              <a:t>#</a:t>
            </a:r>
            <a:endParaRPr lang="en-US" sz="1000" dirty="0">
              <a:solidFill>
                <a:srgbClr val="505154"/>
              </a:solidFill>
              <a:latin typeface="Arial"/>
            </a:endParaRPr>
          </a:p>
        </p:txBody>
      </p:sp>
      <p:sp>
        <p:nvSpPr>
          <p:cNvPr id="56" name="Rectangle 62"/>
          <p:cNvSpPr txBox="1"/>
          <p:nvPr/>
        </p:nvSpPr>
        <p:spPr>
          <a:xfrm>
            <a:off x="249007" y="4236390"/>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tx2"/>
                </a:solidFill>
              </a:rPr>
              <a:t>Management and overhead</a:t>
            </a:r>
            <a:endParaRPr lang="en-US" sz="1300" b="1" dirty="0">
              <a:solidFill>
                <a:schemeClr val="tx2"/>
              </a:solidFill>
            </a:endParaRPr>
          </a:p>
        </p:txBody>
      </p:sp>
      <p:sp>
        <p:nvSpPr>
          <p:cNvPr id="66" name="Rectangle 66"/>
          <p:cNvSpPr txBox="1"/>
          <p:nvPr/>
        </p:nvSpPr>
        <p:spPr>
          <a:xfrm>
            <a:off x="249007" y="4031489"/>
            <a:ext cx="304598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b="1" dirty="0" smtClean="0">
                <a:solidFill>
                  <a:schemeClr val="tx2"/>
                </a:solidFill>
              </a:rPr>
              <a:t>IT </a:t>
            </a:r>
            <a:r>
              <a:rPr lang="en-US" sz="1300" b="1" dirty="0">
                <a:solidFill>
                  <a:schemeClr val="tx2"/>
                </a:solidFill>
              </a:rPr>
              <a:t>spend by </a:t>
            </a:r>
            <a:r>
              <a:rPr lang="en-US" sz="1300" b="1" dirty="0" smtClean="0">
                <a:solidFill>
                  <a:schemeClr val="tx2"/>
                </a:solidFill>
              </a:rPr>
              <a:t>activity</a:t>
            </a:r>
            <a:endParaRPr lang="en-US" sz="1300" b="1" dirty="0">
              <a:solidFill>
                <a:schemeClr val="tx2"/>
              </a:solidFill>
            </a:endParaRPr>
          </a:p>
        </p:txBody>
      </p:sp>
      <p:sp>
        <p:nvSpPr>
          <p:cNvPr id="74" name="Rectangle 74"/>
          <p:cNvSpPr txBox="1"/>
          <p:nvPr/>
        </p:nvSpPr>
        <p:spPr>
          <a:xfrm>
            <a:off x="4595813" y="309258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End user services</a:t>
            </a:r>
          </a:p>
        </p:txBody>
      </p:sp>
      <p:sp>
        <p:nvSpPr>
          <p:cNvPr id="78" name="Rectangle 78"/>
          <p:cNvSpPr txBox="1"/>
          <p:nvPr/>
        </p:nvSpPr>
        <p:spPr>
          <a:xfrm>
            <a:off x="4595813" y="289036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Server infrastructure</a:t>
            </a:r>
          </a:p>
        </p:txBody>
      </p:sp>
      <p:sp>
        <p:nvSpPr>
          <p:cNvPr id="86" name="Rectangle 86"/>
          <p:cNvSpPr txBox="1"/>
          <p:nvPr/>
        </p:nvSpPr>
        <p:spPr>
          <a:xfrm>
            <a:off x="4595813" y="268814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Infrastructure</a:t>
            </a:r>
            <a:endParaRPr lang="en-US" sz="1300" b="1" dirty="0">
              <a:solidFill>
                <a:schemeClr val="accent3"/>
              </a:solidFill>
            </a:endParaRPr>
          </a:p>
        </p:txBody>
      </p:sp>
      <p:sp>
        <p:nvSpPr>
          <p:cNvPr id="51" name="Rectangle 5"/>
          <p:cNvSpPr txBox="1"/>
          <p:nvPr/>
        </p:nvSpPr>
        <p:spPr>
          <a:xfrm>
            <a:off x="249007" y="1687047"/>
            <a:ext cx="790281"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nSpc>
                <a:spcPct val="95000"/>
              </a:lnSpc>
              <a:buSzPct val="120000"/>
            </a:pPr>
            <a:r>
              <a:rPr lang="en-US" sz="1300" b="1" dirty="0" smtClean="0">
                <a:solidFill>
                  <a:schemeClr val="tx2"/>
                </a:solidFill>
              </a:rPr>
              <a:t>Revenues</a:t>
            </a:r>
            <a:endParaRPr lang="en-US" sz="1300" b="1" dirty="0">
              <a:solidFill>
                <a:schemeClr val="tx2"/>
              </a:solidFill>
            </a:endParaRPr>
          </a:p>
        </p:txBody>
      </p:sp>
      <p:sp>
        <p:nvSpPr>
          <p:cNvPr id="172" name="Rectangle 172"/>
          <p:cNvSpPr txBox="1"/>
          <p:nvPr/>
        </p:nvSpPr>
        <p:spPr>
          <a:xfrm>
            <a:off x="4595813" y="187926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Management and overhead</a:t>
            </a:r>
            <a:endParaRPr lang="en-US" sz="1300" b="1" dirty="0">
              <a:solidFill>
                <a:schemeClr val="accent3"/>
              </a:solidFill>
            </a:endParaRPr>
          </a:p>
        </p:txBody>
      </p:sp>
      <p:sp>
        <p:nvSpPr>
          <p:cNvPr id="176" name="Rectangle 176"/>
          <p:cNvSpPr txBox="1"/>
          <p:nvPr/>
        </p:nvSpPr>
        <p:spPr>
          <a:xfrm>
            <a:off x="4595813" y="167704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b="1" dirty="0" smtClean="0">
                <a:solidFill>
                  <a:schemeClr val="tx2"/>
                </a:solidFill>
              </a:rPr>
              <a:t>IT FTEs by activity</a:t>
            </a:r>
            <a:endParaRPr lang="en-US" sz="1300" b="1" dirty="0">
              <a:solidFill>
                <a:schemeClr val="tx2"/>
              </a:solidFill>
            </a:endParaRPr>
          </a:p>
        </p:txBody>
      </p:sp>
      <p:sp>
        <p:nvSpPr>
          <p:cNvPr id="168" name="Rectangle 168"/>
          <p:cNvSpPr txBox="1"/>
          <p:nvPr/>
        </p:nvSpPr>
        <p:spPr>
          <a:xfrm>
            <a:off x="4595813" y="208148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smtClean="0">
                <a:solidFill>
                  <a:schemeClr val="accent3"/>
                </a:solidFill>
              </a:rPr>
              <a:t>Applications</a:t>
            </a:r>
            <a:endParaRPr lang="en-US" sz="1300" b="1" dirty="0">
              <a:solidFill>
                <a:schemeClr val="accent3"/>
              </a:solidFill>
            </a:endParaRPr>
          </a:p>
        </p:txBody>
      </p:sp>
      <p:sp>
        <p:nvSpPr>
          <p:cNvPr id="115" name="Rectangle 115"/>
          <p:cNvSpPr txBox="1"/>
          <p:nvPr/>
        </p:nvSpPr>
        <p:spPr>
          <a:xfrm>
            <a:off x="4595813" y="228370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Application development</a:t>
            </a:r>
          </a:p>
        </p:txBody>
      </p:sp>
      <p:sp>
        <p:nvSpPr>
          <p:cNvPr id="82" name="Rectangle 82"/>
          <p:cNvSpPr txBox="1"/>
          <p:nvPr/>
        </p:nvSpPr>
        <p:spPr>
          <a:xfrm>
            <a:off x="4595813" y="2485924"/>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Application maintenance</a:t>
            </a:r>
          </a:p>
        </p:txBody>
      </p:sp>
      <p:sp>
        <p:nvSpPr>
          <p:cNvPr id="48" name="Rectangle 51"/>
          <p:cNvSpPr txBox="1"/>
          <p:nvPr/>
        </p:nvSpPr>
        <p:spPr>
          <a:xfrm>
            <a:off x="249007" y="4441291"/>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a:solidFill>
                  <a:schemeClr val="tx2"/>
                </a:solidFill>
              </a:rPr>
              <a:t>Applications</a:t>
            </a:r>
          </a:p>
        </p:txBody>
      </p:sp>
      <p:sp>
        <p:nvSpPr>
          <p:cNvPr id="33" name="Rectangle 40"/>
          <p:cNvSpPr txBox="1"/>
          <p:nvPr/>
        </p:nvSpPr>
        <p:spPr>
          <a:xfrm>
            <a:off x="249007" y="4851093"/>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Application maintenance</a:t>
            </a:r>
            <a:endParaRPr lang="en-US" sz="1300" dirty="0"/>
          </a:p>
        </p:txBody>
      </p:sp>
      <p:sp>
        <p:nvSpPr>
          <p:cNvPr id="28" name="Rectangle 28"/>
          <p:cNvSpPr txBox="1"/>
          <p:nvPr/>
        </p:nvSpPr>
        <p:spPr>
          <a:xfrm>
            <a:off x="249007" y="5055994"/>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sz="1300" b="1" dirty="0">
                <a:solidFill>
                  <a:schemeClr val="tx2"/>
                </a:solidFill>
              </a:rPr>
              <a:t>Infrastructure</a:t>
            </a:r>
          </a:p>
        </p:txBody>
      </p:sp>
      <p:sp>
        <p:nvSpPr>
          <p:cNvPr id="24" name="Rectangle 24"/>
          <p:cNvSpPr txBox="1"/>
          <p:nvPr/>
        </p:nvSpPr>
        <p:spPr>
          <a:xfrm>
            <a:off x="249007" y="5260895"/>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Server infrastructure</a:t>
            </a:r>
            <a:endParaRPr lang="en-US" sz="1300" dirty="0"/>
          </a:p>
        </p:txBody>
      </p:sp>
      <p:sp>
        <p:nvSpPr>
          <p:cNvPr id="20" name="Rectangle 20"/>
          <p:cNvSpPr txBox="1"/>
          <p:nvPr/>
        </p:nvSpPr>
        <p:spPr>
          <a:xfrm>
            <a:off x="249007" y="5465796"/>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End user services</a:t>
            </a:r>
            <a:endParaRPr lang="en-US" sz="1300" dirty="0"/>
          </a:p>
        </p:txBody>
      </p:sp>
      <p:sp>
        <p:nvSpPr>
          <p:cNvPr id="16" name="Rectangle 16"/>
          <p:cNvSpPr txBox="1"/>
          <p:nvPr/>
        </p:nvSpPr>
        <p:spPr>
          <a:xfrm>
            <a:off x="249007" y="5670697"/>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Network services</a:t>
            </a:r>
            <a:endParaRPr lang="en-US" sz="1300" dirty="0"/>
          </a:p>
        </p:txBody>
      </p:sp>
      <p:sp>
        <p:nvSpPr>
          <p:cNvPr id="93" name="McK 1. On-page tracker"/>
          <p:cNvSpPr>
            <a:spLocks noChangeArrowheads="1"/>
          </p:cNvSpPr>
          <p:nvPr/>
        </p:nvSpPr>
        <p:spPr bwMode="auto">
          <a:xfrm>
            <a:off x="213064" y="26988"/>
            <a:ext cx="137537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mn-lt"/>
                <a:ea typeface="+mj-ea"/>
              </a:rPr>
              <a:t>INTRODUCTION</a:t>
            </a:r>
          </a:p>
        </p:txBody>
      </p:sp>
      <p:sp>
        <p:nvSpPr>
          <p:cNvPr id="111" name="Rectangle 5"/>
          <p:cNvSpPr txBox="1">
            <a:spLocks/>
          </p:cNvSpPr>
          <p:nvPr/>
        </p:nvSpPr>
        <p:spPr>
          <a:xfrm>
            <a:off x="1923377" y="1889267"/>
            <a:ext cx="2292294"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r">
              <a:lnSpc>
                <a:spcPct val="95000"/>
              </a:lnSpc>
              <a:buSzPct val="120000"/>
            </a:pPr>
            <a:r>
              <a:rPr lang="en-US" sz="1300" b="1" dirty="0">
                <a:solidFill>
                  <a:schemeClr val="tx2"/>
                </a:solidFill>
                <a:cs typeface="Arial" pitchFamily="34" charset="0"/>
              </a:rPr>
              <a:t>#</a:t>
            </a:r>
            <a:r>
              <a:rPr lang="en-US" sz="1300" b="1" dirty="0" smtClean="0">
                <a:solidFill>
                  <a:schemeClr val="tx2"/>
                </a:solidFill>
                <a:cs typeface="Arial" pitchFamily="34" charset="0"/>
              </a:rPr>
              <a:t>Cl1FTE_Company:{“##,#”}#</a:t>
            </a:r>
            <a:endParaRPr lang="en-US" sz="1300" b="1" dirty="0">
              <a:solidFill>
                <a:schemeClr val="tx2"/>
              </a:solidFill>
            </a:endParaRPr>
          </a:p>
        </p:txBody>
      </p:sp>
      <p:sp>
        <p:nvSpPr>
          <p:cNvPr id="112" name="Rectangle 5"/>
          <p:cNvSpPr txBox="1"/>
          <p:nvPr/>
        </p:nvSpPr>
        <p:spPr>
          <a:xfrm>
            <a:off x="249007" y="1889267"/>
            <a:ext cx="843629"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nSpc>
                <a:spcPct val="95000"/>
              </a:lnSpc>
              <a:buSzPct val="120000"/>
            </a:pPr>
            <a:r>
              <a:rPr lang="en-US" sz="1300" b="1" dirty="0" smtClean="0">
                <a:solidFill>
                  <a:schemeClr val="tx2"/>
                </a:solidFill>
              </a:rPr>
              <a:t>Total FTEs</a:t>
            </a:r>
            <a:endParaRPr lang="en-US" sz="1300" b="1" dirty="0">
              <a:solidFill>
                <a:schemeClr val="tx2"/>
              </a:solidFill>
            </a:endParaRPr>
          </a:p>
        </p:txBody>
      </p:sp>
      <p:sp>
        <p:nvSpPr>
          <p:cNvPr id="113" name="Rectangle 74"/>
          <p:cNvSpPr txBox="1"/>
          <p:nvPr/>
        </p:nvSpPr>
        <p:spPr>
          <a:xfrm>
            <a:off x="4595813" y="3294801"/>
            <a:ext cx="3221037"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a:t>Network services</a:t>
            </a:r>
          </a:p>
        </p:txBody>
      </p:sp>
      <p:sp>
        <p:nvSpPr>
          <p:cNvPr id="123" name="Rectangle 4"/>
          <p:cNvSpPr txBox="1">
            <a:spLocks/>
          </p:cNvSpPr>
          <p:nvPr/>
        </p:nvSpPr>
        <p:spPr>
          <a:xfrm>
            <a:off x="157163" y="1306769"/>
            <a:ext cx="4189411"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Business profile</a:t>
            </a:r>
          </a:p>
        </p:txBody>
      </p:sp>
      <p:sp>
        <p:nvSpPr>
          <p:cNvPr id="125" name="Rectangle 4"/>
          <p:cNvSpPr txBox="1">
            <a:spLocks/>
          </p:cNvSpPr>
          <p:nvPr/>
        </p:nvSpPr>
        <p:spPr>
          <a:xfrm>
            <a:off x="4524836" y="1306769"/>
            <a:ext cx="4174663"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IT profile</a:t>
            </a:r>
          </a:p>
        </p:txBody>
      </p:sp>
      <p:sp>
        <p:nvSpPr>
          <p:cNvPr id="127" name="Rectangle 4"/>
          <p:cNvSpPr txBox="1">
            <a:spLocks/>
          </p:cNvSpPr>
          <p:nvPr/>
        </p:nvSpPr>
        <p:spPr>
          <a:xfrm>
            <a:off x="157163" y="3665537"/>
            <a:ext cx="8545512" cy="301367"/>
          </a:xfrm>
          <a:prstGeom prst="rect">
            <a:avLst/>
          </a:prstGeom>
          <a:ln>
            <a:noFill/>
            <a:headEnd/>
            <a:tailEnd/>
          </a:ln>
          <a:effectLst/>
          <a:ex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defPPr>
              <a:defRPr lang="en-US"/>
            </a:defPPr>
            <a:lvl1pPr marL="0" lvl="0" indent="0" defTabSz="895350" eaLnBrk="1" hangingPunct="1">
              <a:buClr>
                <a:schemeClr val="tx2"/>
              </a:buClr>
              <a:defRPr sz="1400" b="1" baseline="0">
                <a:solidFill>
                  <a:schemeClr val="accent2">
                    <a:lumMod val="10000"/>
                  </a:schemeClr>
                </a:solidFill>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300" dirty="0" smtClean="0">
                <a:solidFill>
                  <a:schemeClr val="bg1"/>
                </a:solidFill>
              </a:rPr>
              <a:t>IT spend</a:t>
            </a:r>
          </a:p>
        </p:txBody>
      </p:sp>
      <p:sp>
        <p:nvSpPr>
          <p:cNvPr id="124" name="TextBox 4"/>
          <p:cNvSpPr txBox="1"/>
          <p:nvPr>
            <p:custDataLst>
              <p:tags r:id="rId7"/>
            </p:custDataLst>
          </p:nvPr>
        </p:nvSpPr>
        <p:spPr>
          <a:xfrm>
            <a:off x="-1633537" y="2964218"/>
            <a:ext cx="1524000" cy="3579520"/>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t>All sorts of splits possible in the bottom half – if nothing else, </a:t>
            </a:r>
            <a:r>
              <a:rPr lang="en-US" dirty="0" err="1" smtClean="0"/>
              <a:t>P&amp;L</a:t>
            </a:r>
            <a:r>
              <a:rPr lang="en-US" dirty="0" smtClean="0"/>
              <a:t> vs. cash out could even be interesting – the point is to show some numbers collected so that they can recognize</a:t>
            </a:r>
            <a:endParaRPr lang="en-US" dirty="0"/>
          </a:p>
        </p:txBody>
      </p:sp>
      <p:sp>
        <p:nvSpPr>
          <p:cNvPr id="126" name="TextBox 4"/>
          <p:cNvSpPr txBox="1"/>
          <p:nvPr>
            <p:custDataLst>
              <p:tags r:id="rId8"/>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
        <p:nvSpPr>
          <p:cNvPr id="128" name="Cl1Revenues FORMULA(&quot;c0 / 1,000,000&quot;) FORMAT(&quot;##,#&quot;)"/>
          <p:cNvSpPr txBox="1">
            <a:spLocks/>
          </p:cNvSpPr>
          <p:nvPr/>
        </p:nvSpPr>
        <p:spPr>
          <a:xfrm>
            <a:off x="3797287" y="1687047"/>
            <a:ext cx="418384" cy="1900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342900" indent="-342900" algn="r">
              <a:lnSpc>
                <a:spcPct val="95000"/>
              </a:lnSpc>
              <a:buSzPct val="120000"/>
            </a:pPr>
            <a:r>
              <a:rPr lang="en-US" sz="1300" b="1" dirty="0" smtClean="0">
                <a:solidFill>
                  <a:schemeClr val="tx2"/>
                </a:solidFill>
                <a:cs typeface="Arial" pitchFamily="34" charset="0"/>
              </a:rPr>
              <a:t>9,214</a:t>
            </a:r>
            <a:endParaRPr lang="en-US" sz="1300" b="1" dirty="0">
              <a:solidFill>
                <a:schemeClr val="tx2"/>
              </a:solidFill>
            </a:endParaRPr>
          </a:p>
        </p:txBody>
      </p:sp>
      <p:sp>
        <p:nvSpPr>
          <p:cNvPr id="131" name="Rectangle 40"/>
          <p:cNvSpPr txBox="1"/>
          <p:nvPr/>
        </p:nvSpPr>
        <p:spPr>
          <a:xfrm>
            <a:off x="249007" y="4646192"/>
            <a:ext cx="2393626" cy="20005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indent="-192088" defTabSz="895350" eaLnBrk="1" hangingPunct="1">
              <a:buClr>
                <a:schemeClr val="tx2"/>
              </a:buClr>
              <a:buSzPct val="125000"/>
              <a:buFont typeface="Arial" charset="0"/>
              <a:buChar char="▪"/>
              <a:defRPr baseline="0">
                <a:latin typeface="+mn-lt"/>
              </a:defRPr>
            </a:lvl2pPr>
            <a:lvl3pPr marL="457200" indent="-261938" defTabSz="895350" eaLnBrk="1" hangingPunct="1">
              <a:buClr>
                <a:schemeClr val="tx2"/>
              </a:buClr>
              <a:buSzPct val="120000"/>
              <a:buFont typeface="Arial" charset="0"/>
              <a:buChar char="–"/>
              <a:defRPr baseline="0">
                <a:latin typeface="+mn-lt"/>
              </a:defRPr>
            </a:lvl3pPr>
            <a:lvl4pPr marL="614363" indent="-155575" defTabSz="895350" eaLnBrk="1" hangingPunct="1">
              <a:buClr>
                <a:schemeClr val="tx2"/>
              </a:buClr>
              <a:buSzPct val="120000"/>
              <a:buFont typeface="Arial" charset="0"/>
              <a:buChar char="▫"/>
              <a:defRPr baseline="0">
                <a:latin typeface="+mn-lt"/>
              </a:defRPr>
            </a:lvl4pPr>
            <a:lvl5pPr marL="749808"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2"/>
            <a:r>
              <a:rPr lang="en-US" sz="1300" dirty="0" smtClean="0"/>
              <a:t>Application development</a:t>
            </a:r>
            <a:endParaRPr lang="en-US" sz="1300" dirty="0"/>
          </a:p>
        </p:txBody>
      </p:sp>
      <p:graphicFrame>
        <p:nvGraphicFramePr>
          <p:cNvPr id="2" name="SpendAbsolutesInMn[&quot;#Cl2N#&quot;,&quot;#Cl3N#&quot;,&quot;#Cl4N#&quot;,&quot;#Cl5N#&quot;,&quot;#Cl1N#&quot;][&quot;IT&quot;,&quot;Mgmt&quot;,&quot;ADM&quot;,&quot;AD&quot;,&quot;AM&quot;,&quot;Infra&quot;,&quot;Servers&quot;,&quot;EUS&quot;,&quot;NTS&quot;] ADD_COLUMN_HEADER"/>
          <p:cNvGraphicFramePr>
            <a:graphicFrameLocks noGrp="1"/>
          </p:cNvGraphicFramePr>
          <p:nvPr>
            <p:extLst>
              <p:ext uri="{D42A27DB-BD31-4B8C-83A1-F6EECF244321}">
                <p14:modId xmlns:p14="http://schemas.microsoft.com/office/powerpoint/2010/main" val="3638681210"/>
              </p:ext>
            </p:extLst>
          </p:nvPr>
        </p:nvGraphicFramePr>
        <p:xfrm>
          <a:off x="3483193" y="3671269"/>
          <a:ext cx="5128370" cy="2172666"/>
        </p:xfrm>
        <a:graphic>
          <a:graphicData uri="http://schemas.openxmlformats.org/drawingml/2006/table">
            <a:tbl>
              <a:tblPr firstRow="1" bandRow="1">
                <a:tableStyleId>{5940675A-B579-460E-94D1-54222C63F5DA}</a:tableStyleId>
              </a:tblPr>
              <a:tblGrid>
                <a:gridCol w="1025674"/>
                <a:gridCol w="1025674"/>
                <a:gridCol w="1025674"/>
                <a:gridCol w="1025674"/>
                <a:gridCol w="1025674"/>
              </a:tblGrid>
              <a:tr h="380183">
                <a:tc>
                  <a:txBody>
                    <a:bodyPr/>
                    <a:lstStyle/>
                    <a:p>
                      <a:pPr algn="r">
                        <a:lnSpc>
                          <a:spcPct val="100000"/>
                        </a:lnSpc>
                      </a:pPr>
                      <a:r>
                        <a:rPr lang="de-CH" sz="1300" b="1" dirty="0" smtClean="0">
                          <a:solidFill>
                            <a:schemeClr val="bg1"/>
                          </a:solidFill>
                        </a:rPr>
                        <a:t>#Cl2N#</a:t>
                      </a:r>
                    </a:p>
                  </a:txBody>
                  <a:tcPr marL="0" marR="0" marB="151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ct val="100000"/>
                        </a:lnSpc>
                      </a:pPr>
                      <a:r>
                        <a:rPr lang="de-CH" sz="1300" b="1" dirty="0" smtClean="0">
                          <a:solidFill>
                            <a:schemeClr val="bg1"/>
                          </a:solidFill>
                        </a:rPr>
                        <a:t>#Cl3N#</a:t>
                      </a:r>
                      <a:endParaRPr lang="de-CH" sz="1300" b="1" dirty="0">
                        <a:solidFill>
                          <a:schemeClr val="bg1"/>
                        </a:solidFill>
                      </a:endParaRPr>
                    </a:p>
                  </a:txBody>
                  <a:tcPr marL="0" marR="0" marB="151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ct val="100000"/>
                        </a:lnSpc>
                      </a:pPr>
                      <a:r>
                        <a:rPr lang="de-CH" sz="1300" b="1" dirty="0" smtClean="0">
                          <a:solidFill>
                            <a:schemeClr val="bg1"/>
                          </a:solidFill>
                        </a:rPr>
                        <a:t>#Cl4N#</a:t>
                      </a:r>
                      <a:endParaRPr lang="de-CH" sz="1300" b="1" dirty="0">
                        <a:solidFill>
                          <a:schemeClr val="bg1"/>
                        </a:solidFill>
                      </a:endParaRPr>
                    </a:p>
                  </a:txBody>
                  <a:tcPr marL="0" marR="0" marB="151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ct val="100000"/>
                        </a:lnSpc>
                      </a:pPr>
                      <a:r>
                        <a:rPr lang="de-CH" sz="1300" b="1" dirty="0" smtClean="0">
                          <a:solidFill>
                            <a:schemeClr val="bg1"/>
                          </a:solidFill>
                        </a:rPr>
                        <a:t>#Cl5N#</a:t>
                      </a:r>
                      <a:endParaRPr lang="de-CH" sz="1300" b="1" dirty="0">
                        <a:solidFill>
                          <a:schemeClr val="bg1"/>
                        </a:solidFill>
                      </a:endParaRPr>
                    </a:p>
                  </a:txBody>
                  <a:tcPr marL="0" marR="0" marB="151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ct val="100000"/>
                        </a:lnSpc>
                      </a:pPr>
                      <a:r>
                        <a:rPr lang="de-CH" sz="1300" b="1" dirty="0" smtClean="0">
                          <a:solidFill>
                            <a:schemeClr val="bg1"/>
                          </a:solidFill>
                        </a:rPr>
                        <a:t>#Cl1N#</a:t>
                      </a:r>
                      <a:endParaRPr lang="de-CH" sz="1300" b="1" dirty="0">
                        <a:solidFill>
                          <a:schemeClr val="bg1"/>
                        </a:solidFill>
                      </a:endParaRPr>
                    </a:p>
                  </a:txBody>
                  <a:tcPr marL="0" marR="0" marB="1512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b="1" dirty="0" smtClean="0">
                          <a:solidFill>
                            <a:schemeClr val="accent3"/>
                          </a:solidFill>
                        </a:rPr>
                        <a:t>67</a:t>
                      </a: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21</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11</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6</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106</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b="1" dirty="0" smtClean="0">
                          <a:solidFill>
                            <a:schemeClr val="accent3"/>
                          </a:solidFill>
                        </a:rPr>
                        <a:t>16</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3</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3</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1</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22</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b="1" dirty="0" smtClean="0">
                          <a:solidFill>
                            <a:schemeClr val="accent3"/>
                          </a:solidFill>
                        </a:rPr>
                        <a:t>27</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8</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3</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3</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40</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dirty="0" smtClean="0"/>
                        <a:t>12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5</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20</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dirty="0" smtClean="0"/>
                        <a:t>16</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20</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b="1" dirty="0" smtClean="0">
                          <a:solidFill>
                            <a:schemeClr val="accent3"/>
                          </a:solidFill>
                        </a:rPr>
                        <a:t>24</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11</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6</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3</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b="1" dirty="0" smtClean="0">
                          <a:solidFill>
                            <a:schemeClr val="accent3"/>
                          </a:solidFill>
                        </a:rPr>
                        <a:t>44</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dirty="0" smtClean="0"/>
                        <a:t>11</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0</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0.3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0.3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dirty="0" smtClean="0"/>
                        <a:t>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7</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97514">
                <a:tc>
                  <a:txBody>
                    <a:bodyPr/>
                    <a:lstStyle/>
                    <a:p>
                      <a:pPr algn="r">
                        <a:lnSpc>
                          <a:spcPts val="800"/>
                        </a:lnSpc>
                      </a:pPr>
                      <a:r>
                        <a:rPr lang="de-CH" sz="1300" dirty="0" smtClean="0"/>
                        <a:t>10</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4</a:t>
                      </a:r>
                      <a:endParaRPr lang="de-CH" sz="1300" dirty="0"/>
                    </a:p>
                  </a:txBody>
                  <a:tcPr marL="144000" marR="144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lnSpc>
                          <a:spcPts val="800"/>
                        </a:lnSpc>
                      </a:pPr>
                      <a:r>
                        <a:rPr lang="de-CH" sz="1300" dirty="0" smtClean="0"/>
                        <a:t>18</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74" name="TextBox 4"/>
          <p:cNvSpPr txBox="1"/>
          <p:nvPr>
            <p:custDataLst>
              <p:tags r:id="rId9"/>
            </p:custDataLst>
          </p:nvPr>
        </p:nvSpPr>
        <p:spPr>
          <a:xfrm>
            <a:off x="1445820" y="4133270"/>
            <a:ext cx="8530411" cy="3074854"/>
          </a:xfrm>
          <a:prstGeom prst="rect">
            <a:avLst/>
          </a:prstGeom>
          <a:solidFill>
            <a:srgbClr val="7030A0"/>
          </a:solidFill>
          <a:ln w="9525">
            <a:solidFill>
              <a:schemeClr val="accent6"/>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ea typeface="Arial Unicode MS" pitchFamily="34" charset="-128"/>
                <a:cs typeface="Arial Unicode MS" pitchFamily="34" charset="-128"/>
              </a:defRPr>
            </a:lvl1pPr>
            <a:lvl2pPr marL="193675" lvl="1" indent="-192088" defTabSz="895350"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57200" lvl="2" indent="-261938"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14363" lvl="3" indent="-155575" defTabSz="895350"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49808" lvl="4" indent="-130175" defTabSz="895350"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smtClean="0">
                <a:solidFill>
                  <a:schemeClr val="bg1"/>
                </a:solidFill>
              </a:rPr>
              <a:t>@Jimmy: Would these tables work just as well as the manifold text boxes on the previous slide?!</a:t>
            </a:r>
          </a:p>
          <a:p>
            <a:r>
              <a:rPr lang="en-US" dirty="0" smtClean="0">
                <a:solidFill>
                  <a:schemeClr val="bg1"/>
                </a:solidFill>
              </a:rPr>
              <a:t>A few questions also about tables </a:t>
            </a:r>
          </a:p>
          <a:p>
            <a:r>
              <a:rPr lang="en-US" dirty="0" smtClean="0">
                <a:solidFill>
                  <a:schemeClr val="bg1"/>
                </a:solidFill>
              </a:rPr>
              <a:t>– </a:t>
            </a:r>
            <a:r>
              <a:rPr lang="en-US" dirty="0">
                <a:solidFill>
                  <a:schemeClr val="bg1"/>
                </a:solidFill>
              </a:rPr>
              <a:t>D</a:t>
            </a:r>
            <a:r>
              <a:rPr lang="en-US" dirty="0" smtClean="0">
                <a:solidFill>
                  <a:schemeClr val="bg1"/>
                </a:solidFill>
              </a:rPr>
              <a:t>o I understand correctly from the blog post that you shared a while back that tables by default do </a:t>
            </a:r>
            <a:r>
              <a:rPr lang="en-US" b="1" dirty="0" smtClean="0">
                <a:solidFill>
                  <a:schemeClr val="bg1"/>
                </a:solidFill>
              </a:rPr>
              <a:t>not</a:t>
            </a:r>
            <a:r>
              <a:rPr lang="en-US" dirty="0" smtClean="0">
                <a:solidFill>
                  <a:schemeClr val="bg1"/>
                </a:solidFill>
              </a:rPr>
              <a:t> take the row header column or column header row unless </a:t>
            </a:r>
            <a:r>
              <a:rPr lang="en-US" dirty="0" err="1" smtClean="0">
                <a:solidFill>
                  <a:schemeClr val="bg1"/>
                </a:solidFill>
              </a:rPr>
              <a:t>ADD_ROW_HEADER</a:t>
            </a:r>
            <a:r>
              <a:rPr lang="en-US" dirty="0" smtClean="0">
                <a:solidFill>
                  <a:schemeClr val="bg1"/>
                </a:solidFill>
              </a:rPr>
              <a:t> and/ or </a:t>
            </a:r>
            <a:r>
              <a:rPr lang="en-US" dirty="0" err="1" smtClean="0">
                <a:solidFill>
                  <a:schemeClr val="bg1"/>
                </a:solidFill>
              </a:rPr>
              <a:t>ADD_COLUMN_HEADER</a:t>
            </a:r>
            <a:r>
              <a:rPr lang="en-US" dirty="0" smtClean="0">
                <a:solidFill>
                  <a:schemeClr val="bg1"/>
                </a:solidFill>
              </a:rPr>
              <a:t> are used?</a:t>
            </a:r>
          </a:p>
          <a:p>
            <a:r>
              <a:rPr lang="en-US" dirty="0" smtClean="0">
                <a:solidFill>
                  <a:schemeClr val="bg1"/>
                </a:solidFill>
              </a:rPr>
              <a:t>– May I presume though that addressing by column and/ or row names is still allowed?</a:t>
            </a:r>
          </a:p>
          <a:p>
            <a:r>
              <a:rPr lang="en-US" dirty="0" smtClean="0">
                <a:solidFill>
                  <a:schemeClr val="bg1"/>
                </a:solidFill>
              </a:rPr>
              <a:t>– Are #s# allowed in tables?</a:t>
            </a:r>
          </a:p>
          <a:p>
            <a:endParaRPr lang="en-US" dirty="0" smtClean="0">
              <a:solidFill>
                <a:schemeClr val="bg1"/>
              </a:solidFill>
            </a:endParaRPr>
          </a:p>
          <a:p>
            <a:r>
              <a:rPr lang="en-US" dirty="0" smtClean="0">
                <a:solidFill>
                  <a:schemeClr val="bg1"/>
                </a:solidFill>
              </a:rPr>
              <a:t>– Also for charts – in </a:t>
            </a:r>
            <a:r>
              <a:rPr lang="en-US" dirty="0" err="1" smtClean="0">
                <a:solidFill>
                  <a:schemeClr val="bg1"/>
                </a:solidFill>
              </a:rPr>
              <a:t>NO_ROW_HEADER</a:t>
            </a:r>
            <a:r>
              <a:rPr lang="en-US" dirty="0" smtClean="0">
                <a:solidFill>
                  <a:schemeClr val="bg1"/>
                </a:solidFill>
              </a:rPr>
              <a:t>/ </a:t>
            </a:r>
            <a:r>
              <a:rPr lang="en-US" dirty="0" err="1" smtClean="0">
                <a:solidFill>
                  <a:schemeClr val="bg1"/>
                </a:solidFill>
              </a:rPr>
              <a:t>NO_COLUMN_HEADER</a:t>
            </a:r>
            <a:r>
              <a:rPr lang="en-US" dirty="0" smtClean="0">
                <a:solidFill>
                  <a:schemeClr val="bg1"/>
                </a:solidFill>
              </a:rPr>
              <a:t> mode, I guess that you start pasting from cell B2, as I believe the </a:t>
            </a:r>
            <a:r>
              <a:rPr lang="en-US" dirty="0" err="1" smtClean="0">
                <a:solidFill>
                  <a:schemeClr val="bg1"/>
                </a:solidFill>
              </a:rPr>
              <a:t>PPT</a:t>
            </a:r>
            <a:r>
              <a:rPr lang="en-US" dirty="0" smtClean="0">
                <a:solidFill>
                  <a:schemeClr val="bg1"/>
                </a:solidFill>
              </a:rPr>
              <a:t> chart objects seem to assume and require a header row and column?</a:t>
            </a:r>
          </a:p>
        </p:txBody>
      </p:sp>
      <p:graphicFrame>
        <p:nvGraphicFramePr>
          <p:cNvPr id="175" name="FTEAbsolutes[&quot;#Cl1N#&quot;][&quot;IT&quot;,&quot;Mgmt&quot;,&quot;ADM&quot;,&quot;AD&quot;,&quot;AM&quot;,&quot;Infra&quot;,&quot;Servers&quot;,&quot;EUS&quot;,&quot;NTS&quot;]"/>
          <p:cNvGraphicFramePr>
            <a:graphicFrameLocks noGrp="1"/>
          </p:cNvGraphicFramePr>
          <p:nvPr>
            <p:extLst>
              <p:ext uri="{D42A27DB-BD31-4B8C-83A1-F6EECF244321}">
                <p14:modId xmlns:p14="http://schemas.microsoft.com/office/powerpoint/2010/main" val="38181090"/>
              </p:ext>
            </p:extLst>
          </p:nvPr>
        </p:nvGraphicFramePr>
        <p:xfrm>
          <a:off x="7591202" y="1698192"/>
          <a:ext cx="1025674" cy="1737360"/>
        </p:xfrm>
        <a:graphic>
          <a:graphicData uri="http://schemas.openxmlformats.org/drawingml/2006/table">
            <a:tbl>
              <a:tblPr firstRow="1" bandRow="1">
                <a:tableStyleId>{5940675A-B579-460E-94D1-54222C63F5DA}</a:tableStyleId>
              </a:tblPr>
              <a:tblGrid>
                <a:gridCol w="1025674"/>
              </a:tblGrid>
              <a:tr h="185528">
                <a:tc>
                  <a:txBody>
                    <a:bodyPr/>
                    <a:lstStyle/>
                    <a:p>
                      <a:pPr algn="r">
                        <a:lnSpc>
                          <a:spcPts val="800"/>
                        </a:lnSpc>
                      </a:pPr>
                      <a:r>
                        <a:rPr lang="de-CH" sz="1300" b="1" dirty="0" smtClean="0">
                          <a:solidFill>
                            <a:schemeClr val="accent3"/>
                          </a:solidFill>
                        </a:rPr>
                        <a:t>752</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b="1" dirty="0" smtClean="0">
                          <a:solidFill>
                            <a:schemeClr val="accent3"/>
                          </a:solidFill>
                        </a:rPr>
                        <a:t>116</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b="1" dirty="0" smtClean="0">
                          <a:solidFill>
                            <a:schemeClr val="accent3"/>
                          </a:solidFill>
                        </a:rPr>
                        <a:t>419</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dirty="0" smtClean="0"/>
                        <a:t>217</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dirty="0" smtClean="0"/>
                        <a:t>202</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b="1" dirty="0" smtClean="0">
                          <a:solidFill>
                            <a:schemeClr val="accent3"/>
                          </a:solidFill>
                        </a:rPr>
                        <a:t>218</a:t>
                      </a:r>
                      <a:endParaRPr lang="de-CH" sz="1300" b="1" dirty="0">
                        <a:solidFill>
                          <a:schemeClr val="accent3"/>
                        </a:solidFill>
                      </a:endParaRPr>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dirty="0" smtClean="0"/>
                        <a:t>28</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dirty="0" smtClean="0"/>
                        <a:t>173</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5528">
                <a:tc>
                  <a:txBody>
                    <a:bodyPr/>
                    <a:lstStyle/>
                    <a:p>
                      <a:pPr algn="r">
                        <a:lnSpc>
                          <a:spcPts val="800"/>
                        </a:lnSpc>
                      </a:pPr>
                      <a:r>
                        <a:rPr lang="de-CH" sz="1300" dirty="0" smtClean="0"/>
                        <a:t>17</a:t>
                      </a:r>
                      <a:endParaRPr lang="de-CH" sz="1300" dirty="0"/>
                    </a:p>
                  </a:txBody>
                  <a:tcPr marL="144000" marR="14400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ustDataLst>
      <p:tags r:id="rId2"/>
    </p:custDataLst>
    <p:extLst>
      <p:ext uri="{BB962C8B-B14F-4D97-AF65-F5344CB8AC3E}">
        <p14:creationId xmlns:p14="http://schemas.microsoft.com/office/powerpoint/2010/main" val="963843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Rectangle 2" hidden="1"/>
          <p:cNvGraphicFramePr>
            <a:graphicFrameLocks/>
          </p:cNvGraphicFramePr>
          <p:nvPr>
            <p:custDataLst>
              <p:tags r:id="rId3"/>
            </p:custDataLst>
            <p:extLst>
              <p:ext uri="{D42A27DB-BD31-4B8C-83A1-F6EECF244321}">
                <p14:modId xmlns:p14="http://schemas.microsoft.com/office/powerpoint/2010/main" val="3533570943"/>
              </p:ext>
            </p:extLst>
          </p:nvPr>
        </p:nvGraphicFramePr>
        <p:xfrm>
          <a:off x="0" y="0"/>
          <a:ext cx="142875" cy="155575"/>
        </p:xfrm>
        <a:graphic>
          <a:graphicData uri="http://schemas.openxmlformats.org/presentationml/2006/ole">
            <mc:AlternateContent xmlns:mc="http://schemas.openxmlformats.org/markup-compatibility/2006">
              <mc:Choice xmlns:v="urn:schemas-microsoft-com:vml" Requires="v">
                <p:oleObj spid="_x0000_s290272" name="think-cell Slide" r:id="rId12" imgW="0" imgH="0" progId="TCLayout.ActiveDocument.1">
                  <p:embed/>
                </p:oleObj>
              </mc:Choice>
              <mc:Fallback>
                <p:oleObj name="think-cell Slide" r:id="rId12"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42875" cy="15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1" name="Rectangle 10310" hidden="1"/>
          <p:cNvSpPr/>
          <p:nvPr>
            <p:custDataLst>
              <p:tags r:id="rId4"/>
            </p:custDataLst>
          </p:nvPr>
        </p:nvSpPr>
        <p:spPr bwMode="auto">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en-US" sz="1200" dirty="0" err="1" smtClean="0">
              <a:solidFill>
                <a:schemeClr val="tx1"/>
              </a:solidFill>
              <a:latin typeface="Arial"/>
              <a:ea typeface="ＭＳ Ｐゴシック"/>
              <a:cs typeface="Arial"/>
              <a:sym typeface="Arial"/>
            </a:endParaRPr>
          </a:p>
        </p:txBody>
      </p:sp>
      <p:sp>
        <p:nvSpPr>
          <p:cNvPr id="10249" name="Rectangle 4"/>
          <p:cNvSpPr>
            <a:spLocks noGrp="1" noChangeArrowheads="1"/>
          </p:cNvSpPr>
          <p:nvPr>
            <p:ph type="title"/>
            <p:custDataLst>
              <p:tags r:id="rId5"/>
            </p:custDataLst>
          </p:nvPr>
        </p:nvSpPr>
        <p:spPr>
          <a:xfrm>
            <a:off x="213064" y="230188"/>
            <a:ext cx="8524536"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smtClean="0"/>
              <a:t>This report is based on two benchmark comparison groups to provide most optimal  comparison </a:t>
            </a:r>
            <a:endParaRPr lang="en-US" dirty="0"/>
          </a:p>
        </p:txBody>
      </p:sp>
      <p:sp>
        <p:nvSpPr>
          <p:cNvPr id="168" name="AutoShape 8"/>
          <p:cNvSpPr>
            <a:spLocks noChangeArrowheads="1"/>
          </p:cNvSpPr>
          <p:nvPr>
            <p:custDataLst>
              <p:tags r:id="rId6"/>
            </p:custDataLst>
          </p:nvPr>
        </p:nvSpPr>
        <p:spPr bwMode="gray">
          <a:xfrm>
            <a:off x="594519" y="4524163"/>
            <a:ext cx="1658893" cy="744615"/>
          </a:xfrm>
          <a:prstGeom prst="homePlate">
            <a:avLst>
              <a:gd name="adj" fmla="val 18199"/>
            </a:avLst>
          </a:prstGeom>
          <a:ln>
            <a:noFill/>
            <a:headEnd/>
            <a:tailEn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defTabSz="895350">
              <a:buClr>
                <a:schemeClr val="tx2"/>
              </a:buClr>
            </a:pPr>
            <a:r>
              <a:rPr lang="en-US" sz="1400" b="1" dirty="0" smtClean="0">
                <a:solidFill>
                  <a:schemeClr val="lt1"/>
                </a:solidFill>
                <a:latin typeface="+mn-lt"/>
                <a:ea typeface="Arial Unicode MS" pitchFamily="34" charset="-128"/>
                <a:cs typeface="Arial Unicode MS" pitchFamily="34" charset="-128"/>
              </a:rPr>
              <a:t>Key characteristics</a:t>
            </a:r>
            <a:endParaRPr lang="en-US" sz="1400" b="1" dirty="0">
              <a:solidFill>
                <a:schemeClr val="lt1"/>
              </a:solidFill>
              <a:latin typeface="+mn-lt"/>
              <a:ea typeface="Arial Unicode MS" pitchFamily="34" charset="-128"/>
              <a:cs typeface="Arial Unicode MS" pitchFamily="34" charset="-128"/>
            </a:endParaRPr>
          </a:p>
        </p:txBody>
      </p:sp>
      <p:sp>
        <p:nvSpPr>
          <p:cNvPr id="169" name="AutoShape 6"/>
          <p:cNvSpPr>
            <a:spLocks noChangeArrowheads="1"/>
          </p:cNvSpPr>
          <p:nvPr>
            <p:custDataLst>
              <p:tags r:id="rId7"/>
            </p:custDataLst>
          </p:nvPr>
        </p:nvSpPr>
        <p:spPr bwMode="gray">
          <a:xfrm>
            <a:off x="595225" y="2123863"/>
            <a:ext cx="1645465" cy="744615"/>
          </a:xfrm>
          <a:prstGeom prst="homePlate">
            <a:avLst>
              <a:gd name="adj" fmla="val 18199"/>
            </a:avLst>
          </a:prstGeom>
          <a:ln>
            <a:noFill/>
            <a:headEnd/>
            <a:tailEn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defTabSz="895350">
              <a:buClr>
                <a:schemeClr val="tx2"/>
              </a:buClr>
            </a:pPr>
            <a:r>
              <a:rPr lang="en-US" sz="1400" b="1" dirty="0">
                <a:solidFill>
                  <a:schemeClr val="lt1"/>
                </a:solidFill>
                <a:latin typeface="+mn-lt"/>
                <a:ea typeface="Arial Unicode MS" pitchFamily="34" charset="-128"/>
                <a:cs typeface="Arial Unicode MS" pitchFamily="34" charset="-128"/>
              </a:rPr>
              <a:t>Description </a:t>
            </a:r>
          </a:p>
        </p:txBody>
      </p:sp>
      <p:sp>
        <p:nvSpPr>
          <p:cNvPr id="171" name="AutoShape 6"/>
          <p:cNvSpPr>
            <a:spLocks noChangeArrowheads="1"/>
          </p:cNvSpPr>
          <p:nvPr>
            <p:custDataLst>
              <p:tags r:id="rId8"/>
            </p:custDataLst>
          </p:nvPr>
        </p:nvSpPr>
        <p:spPr bwMode="gray">
          <a:xfrm>
            <a:off x="594519" y="3521944"/>
            <a:ext cx="1658895" cy="744615"/>
          </a:xfrm>
          <a:prstGeom prst="homePlate">
            <a:avLst>
              <a:gd name="adj" fmla="val 18199"/>
            </a:avLst>
          </a:prstGeom>
          <a:ln>
            <a:noFill/>
            <a:headEnd/>
            <a:tailEn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108000" tIns="73152" rIns="108000" bIns="73152" numCol="1" anchor="ctr" anchorCtr="0" compatLnSpc="1">
            <a:prstTxWarp prst="textNoShape">
              <a:avLst/>
            </a:prstTxWarp>
            <a:noAutofit/>
          </a:bodyPr>
          <a:lstStyle/>
          <a:p>
            <a:pPr defTabSz="895350">
              <a:buClr>
                <a:schemeClr val="tx2"/>
              </a:buClr>
            </a:pPr>
            <a:r>
              <a:rPr lang="en-US" sz="1400" b="1" dirty="0">
                <a:solidFill>
                  <a:schemeClr val="lt1"/>
                </a:solidFill>
                <a:latin typeface="+mn-lt"/>
                <a:ea typeface="Arial Unicode MS" pitchFamily="34" charset="-128"/>
                <a:cs typeface="Arial Unicode MS" pitchFamily="34" charset="-128"/>
              </a:rPr>
              <a:t>Applicability</a:t>
            </a:r>
          </a:p>
        </p:txBody>
      </p:sp>
      <p:sp>
        <p:nvSpPr>
          <p:cNvPr id="172" name="Rectangle 69"/>
          <p:cNvSpPr>
            <a:spLocks noChangeArrowheads="1"/>
          </p:cNvSpPr>
          <p:nvPr/>
        </p:nvSpPr>
        <p:spPr bwMode="gray">
          <a:xfrm>
            <a:off x="2463618" y="1303336"/>
            <a:ext cx="2792730" cy="4344273"/>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75"/>
          <p:cNvSpPr>
            <a:spLocks noChangeArrowheads="1"/>
          </p:cNvSpPr>
          <p:nvPr/>
        </p:nvSpPr>
        <p:spPr bwMode="gray">
          <a:xfrm>
            <a:off x="2463616" y="1311063"/>
            <a:ext cx="2792730" cy="699032"/>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endParaRPr lang="en-US" sz="1200" b="1" dirty="0">
              <a:solidFill>
                <a:schemeClr val="bg1"/>
              </a:solidFill>
              <a:latin typeface="+mn-lt"/>
            </a:endParaRPr>
          </a:p>
        </p:txBody>
      </p:sp>
      <p:sp>
        <p:nvSpPr>
          <p:cNvPr id="174" name="Rectangle 10308"/>
          <p:cNvSpPr txBox="1">
            <a:spLocks/>
          </p:cNvSpPr>
          <p:nvPr/>
        </p:nvSpPr>
        <p:spPr>
          <a:xfrm>
            <a:off x="2575719" y="1445136"/>
            <a:ext cx="249419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b="1" dirty="0" smtClean="0">
                <a:solidFill>
                  <a:schemeClr val="bg1"/>
                </a:solidFill>
              </a:rPr>
              <a:t>Group 1 </a:t>
            </a:r>
            <a:br>
              <a:rPr lang="en-US" sz="1400" b="1" dirty="0" smtClean="0">
                <a:solidFill>
                  <a:schemeClr val="bg1"/>
                </a:solidFill>
              </a:rPr>
            </a:br>
            <a:r>
              <a:rPr lang="en-US" sz="1400" dirty="0" smtClean="0">
                <a:solidFill>
                  <a:schemeClr val="bg1"/>
                </a:solidFill>
              </a:rPr>
              <a:t>(Median, Top Quartile)</a:t>
            </a:r>
            <a:endParaRPr lang="en-US" sz="1400" dirty="0">
              <a:solidFill>
                <a:schemeClr val="bg1"/>
              </a:solidFill>
            </a:endParaRPr>
          </a:p>
        </p:txBody>
      </p:sp>
      <p:cxnSp>
        <p:nvCxnSpPr>
          <p:cNvPr id="175" name="Straight Connector 174"/>
          <p:cNvCxnSpPr>
            <a:cxnSpLocks/>
          </p:cNvCxnSpPr>
          <p:nvPr/>
        </p:nvCxnSpPr>
        <p:spPr>
          <a:xfrm>
            <a:off x="2474337" y="3394416"/>
            <a:ext cx="2792730"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76" name="Rectangle 133"/>
          <p:cNvSpPr txBox="1">
            <a:spLocks/>
          </p:cNvSpPr>
          <p:nvPr/>
        </p:nvSpPr>
        <p:spPr>
          <a:xfrm>
            <a:off x="2575719" y="2123863"/>
            <a:ext cx="2494193" cy="11203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smtClean="0"/>
              <a:t>#Number# #Geography# #Sector# players</a:t>
            </a:r>
          </a:p>
          <a:p>
            <a:pPr lvl="1">
              <a:spcBef>
                <a:spcPct val="20000"/>
              </a:spcBef>
            </a:pPr>
            <a:r>
              <a:rPr lang="en-US" sz="1400" dirty="0" smtClean="0"/>
              <a:t>#</a:t>
            </a:r>
            <a:r>
              <a:rPr lang="en-US" sz="1400" dirty="0" err="1" smtClean="0"/>
              <a:t>BusinessMix</a:t>
            </a:r>
            <a:r>
              <a:rPr lang="en-US" sz="1400" dirty="0" smtClean="0"/>
              <a:t>#, #</a:t>
            </a:r>
            <a:r>
              <a:rPr lang="en-US" sz="1400" dirty="0" err="1" smtClean="0"/>
              <a:t>GeographicSpread</a:t>
            </a:r>
            <a:r>
              <a:rPr lang="en-US" sz="1400" dirty="0" smtClean="0"/>
              <a:t>#, #</a:t>
            </a:r>
            <a:r>
              <a:rPr lang="en-US" sz="1400" dirty="0" err="1" smtClean="0"/>
              <a:t>LoBs</a:t>
            </a:r>
            <a:r>
              <a:rPr lang="en-US" sz="1400" dirty="0" smtClean="0"/>
              <a:t># or #Subsectors#</a:t>
            </a:r>
            <a:endParaRPr lang="en-US" sz="1400" dirty="0"/>
          </a:p>
        </p:txBody>
      </p:sp>
      <p:sp>
        <p:nvSpPr>
          <p:cNvPr id="177" name="Rectangle 133"/>
          <p:cNvSpPr txBox="1">
            <a:spLocks/>
          </p:cNvSpPr>
          <p:nvPr/>
        </p:nvSpPr>
        <p:spPr>
          <a:xfrm>
            <a:off x="2575719" y="3521944"/>
            <a:ext cx="249419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smtClean="0"/>
              <a:t>IT spend and FTE benchmarks</a:t>
            </a:r>
            <a:endParaRPr lang="en-US" sz="1400" dirty="0"/>
          </a:p>
        </p:txBody>
      </p:sp>
      <p:cxnSp>
        <p:nvCxnSpPr>
          <p:cNvPr id="178" name="Straight Connector 177"/>
          <p:cNvCxnSpPr>
            <a:cxnSpLocks/>
          </p:cNvCxnSpPr>
          <p:nvPr/>
        </p:nvCxnSpPr>
        <p:spPr>
          <a:xfrm>
            <a:off x="2463616" y="4396637"/>
            <a:ext cx="2792730"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79" name="Rectangle 133"/>
          <p:cNvSpPr txBox="1">
            <a:spLocks/>
          </p:cNvSpPr>
          <p:nvPr/>
        </p:nvSpPr>
        <p:spPr>
          <a:xfrm>
            <a:off x="2575719" y="4524163"/>
            <a:ext cx="2494193" cy="9910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a:t>Revenues: 1bn to 20bn</a:t>
            </a:r>
          </a:p>
          <a:p>
            <a:pPr lvl="1">
              <a:spcBef>
                <a:spcPct val="20000"/>
              </a:spcBef>
            </a:pPr>
            <a:r>
              <a:rPr lang="en-US" sz="1400" dirty="0" smtClean="0"/>
              <a:t>FTEs: 2,000 to 15,000</a:t>
            </a:r>
          </a:p>
          <a:p>
            <a:pPr lvl="1">
              <a:spcBef>
                <a:spcPct val="20000"/>
              </a:spcBef>
            </a:pPr>
            <a:r>
              <a:rPr lang="en-US" sz="1400" dirty="0" smtClean="0"/>
              <a:t>IT spend: 50mn to 200mn</a:t>
            </a:r>
          </a:p>
          <a:p>
            <a:pPr lvl="1">
              <a:spcBef>
                <a:spcPct val="20000"/>
              </a:spcBef>
            </a:pPr>
            <a:r>
              <a:rPr lang="en-US" sz="1400" dirty="0" smtClean="0"/>
              <a:t>IT FTEs: 200 to 2,000</a:t>
            </a:r>
            <a:endParaRPr lang="en-US" sz="1400" dirty="0"/>
          </a:p>
        </p:txBody>
      </p:sp>
      <p:sp>
        <p:nvSpPr>
          <p:cNvPr id="184" name="Rectangle 69"/>
          <p:cNvSpPr>
            <a:spLocks noChangeArrowheads="1"/>
          </p:cNvSpPr>
          <p:nvPr/>
        </p:nvSpPr>
        <p:spPr bwMode="gray">
          <a:xfrm>
            <a:off x="5471320" y="1311063"/>
            <a:ext cx="2792730" cy="4335674"/>
          </a:xfrm>
          <a:prstGeom prst="rect">
            <a:avLst/>
          </a:prstGeom>
          <a:solidFill>
            <a:schemeClr val="bg1">
              <a:lumMod val="95000"/>
            </a:schemeClr>
          </a:solidFill>
          <a:ln w="254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a:solidFill>
                <a:schemeClr val="lt1"/>
              </a:solidFill>
              <a:latin typeface="+mn-lt"/>
            </a:endParaRPr>
          </a:p>
        </p:txBody>
      </p:sp>
      <p:sp>
        <p:nvSpPr>
          <p:cNvPr id="185" name="Rectangle 75"/>
          <p:cNvSpPr>
            <a:spLocks noChangeArrowheads="1"/>
          </p:cNvSpPr>
          <p:nvPr/>
        </p:nvSpPr>
        <p:spPr bwMode="gray">
          <a:xfrm>
            <a:off x="5471319" y="1317575"/>
            <a:ext cx="2792730" cy="686008"/>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endParaRPr lang="en-US" sz="1200" b="1" dirty="0">
              <a:solidFill>
                <a:schemeClr val="bg1"/>
              </a:solidFill>
              <a:latin typeface="+mn-lt"/>
            </a:endParaRPr>
          </a:p>
        </p:txBody>
      </p:sp>
      <p:sp>
        <p:nvSpPr>
          <p:cNvPr id="186" name="Rectangle 10308"/>
          <p:cNvSpPr txBox="1">
            <a:spLocks/>
          </p:cNvSpPr>
          <p:nvPr/>
        </p:nvSpPr>
        <p:spPr>
          <a:xfrm>
            <a:off x="5584530" y="1445136"/>
            <a:ext cx="249419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b="1" dirty="0" smtClean="0">
                <a:solidFill>
                  <a:schemeClr val="bg1"/>
                </a:solidFill>
              </a:rPr>
              <a:t>Group 2 </a:t>
            </a:r>
            <a:br>
              <a:rPr lang="en-US" sz="1400" b="1" dirty="0" smtClean="0">
                <a:solidFill>
                  <a:schemeClr val="bg1"/>
                </a:solidFill>
              </a:rPr>
            </a:br>
            <a:r>
              <a:rPr lang="en-US" sz="1400" dirty="0" smtClean="0">
                <a:solidFill>
                  <a:schemeClr val="bg1"/>
                </a:solidFill>
              </a:rPr>
              <a:t>(Peers, Peers </a:t>
            </a:r>
            <a:r>
              <a:rPr lang="en-US" sz="1400" dirty="0" err="1" smtClean="0">
                <a:solidFill>
                  <a:schemeClr val="bg1"/>
                </a:solidFill>
              </a:rPr>
              <a:t>TQ</a:t>
            </a:r>
            <a:r>
              <a:rPr lang="en-US" sz="1400" dirty="0" smtClean="0">
                <a:solidFill>
                  <a:schemeClr val="bg1"/>
                </a:solidFill>
              </a:rPr>
              <a:t>)</a:t>
            </a:r>
          </a:p>
        </p:txBody>
      </p:sp>
      <p:cxnSp>
        <p:nvCxnSpPr>
          <p:cNvPr id="187" name="Straight Connector 186"/>
          <p:cNvCxnSpPr>
            <a:cxnSpLocks/>
          </p:cNvCxnSpPr>
          <p:nvPr/>
        </p:nvCxnSpPr>
        <p:spPr>
          <a:xfrm>
            <a:off x="5482039" y="3394416"/>
            <a:ext cx="2792730"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88" name="Rectangle 133"/>
          <p:cNvSpPr txBox="1">
            <a:spLocks/>
          </p:cNvSpPr>
          <p:nvPr/>
        </p:nvSpPr>
        <p:spPr>
          <a:xfrm>
            <a:off x="5584530" y="2123863"/>
            <a:ext cx="2494193" cy="11203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smtClean="0"/>
              <a:t>#Number# #Geography# #Sector# players</a:t>
            </a:r>
          </a:p>
          <a:p>
            <a:pPr lvl="1">
              <a:spcBef>
                <a:spcPct val="20000"/>
              </a:spcBef>
            </a:pPr>
            <a:r>
              <a:rPr lang="en-US" sz="1400" dirty="0" smtClean="0"/>
              <a:t>#</a:t>
            </a:r>
            <a:r>
              <a:rPr lang="en-US" sz="1400" dirty="0" err="1" smtClean="0"/>
              <a:t>BusinessMix</a:t>
            </a:r>
            <a:r>
              <a:rPr lang="en-US" sz="1400" dirty="0" smtClean="0"/>
              <a:t>#, #</a:t>
            </a:r>
            <a:r>
              <a:rPr lang="en-US" sz="1400" dirty="0" err="1" smtClean="0"/>
              <a:t>GeographicSpread</a:t>
            </a:r>
            <a:r>
              <a:rPr lang="en-US" sz="1400" dirty="0" smtClean="0"/>
              <a:t>#, #</a:t>
            </a:r>
            <a:r>
              <a:rPr lang="en-US" sz="1400" dirty="0" err="1" smtClean="0"/>
              <a:t>LoBs</a:t>
            </a:r>
            <a:r>
              <a:rPr lang="en-US" sz="1400" dirty="0"/>
              <a:t># or #Subsectors</a:t>
            </a:r>
            <a:r>
              <a:rPr lang="en-US" sz="1400" dirty="0" smtClean="0"/>
              <a:t>#</a:t>
            </a:r>
            <a:endParaRPr lang="en-US" sz="1400" dirty="0"/>
          </a:p>
        </p:txBody>
      </p:sp>
      <p:sp>
        <p:nvSpPr>
          <p:cNvPr id="189" name="Rectangle 133"/>
          <p:cNvSpPr txBox="1">
            <a:spLocks/>
          </p:cNvSpPr>
          <p:nvPr/>
        </p:nvSpPr>
        <p:spPr>
          <a:xfrm>
            <a:off x="5584530" y="3521944"/>
            <a:ext cx="2494193" cy="4419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smtClean="0"/>
              <a:t>IT productivity and IT capabilities</a:t>
            </a:r>
            <a:endParaRPr lang="en-US" sz="1400" dirty="0"/>
          </a:p>
        </p:txBody>
      </p:sp>
      <p:cxnSp>
        <p:nvCxnSpPr>
          <p:cNvPr id="190" name="Straight Connector 189"/>
          <p:cNvCxnSpPr>
            <a:cxnSpLocks/>
          </p:cNvCxnSpPr>
          <p:nvPr/>
        </p:nvCxnSpPr>
        <p:spPr>
          <a:xfrm>
            <a:off x="5471320" y="4396637"/>
            <a:ext cx="2792730"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91" name="Rectangle 133"/>
          <p:cNvSpPr txBox="1">
            <a:spLocks/>
          </p:cNvSpPr>
          <p:nvPr/>
        </p:nvSpPr>
        <p:spPr>
          <a:xfrm>
            <a:off x="5584530" y="4524163"/>
            <a:ext cx="2494193" cy="9910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spcBef>
                <a:spcPct val="20000"/>
              </a:spcBef>
            </a:pPr>
            <a:r>
              <a:rPr lang="en-US" sz="1400" dirty="0"/>
              <a:t>Revenues: 1bn to 20bn</a:t>
            </a:r>
          </a:p>
          <a:p>
            <a:pPr lvl="1">
              <a:spcBef>
                <a:spcPct val="20000"/>
              </a:spcBef>
            </a:pPr>
            <a:r>
              <a:rPr lang="en-US" sz="1400" dirty="0" smtClean="0"/>
              <a:t>FTEs: </a:t>
            </a:r>
            <a:r>
              <a:rPr lang="en-US" sz="1400" dirty="0"/>
              <a:t>2,000 to 15,000</a:t>
            </a:r>
          </a:p>
          <a:p>
            <a:pPr lvl="1">
              <a:spcBef>
                <a:spcPct val="20000"/>
              </a:spcBef>
            </a:pPr>
            <a:r>
              <a:rPr lang="en-US" sz="1400" dirty="0" smtClean="0"/>
              <a:t>IT spend: 50mn to 200mn</a:t>
            </a:r>
          </a:p>
          <a:p>
            <a:pPr lvl="1">
              <a:spcBef>
                <a:spcPct val="20000"/>
              </a:spcBef>
            </a:pPr>
            <a:r>
              <a:rPr lang="en-US" sz="1400" dirty="0" smtClean="0"/>
              <a:t>IT FTEs: 200 to 2,000</a:t>
            </a:r>
            <a:endParaRPr lang="en-US" sz="1400" dirty="0"/>
          </a:p>
        </p:txBody>
      </p:sp>
      <p:sp>
        <p:nvSpPr>
          <p:cNvPr id="63" name="McK 1. On-page tracker"/>
          <p:cNvSpPr>
            <a:spLocks noChangeArrowheads="1"/>
          </p:cNvSpPr>
          <p:nvPr/>
        </p:nvSpPr>
        <p:spPr bwMode="auto">
          <a:xfrm>
            <a:off x="213064" y="26988"/>
            <a:ext cx="137537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mn-lt"/>
                <a:ea typeface="+mj-ea"/>
              </a:rPr>
              <a:t>INTRODUCTION</a:t>
            </a:r>
          </a:p>
        </p:txBody>
      </p:sp>
      <p:sp>
        <p:nvSpPr>
          <p:cNvPr id="76" name="McK 5. Source"/>
          <p:cNvSpPr>
            <a:spLocks noChangeArrowheads="1"/>
          </p:cNvSpPr>
          <p:nvPr/>
        </p:nvSpPr>
        <p:spPr bwMode="auto">
          <a:xfrm>
            <a:off x="213065" y="6495310"/>
            <a:ext cx="69313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smtClean="0">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sp>
        <p:nvSpPr>
          <p:cNvPr id="27" name="McK 3. Unit of measure"/>
          <p:cNvSpPr txBox="1">
            <a:spLocks noChangeArrowheads="1"/>
          </p:cNvSpPr>
          <p:nvPr/>
        </p:nvSpPr>
        <p:spPr bwMode="auto">
          <a:xfrm>
            <a:off x="213064" y="861436"/>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#Currency#, FTEs</a:t>
            </a:r>
          </a:p>
        </p:txBody>
      </p:sp>
      <p:sp>
        <p:nvSpPr>
          <p:cNvPr id="28" name="TextBox 4"/>
          <p:cNvSpPr txBox="1"/>
          <p:nvPr>
            <p:custDataLst>
              <p:tags r:id="rId9"/>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custDataLst>
      <p:tags r:id="rId2"/>
    </p:custDataLst>
    <p:extLst>
      <p:ext uri="{BB962C8B-B14F-4D97-AF65-F5344CB8AC3E}">
        <p14:creationId xmlns:p14="http://schemas.microsoft.com/office/powerpoint/2010/main" val="215541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3245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516"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endParaRPr lang="de-CH" dirty="0" smtClean="0">
              <a:solidFill>
                <a:schemeClr val="tx1"/>
              </a:solidFill>
              <a:latin typeface="Arial"/>
              <a:ea typeface="ＭＳ Ｐゴシック"/>
              <a:sym typeface="Arial"/>
            </a:endParaRPr>
          </a:p>
        </p:txBody>
      </p:sp>
      <p:sp>
        <p:nvSpPr>
          <p:cNvPr id="29" name="Text Placeholder 2"/>
          <p:cNvSpPr>
            <a:spLocks noGrp="1"/>
          </p:cNvSpPr>
          <p:nvPr>
            <p:custDataLst>
              <p:tags r:id="rId4"/>
            </p:custDataLst>
          </p:nvPr>
        </p:nvSpPr>
        <p:spPr bwMode="gray">
          <a:xfrm>
            <a:off x="2652713" y="2343150"/>
            <a:ext cx="3656013" cy="406400"/>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63" tIns="80963" rIns="0" bIns="80963"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b="1" dirty="0" smtClean="0"/>
              <a:t>Summary of IT performance</a:t>
            </a:r>
            <a:endParaRPr lang="de-CH" b="1" dirty="0"/>
          </a:p>
        </p:txBody>
      </p:sp>
      <p:sp>
        <p:nvSpPr>
          <p:cNvPr id="9" name="Text Placeholder 2">
            <a:hlinkClick r:id="" action="ppaction://noaction"/>
          </p:cNvPr>
          <p:cNvSpPr>
            <a:spLocks noGrp="1"/>
          </p:cNvSpPr>
          <p:nvPr>
            <p:custDataLst>
              <p:tags r:id="rId5"/>
            </p:custDataLst>
          </p:nvPr>
        </p:nvSpPr>
        <p:spPr bwMode="gray">
          <a:xfrm>
            <a:off x="2652713" y="2749550"/>
            <a:ext cx="3656013" cy="4079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63" tIns="82550" rIns="0" bIns="80963"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dirty="0" smtClean="0"/>
              <a:t>Detailed analyses by activity</a:t>
            </a:r>
            <a:endParaRPr lang="de-CH" dirty="0"/>
          </a:p>
        </p:txBody>
      </p:sp>
      <p:sp>
        <p:nvSpPr>
          <p:cNvPr id="12" name="Text Placeholder 2">
            <a:hlinkClick r:id="" action="ppaction://noaction"/>
          </p:cNvPr>
          <p:cNvSpPr>
            <a:spLocks noGrp="1"/>
          </p:cNvSpPr>
          <p:nvPr>
            <p:custDataLst>
              <p:tags r:id="rId6"/>
            </p:custDataLst>
          </p:nvPr>
        </p:nvSpPr>
        <p:spPr bwMode="gray">
          <a:xfrm>
            <a:off x="2652713" y="3157538"/>
            <a:ext cx="3656013" cy="406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63" tIns="80963" rIns="0" bIns="80963"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smtClean="0"/>
              <a:t>Appendix </a:t>
            </a:r>
            <a:r>
              <a:rPr lang="en-US" dirty="0" smtClean="0"/>
              <a:t>– IT-business alignment</a:t>
            </a:r>
            <a:endParaRPr lang="de-CH" dirty="0"/>
          </a:p>
        </p:txBody>
      </p:sp>
      <p:sp>
        <p:nvSpPr>
          <p:cNvPr id="30" name="Text Placeholder 2">
            <a:hlinkClick r:id="" action="ppaction://noaction"/>
          </p:cNvPr>
          <p:cNvSpPr>
            <a:spLocks noGrp="1"/>
          </p:cNvSpPr>
          <p:nvPr>
            <p:custDataLst>
              <p:tags r:id="rId7"/>
            </p:custDataLst>
          </p:nvPr>
        </p:nvSpPr>
        <p:spPr bwMode="gray">
          <a:xfrm>
            <a:off x="2652713" y="3563938"/>
            <a:ext cx="3656013" cy="4079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63" tIns="80963" rIns="0" bIns="8255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dirty="0" smtClean="0"/>
              <a:t>Appendix – </a:t>
            </a:r>
            <a:r>
              <a:rPr lang="en-US" smtClean="0"/>
              <a:t>IT capabilities</a:t>
            </a:r>
            <a:endParaRPr lang="de-CH" dirty="0"/>
          </a:p>
        </p:txBody>
      </p:sp>
      <p:sp>
        <p:nvSpPr>
          <p:cNvPr id="31" name="Text Placeholder 2">
            <a:hlinkClick r:id="" action="ppaction://noaction"/>
          </p:cNvPr>
          <p:cNvSpPr>
            <a:spLocks noGrp="1"/>
          </p:cNvSpPr>
          <p:nvPr>
            <p:custDataLst>
              <p:tags r:id="rId8"/>
            </p:custDataLst>
          </p:nvPr>
        </p:nvSpPr>
        <p:spPr bwMode="gray">
          <a:xfrm>
            <a:off x="2652713" y="3971925"/>
            <a:ext cx="3656013" cy="406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963" tIns="80963" rIns="0" bIns="80963"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r>
              <a:rPr lang="en-US" dirty="0" smtClean="0"/>
              <a:t>Appendix – IT effectiveness</a:t>
            </a:r>
            <a:endParaRPr lang="de-CH" dirty="0"/>
          </a:p>
        </p:txBody>
      </p:sp>
      <p:sp>
        <p:nvSpPr>
          <p:cNvPr id="2" name="Title 1"/>
          <p:cNvSpPr>
            <a:spLocks noGrp="1"/>
          </p:cNvSpPr>
          <p:nvPr>
            <p:ph type="title"/>
          </p:nvPr>
        </p:nvSpPr>
        <p:spPr/>
        <p:txBody>
          <a:bodyPr/>
          <a:lstStyle/>
          <a:p>
            <a:r>
              <a:rPr lang="de-CH" smtClean="0"/>
              <a:t>Contents</a:t>
            </a:r>
            <a:endParaRPr lang="de-CH"/>
          </a:p>
        </p:txBody>
      </p:sp>
      <p:sp>
        <p:nvSpPr>
          <p:cNvPr id="10" name="TextBox 4"/>
          <p:cNvSpPr txBox="1"/>
          <p:nvPr>
            <p:custDataLst>
              <p:tags r:id="rId9"/>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1569801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3756097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12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nvPr>
        </p:nvSpPr>
        <p:spPr>
          <a:xfrm>
            <a:off x="213064" y="230188"/>
            <a:ext cx="8524536" cy="2923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Summary of key </a:t>
            </a:r>
            <a:r>
              <a:rPr lang="en-US" dirty="0" smtClean="0"/>
              <a:t>messages (1/2)</a:t>
            </a:r>
            <a:endParaRPr lang="en-US" dirty="0"/>
          </a:p>
        </p:txBody>
      </p:sp>
      <p:sp>
        <p:nvSpPr>
          <p:cNvPr id="13" name="McK 1. On-page tracker"/>
          <p:cNvSpPr>
            <a:spLocks noChangeArrowheads="1"/>
          </p:cNvSpPr>
          <p:nvPr/>
        </p:nvSpPr>
        <p:spPr bwMode="auto">
          <a:xfrm>
            <a:off x="213064" y="26988"/>
            <a:ext cx="286277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mn-lt"/>
                <a:ea typeface="+mj-ea"/>
              </a:rPr>
              <a:t>SUMMARY OF IT PERFORMANCE</a:t>
            </a:r>
            <a:endParaRPr lang="en-US" sz="1400" dirty="0">
              <a:solidFill>
                <a:srgbClr val="808080"/>
              </a:solidFill>
              <a:latin typeface="+mn-lt"/>
              <a:ea typeface="+mj-ea"/>
            </a:endParaRPr>
          </a:p>
        </p:txBody>
      </p:sp>
      <p:sp>
        <p:nvSpPr>
          <p:cNvPr id="16" name="McK 5. Source"/>
          <p:cNvSpPr>
            <a:spLocks noChangeArrowheads="1"/>
          </p:cNvSpPr>
          <p:nvPr/>
        </p:nvSpPr>
        <p:spPr bwMode="auto">
          <a:xfrm>
            <a:off x="213065" y="6495310"/>
            <a:ext cx="69313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smtClean="0">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sp>
        <p:nvSpPr>
          <p:cNvPr id="18" name="Rectangle 2"/>
          <p:cNvSpPr>
            <a:spLocks noChangeArrowheads="1"/>
          </p:cNvSpPr>
          <p:nvPr/>
        </p:nvSpPr>
        <p:spPr bwMode="gray">
          <a:xfrm>
            <a:off x="217496" y="2434162"/>
            <a:ext cx="8515673" cy="3870945"/>
          </a:xfrm>
          <a:prstGeom prst="rect">
            <a:avLst/>
          </a:prstGeom>
          <a:solidFill>
            <a:schemeClr val="bg1">
              <a:lumMod val="95000"/>
            </a:schemeClr>
          </a:solidFill>
          <a:ln w="25400">
            <a:no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chemeClr val="lt1"/>
              </a:solidFill>
              <a:latin typeface="+mn-lt"/>
            </a:endParaRPr>
          </a:p>
        </p:txBody>
      </p:sp>
      <p:sp>
        <p:nvSpPr>
          <p:cNvPr id="19" name="Rectangle 2"/>
          <p:cNvSpPr>
            <a:spLocks noChangeArrowheads="1"/>
          </p:cNvSpPr>
          <p:nvPr/>
        </p:nvSpPr>
        <p:spPr bwMode="gray">
          <a:xfrm>
            <a:off x="217496" y="1105786"/>
            <a:ext cx="8515673" cy="1099841"/>
          </a:xfrm>
          <a:prstGeom prst="rect">
            <a:avLst/>
          </a:prstGeom>
          <a:solidFill>
            <a:schemeClr val="bg1">
              <a:lumMod val="95000"/>
            </a:schemeClr>
          </a:solidFill>
          <a:ln w="25400">
            <a:no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chemeClr val="lt1"/>
              </a:solidFill>
              <a:latin typeface="+mn-lt"/>
            </a:endParaRPr>
          </a:p>
        </p:txBody>
      </p:sp>
      <p:sp>
        <p:nvSpPr>
          <p:cNvPr id="20" name="Rectangle 7"/>
          <p:cNvSpPr txBox="1">
            <a:spLocks noChangeArrowheads="1"/>
          </p:cNvSpPr>
          <p:nvPr/>
        </p:nvSpPr>
        <p:spPr bwMode="gray">
          <a:xfrm>
            <a:off x="1671084" y="1179635"/>
            <a:ext cx="6962554" cy="900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spcBef>
                <a:spcPts val="300"/>
              </a:spcBef>
            </a:pPr>
            <a:r>
              <a:rPr lang="en-CA" sz="1400" dirty="0" smtClean="0"/>
              <a:t>The scope of this IT Assessment included </a:t>
            </a:r>
            <a:r>
              <a:rPr lang="en-CA" sz="1400" b="1" dirty="0" smtClean="0"/>
              <a:t>all IT functions </a:t>
            </a:r>
            <a:r>
              <a:rPr lang="en-CA" sz="1400" dirty="0" smtClean="0"/>
              <a:t>within the organization. </a:t>
            </a:r>
          </a:p>
          <a:p>
            <a:pPr lvl="1">
              <a:spcBef>
                <a:spcPts val="300"/>
              </a:spcBef>
            </a:pPr>
            <a:r>
              <a:rPr lang="en-CA" sz="1400" dirty="0" smtClean="0"/>
              <a:t>The diagnostic comprised of quantitative benchmarking of </a:t>
            </a:r>
            <a:r>
              <a:rPr lang="en-CA" sz="1400" b="1" dirty="0" smtClean="0"/>
              <a:t>IT efficiency, </a:t>
            </a:r>
            <a:r>
              <a:rPr lang="en-CA" sz="1400" dirty="0" smtClean="0"/>
              <a:t>including</a:t>
            </a:r>
            <a:r>
              <a:rPr lang="en-CA" sz="1400" b="1" dirty="0" smtClean="0"/>
              <a:t> </a:t>
            </a:r>
            <a:r>
              <a:rPr lang="en-CA" sz="1400" dirty="0" smtClean="0"/>
              <a:t>spend, FTEs and productivity metrics along with qualitative assessment of </a:t>
            </a:r>
            <a:r>
              <a:rPr lang="en-CA" sz="1400" b="1" dirty="0" smtClean="0"/>
              <a:t>IT capabilities </a:t>
            </a:r>
            <a:r>
              <a:rPr lang="en-CA" sz="1400" dirty="0" smtClean="0"/>
              <a:t>(i.e., best practices in IT management)</a:t>
            </a:r>
          </a:p>
        </p:txBody>
      </p:sp>
      <p:sp>
        <p:nvSpPr>
          <p:cNvPr id="21" name="Rectangle 3"/>
          <p:cNvSpPr>
            <a:spLocks noChangeArrowheads="1"/>
          </p:cNvSpPr>
          <p:nvPr/>
        </p:nvSpPr>
        <p:spPr bwMode="gray">
          <a:xfrm>
            <a:off x="217496" y="1105786"/>
            <a:ext cx="1371600" cy="1099841"/>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r>
              <a:rPr lang="en-US" sz="1400" b="1" dirty="0">
                <a:solidFill>
                  <a:schemeClr val="bg1"/>
                </a:solidFill>
                <a:latin typeface="+mn-lt"/>
              </a:rPr>
              <a:t>Scope of the analysis</a:t>
            </a:r>
          </a:p>
        </p:txBody>
      </p:sp>
      <p:sp>
        <p:nvSpPr>
          <p:cNvPr id="22" name="Rectangle 10"/>
          <p:cNvSpPr>
            <a:spLocks noChangeArrowheads="1"/>
          </p:cNvSpPr>
          <p:nvPr/>
        </p:nvSpPr>
        <p:spPr bwMode="gray">
          <a:xfrm>
            <a:off x="217496" y="2434162"/>
            <a:ext cx="1371600" cy="3870945"/>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r>
              <a:rPr lang="en-US" sz="1400" b="1" dirty="0">
                <a:solidFill>
                  <a:schemeClr val="bg1"/>
                </a:solidFill>
                <a:latin typeface="+mn-lt"/>
              </a:rPr>
              <a:t>IT efficiency</a:t>
            </a:r>
          </a:p>
        </p:txBody>
      </p:sp>
      <p:sp>
        <p:nvSpPr>
          <p:cNvPr id="23" name="Rectangle 7"/>
          <p:cNvSpPr txBox="1">
            <a:spLocks noChangeArrowheads="1"/>
          </p:cNvSpPr>
          <p:nvPr/>
        </p:nvSpPr>
        <p:spPr bwMode="gray">
          <a:xfrm>
            <a:off x="1671084" y="2494547"/>
            <a:ext cx="6962554" cy="36522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spcBef>
                <a:spcPts val="400"/>
              </a:spcBef>
            </a:pPr>
            <a:r>
              <a:rPr lang="en-US" altLang="zh-CN" sz="1400" dirty="0"/>
              <a:t>In </a:t>
            </a:r>
            <a:r>
              <a:rPr lang="en-US" altLang="zh-CN" sz="1400" dirty="0" smtClean="0"/>
              <a:t>#Client1DataYear# you </a:t>
            </a:r>
            <a:r>
              <a:rPr lang="en-US" altLang="zh-CN" sz="1400" dirty="0"/>
              <a:t>had a total IT spend of </a:t>
            </a:r>
            <a:r>
              <a:rPr lang="en-US" altLang="zh-CN" sz="1400" dirty="0" err="1" smtClean="0"/>
              <a:t>XXmn</a:t>
            </a:r>
            <a:r>
              <a:rPr lang="en-US" altLang="zh-CN" sz="1400" dirty="0" smtClean="0"/>
              <a:t> </a:t>
            </a:r>
            <a:r>
              <a:rPr lang="en-US" altLang="zh-CN" sz="1400" dirty="0"/>
              <a:t>on </a:t>
            </a:r>
            <a:r>
              <a:rPr lang="en-US" altLang="zh-CN" sz="1400" dirty="0" smtClean="0"/>
              <a:t>a revenue base </a:t>
            </a:r>
            <a:r>
              <a:rPr lang="en-US" altLang="zh-CN" sz="1400" dirty="0"/>
              <a:t>of </a:t>
            </a:r>
            <a:r>
              <a:rPr lang="en-US" altLang="zh-CN" sz="1400" dirty="0" err="1" smtClean="0"/>
              <a:t>XXmn</a:t>
            </a:r>
            <a:r>
              <a:rPr lang="en-US" altLang="zh-CN" sz="1400" dirty="0" smtClean="0"/>
              <a:t> </a:t>
            </a:r>
            <a:r>
              <a:rPr lang="en-US" altLang="zh-CN" sz="1400" dirty="0"/>
              <a:t>and an expense base of </a:t>
            </a:r>
            <a:r>
              <a:rPr lang="en-US" altLang="zh-CN" sz="1400" dirty="0" err="1" smtClean="0"/>
              <a:t>XXmn</a:t>
            </a:r>
            <a:endParaRPr lang="en-US" altLang="zh-CN" sz="1400" dirty="0"/>
          </a:p>
          <a:p>
            <a:pPr lvl="1">
              <a:spcBef>
                <a:spcPts val="400"/>
              </a:spcBef>
            </a:pPr>
            <a:r>
              <a:rPr lang="en-US" sz="1400" dirty="0"/>
              <a:t>Comparing your IT spend ratio to that of the median in the industry (XX% of revenue vs. XX%) reveals a value at stake of  </a:t>
            </a:r>
            <a:r>
              <a:rPr lang="en-US" sz="1400" dirty="0" err="1" smtClean="0"/>
              <a:t>XXmn</a:t>
            </a:r>
            <a:r>
              <a:rPr lang="en-US" sz="1400" dirty="0"/>
              <a:t>, and comparing to the best </a:t>
            </a:r>
            <a:r>
              <a:rPr lang="en-US" sz="1400" dirty="0" smtClean="0"/>
              <a:t>performers </a:t>
            </a:r>
            <a:r>
              <a:rPr lang="en-US" sz="1400" dirty="0"/>
              <a:t>(XX% of revenue) reveals a value at </a:t>
            </a:r>
            <a:r>
              <a:rPr lang="en-US" sz="1400" dirty="0" smtClean="0"/>
              <a:t>stake (VAS) </a:t>
            </a:r>
            <a:r>
              <a:rPr lang="en-US" sz="1400" dirty="0"/>
              <a:t>of </a:t>
            </a:r>
            <a:r>
              <a:rPr lang="en-US" sz="1400" dirty="0" err="1" smtClean="0"/>
              <a:t>XXmn</a:t>
            </a:r>
            <a:r>
              <a:rPr lang="en-US" sz="1400" dirty="0" smtClean="0"/>
              <a:t>. This observation is also consistent when compared against expenses instead of revenues</a:t>
            </a:r>
          </a:p>
          <a:p>
            <a:pPr lvl="1">
              <a:spcBef>
                <a:spcPts val="400"/>
              </a:spcBef>
            </a:pPr>
            <a:r>
              <a:rPr lang="en-US" sz="1400" dirty="0" smtClean="0"/>
              <a:t>Your IT spend profile shows the greatest savings opportunities in:</a:t>
            </a:r>
          </a:p>
          <a:p>
            <a:pPr lvl="2">
              <a:spcBef>
                <a:spcPts val="0"/>
              </a:spcBef>
            </a:pPr>
            <a:r>
              <a:rPr lang="en-US" sz="1400" dirty="0" smtClean="0"/>
              <a:t>Application development (you: XX% of revenues vs. median: XX%) with value at stake of </a:t>
            </a:r>
            <a:r>
              <a:rPr lang="en-US" sz="1400" dirty="0" err="1" smtClean="0"/>
              <a:t>XXmn</a:t>
            </a:r>
            <a:endParaRPr lang="en-US" sz="1400" dirty="0" smtClean="0"/>
          </a:p>
          <a:p>
            <a:pPr lvl="2">
              <a:spcBef>
                <a:spcPts val="0"/>
              </a:spcBef>
            </a:pPr>
            <a:r>
              <a:rPr lang="en-US" sz="1400" dirty="0" smtClean="0"/>
              <a:t>End user services (incl. end user computing and help desk) with value at stake of </a:t>
            </a:r>
            <a:r>
              <a:rPr lang="en-US" sz="1400" dirty="0" err="1" smtClean="0"/>
              <a:t>XXmn</a:t>
            </a:r>
            <a:endParaRPr lang="en-US" sz="1400" dirty="0" smtClean="0"/>
          </a:p>
          <a:p>
            <a:pPr lvl="1">
              <a:spcBef>
                <a:spcPts val="400"/>
              </a:spcBef>
            </a:pPr>
            <a:r>
              <a:rPr lang="en-US" sz="1400" dirty="0"/>
              <a:t>You spend less than your peers on people, especially on the internal employees (29% lower than peer banks</a:t>
            </a:r>
            <a:r>
              <a:rPr lang="en-US" sz="1400" dirty="0" smtClean="0"/>
              <a:t>)</a:t>
            </a:r>
            <a:endParaRPr lang="en-US" sz="1400" dirty="0"/>
          </a:p>
          <a:p>
            <a:pPr lvl="1">
              <a:spcBef>
                <a:spcPts val="400"/>
              </a:spcBef>
            </a:pPr>
            <a:r>
              <a:rPr lang="en-US" sz="1400" dirty="0"/>
              <a:t>Your IT sourcing profile shows that you underleverage </a:t>
            </a:r>
            <a:r>
              <a:rPr lang="en-US" sz="1400" dirty="0" smtClean="0"/>
              <a:t>the sourcing </a:t>
            </a:r>
            <a:r>
              <a:rPr lang="en-US" sz="1400" dirty="0"/>
              <a:t>lever in </a:t>
            </a:r>
            <a:r>
              <a:rPr lang="en-US" sz="1400" dirty="0" smtClean="0"/>
              <a:t>application development </a:t>
            </a:r>
            <a:r>
              <a:rPr lang="en-US" sz="1400" dirty="0"/>
              <a:t>and </a:t>
            </a:r>
            <a:r>
              <a:rPr lang="en-US" sz="1400" dirty="0" smtClean="0"/>
              <a:t>maintenance </a:t>
            </a:r>
            <a:r>
              <a:rPr lang="en-US" sz="1400" dirty="0"/>
              <a:t>(ADM) and you have a higher vendor fragmentation than that of your peers</a:t>
            </a:r>
          </a:p>
        </p:txBody>
      </p:sp>
      <p:sp>
        <p:nvSpPr>
          <p:cNvPr id="15" name="McK 3. Unit of measure"/>
          <p:cNvSpPr txBox="1">
            <a:spLocks noChangeArrowheads="1"/>
          </p:cNvSpPr>
          <p:nvPr/>
        </p:nvSpPr>
        <p:spPr bwMode="auto">
          <a:xfrm>
            <a:off x="213064" y="531813"/>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#Currency#</a:t>
            </a:r>
          </a:p>
        </p:txBody>
      </p:sp>
      <p:sp>
        <p:nvSpPr>
          <p:cNvPr id="14" name="TextBox 4"/>
          <p:cNvSpPr txBox="1"/>
          <p:nvPr>
            <p:custDataLst>
              <p:tags r:id="rId3"/>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93424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940546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34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nvPr>
        </p:nvSpPr>
        <p:spPr>
          <a:xfrm>
            <a:off x="213064" y="230188"/>
            <a:ext cx="8524536" cy="2923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dirty="0"/>
              <a:t>Summary of key </a:t>
            </a:r>
            <a:r>
              <a:rPr lang="en-US" dirty="0" smtClean="0"/>
              <a:t>messages (2/2)</a:t>
            </a:r>
            <a:endParaRPr lang="en-US" dirty="0"/>
          </a:p>
        </p:txBody>
      </p:sp>
      <p:sp>
        <p:nvSpPr>
          <p:cNvPr id="13" name="McK 1. On-page tracker"/>
          <p:cNvSpPr>
            <a:spLocks noChangeArrowheads="1"/>
          </p:cNvSpPr>
          <p:nvPr/>
        </p:nvSpPr>
        <p:spPr bwMode="auto">
          <a:xfrm>
            <a:off x="213064" y="26988"/>
            <a:ext cx="286277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smtClean="0">
                <a:solidFill>
                  <a:srgbClr val="808080"/>
                </a:solidFill>
                <a:latin typeface="+mn-lt"/>
                <a:ea typeface="+mj-ea"/>
              </a:rPr>
              <a:t>SUMMARY OF IT PERFORMANCE</a:t>
            </a:r>
            <a:endParaRPr lang="en-US" sz="1400" dirty="0">
              <a:solidFill>
                <a:srgbClr val="808080"/>
              </a:solidFill>
              <a:latin typeface="+mn-lt"/>
              <a:ea typeface="+mj-ea"/>
            </a:endParaRPr>
          </a:p>
        </p:txBody>
      </p:sp>
      <p:sp>
        <p:nvSpPr>
          <p:cNvPr id="16" name="McK 5. Source"/>
          <p:cNvSpPr>
            <a:spLocks noChangeArrowheads="1"/>
          </p:cNvSpPr>
          <p:nvPr/>
        </p:nvSpPr>
        <p:spPr bwMode="auto">
          <a:xfrm>
            <a:off x="213065" y="6495310"/>
            <a:ext cx="69313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a:tabLst>
                <a:tab pos="617538" algn="l"/>
              </a:tabLst>
            </a:pPr>
            <a:r>
              <a:rPr lang="en-US" sz="1000" dirty="0" smtClean="0">
                <a:latin typeface="+mn-lt"/>
              </a:rPr>
              <a:t>SOURCE: </a:t>
            </a:r>
            <a:r>
              <a:rPr lang="en-US" sz="1000" dirty="0" smtClean="0"/>
              <a:t>#</a:t>
            </a:r>
            <a:r>
              <a:rPr lang="en-US" sz="1000" dirty="0" err="1" smtClean="0"/>
              <a:t>HorizonSource</a:t>
            </a:r>
            <a:r>
              <a:rPr lang="en-US" sz="1000" dirty="0" smtClean="0"/>
              <a:t>#</a:t>
            </a:r>
            <a:endParaRPr lang="en-US" sz="1000" dirty="0">
              <a:solidFill>
                <a:srgbClr val="505154"/>
              </a:solidFill>
              <a:latin typeface="Arial"/>
            </a:endParaRPr>
          </a:p>
        </p:txBody>
      </p:sp>
      <p:sp>
        <p:nvSpPr>
          <p:cNvPr id="24" name="Rectangle 2"/>
          <p:cNvSpPr>
            <a:spLocks noChangeArrowheads="1"/>
          </p:cNvSpPr>
          <p:nvPr/>
        </p:nvSpPr>
        <p:spPr bwMode="gray">
          <a:xfrm>
            <a:off x="213064" y="3094611"/>
            <a:ext cx="8515673" cy="2264189"/>
          </a:xfrm>
          <a:prstGeom prst="rect">
            <a:avLst/>
          </a:prstGeom>
          <a:solidFill>
            <a:schemeClr val="bg1">
              <a:lumMod val="95000"/>
            </a:schemeClr>
          </a:solidFill>
          <a:ln w="25400">
            <a:no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chemeClr val="lt1"/>
              </a:solidFill>
              <a:latin typeface="+mn-lt"/>
            </a:endParaRPr>
          </a:p>
        </p:txBody>
      </p:sp>
      <p:sp>
        <p:nvSpPr>
          <p:cNvPr id="25" name="Rectangle 10"/>
          <p:cNvSpPr>
            <a:spLocks noChangeArrowheads="1"/>
          </p:cNvSpPr>
          <p:nvPr/>
        </p:nvSpPr>
        <p:spPr bwMode="gray">
          <a:xfrm>
            <a:off x="213064" y="3094611"/>
            <a:ext cx="1371600" cy="2264189"/>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r>
              <a:rPr lang="en-US" sz="1400" b="1" dirty="0">
                <a:solidFill>
                  <a:schemeClr val="bg1"/>
                </a:solidFill>
                <a:latin typeface="+mn-lt"/>
              </a:rPr>
              <a:t>IT </a:t>
            </a:r>
            <a:r>
              <a:rPr lang="en-US" sz="1400" b="1" dirty="0" smtClean="0">
                <a:solidFill>
                  <a:schemeClr val="bg1"/>
                </a:solidFill>
                <a:latin typeface="+mn-lt"/>
              </a:rPr>
              <a:t>effectiveness</a:t>
            </a:r>
            <a:endParaRPr lang="en-US" sz="1400" b="1" dirty="0">
              <a:solidFill>
                <a:schemeClr val="bg1"/>
              </a:solidFill>
              <a:latin typeface="+mn-lt"/>
            </a:endParaRPr>
          </a:p>
        </p:txBody>
      </p:sp>
      <p:sp>
        <p:nvSpPr>
          <p:cNvPr id="27" name="Rectangle 7"/>
          <p:cNvSpPr txBox="1">
            <a:spLocks noChangeArrowheads="1"/>
          </p:cNvSpPr>
          <p:nvPr/>
        </p:nvSpPr>
        <p:spPr bwMode="gray">
          <a:xfrm>
            <a:off x="1666652" y="3150313"/>
            <a:ext cx="6962554" cy="20333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spcBef>
                <a:spcPct val="10000"/>
              </a:spcBef>
            </a:pPr>
            <a:r>
              <a:rPr lang="en-US" sz="1400" dirty="0"/>
              <a:t>Overall you IT effectiveness score is at par with the peers, but shows need for tactical improvement:</a:t>
            </a:r>
          </a:p>
          <a:p>
            <a:pPr lvl="2">
              <a:spcBef>
                <a:spcPts val="200"/>
              </a:spcBef>
            </a:pPr>
            <a:r>
              <a:rPr lang="en-US" sz="1400" dirty="0"/>
              <a:t>Your IT effectiveness score is low in Risk and compliance domain, primarily in the areas of real-time analytics and reporting, as well as architectural flexibility</a:t>
            </a:r>
          </a:p>
          <a:p>
            <a:pPr lvl="2">
              <a:spcBef>
                <a:spcPts val="200"/>
              </a:spcBef>
            </a:pPr>
            <a:r>
              <a:rPr lang="en-US" sz="1400" dirty="0"/>
              <a:t>You also score below peers in Channel Management, primarily due to low visibility between channels and insufficient tracking of customer behavior </a:t>
            </a:r>
          </a:p>
          <a:p>
            <a:pPr lvl="1">
              <a:spcBef>
                <a:spcPct val="10000"/>
              </a:spcBef>
            </a:pPr>
            <a:r>
              <a:rPr lang="en-US" sz="1400" dirty="0"/>
              <a:t>Key improvement areas</a:t>
            </a:r>
          </a:p>
          <a:p>
            <a:pPr lvl="2">
              <a:spcBef>
                <a:spcPct val="10000"/>
              </a:spcBef>
            </a:pPr>
            <a:r>
              <a:rPr lang="en-US" sz="1400" dirty="0"/>
              <a:t>Your IT effectiveness score suggests additional focus on decision support and analytics, in particular support of more advanced analytics and reporting for Risk</a:t>
            </a:r>
          </a:p>
        </p:txBody>
      </p:sp>
      <p:sp>
        <p:nvSpPr>
          <p:cNvPr id="15" name="McK 3. Unit of measure"/>
          <p:cNvSpPr txBox="1">
            <a:spLocks noChangeArrowheads="1"/>
          </p:cNvSpPr>
          <p:nvPr/>
        </p:nvSpPr>
        <p:spPr bwMode="auto">
          <a:xfrm>
            <a:off x="213064" y="531813"/>
            <a:ext cx="83292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smtClean="0">
                <a:solidFill>
                  <a:srgbClr val="808080"/>
                </a:solidFill>
                <a:latin typeface="+mn-lt"/>
              </a:rPr>
              <a:t>#Currency#</a:t>
            </a:r>
          </a:p>
        </p:txBody>
      </p:sp>
      <p:sp>
        <p:nvSpPr>
          <p:cNvPr id="26" name="Rectangle 2"/>
          <p:cNvSpPr>
            <a:spLocks noChangeArrowheads="1"/>
          </p:cNvSpPr>
          <p:nvPr/>
        </p:nvSpPr>
        <p:spPr bwMode="gray">
          <a:xfrm>
            <a:off x="213064" y="1085129"/>
            <a:ext cx="8515673" cy="1785652"/>
          </a:xfrm>
          <a:prstGeom prst="rect">
            <a:avLst/>
          </a:prstGeom>
          <a:solidFill>
            <a:schemeClr val="bg1">
              <a:lumMod val="95000"/>
            </a:schemeClr>
          </a:solidFill>
          <a:ln w="25400">
            <a:no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solidFill>
                <a:schemeClr val="lt1"/>
              </a:solidFill>
              <a:latin typeface="+mn-lt"/>
            </a:endParaRPr>
          </a:p>
        </p:txBody>
      </p:sp>
      <p:sp>
        <p:nvSpPr>
          <p:cNvPr id="28" name="Rectangle 10"/>
          <p:cNvSpPr>
            <a:spLocks noChangeArrowheads="1"/>
          </p:cNvSpPr>
          <p:nvPr/>
        </p:nvSpPr>
        <p:spPr bwMode="gray">
          <a:xfrm>
            <a:off x="213064" y="1085129"/>
            <a:ext cx="1371600" cy="1785652"/>
          </a:xfrm>
          <a:prstGeom prst="rect">
            <a:avLst/>
          </a:prstGeom>
          <a:ln>
            <a:noFill/>
            <a:headEnd/>
            <a:tailEnd/>
          </a:ln>
          <a:effectLst/>
        </p:spPr>
        <p:style>
          <a:lnRef idx="1">
            <a:schemeClr val="accent2"/>
          </a:lnRef>
          <a:fillRef idx="3">
            <a:schemeClr val="accent2"/>
          </a:fillRef>
          <a:effectRef idx="2">
            <a:schemeClr val="accent2"/>
          </a:effectRef>
          <a:fontRef idx="minor">
            <a:schemeClr val="lt1"/>
          </a:fontRef>
        </p:style>
        <p:txBody>
          <a:bodyPr vert="horz" wrap="square" lIns="73152" tIns="73152" rIns="73152" bIns="73152" numCol="1" anchor="ctr" anchorCtr="0" compatLnSpc="1">
            <a:prstTxWarp prst="textNoShape">
              <a:avLst/>
            </a:prstTxWarp>
            <a:noAutofit/>
          </a:bodyPr>
          <a:lstStyle/>
          <a:p>
            <a:pPr defTabSz="895350">
              <a:buClr>
                <a:schemeClr val="tx2"/>
              </a:buClr>
            </a:pPr>
            <a:r>
              <a:rPr lang="en-US" sz="1400" b="1" dirty="0">
                <a:solidFill>
                  <a:schemeClr val="bg1"/>
                </a:solidFill>
                <a:latin typeface="+mn-lt"/>
              </a:rPr>
              <a:t>IT capabilities</a:t>
            </a:r>
          </a:p>
        </p:txBody>
      </p:sp>
      <p:sp>
        <p:nvSpPr>
          <p:cNvPr id="29" name="Rectangle 7"/>
          <p:cNvSpPr txBox="1">
            <a:spLocks noChangeArrowheads="1"/>
          </p:cNvSpPr>
          <p:nvPr/>
        </p:nvSpPr>
        <p:spPr bwMode="gray">
          <a:xfrm>
            <a:off x="1666652" y="1140831"/>
            <a:ext cx="6962554" cy="15850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lvl="1">
              <a:spcBef>
                <a:spcPct val="50000"/>
              </a:spcBef>
            </a:pPr>
            <a:r>
              <a:rPr lang="en-CA" sz="1400" dirty="0" smtClean="0"/>
              <a:t>Analysis of your IT capability scores and effectiveness metrics further suggests that:</a:t>
            </a:r>
          </a:p>
          <a:p>
            <a:pPr lvl="2">
              <a:spcBef>
                <a:spcPts val="200"/>
              </a:spcBef>
            </a:pPr>
            <a:r>
              <a:rPr lang="en-US" sz="1400" dirty="0"/>
              <a:t>You IT capabilities score above </a:t>
            </a:r>
            <a:r>
              <a:rPr lang="en-US" sz="1400" dirty="0" smtClean="0"/>
              <a:t>the median </a:t>
            </a:r>
            <a:r>
              <a:rPr lang="en-US" sz="1400" dirty="0"/>
              <a:t>in the area of </a:t>
            </a:r>
            <a:r>
              <a:rPr lang="en-US" sz="1400" dirty="0" smtClean="0"/>
              <a:t>architecture</a:t>
            </a:r>
            <a:r>
              <a:rPr lang="en-US" sz="1400" dirty="0"/>
              <a:t>, with </a:t>
            </a:r>
            <a:r>
              <a:rPr lang="en-US" sz="1400" dirty="0" smtClean="0"/>
              <a:t>architecture management </a:t>
            </a:r>
            <a:r>
              <a:rPr lang="en-US" sz="1400" dirty="0"/>
              <a:t>scoring highest. The analysis also show lower </a:t>
            </a:r>
            <a:r>
              <a:rPr lang="en-US" sz="1400" dirty="0" smtClean="0"/>
              <a:t>architectural complexity</a:t>
            </a:r>
            <a:r>
              <a:rPr lang="en-US" sz="1400" dirty="0"/>
              <a:t>, compared to </a:t>
            </a:r>
            <a:r>
              <a:rPr lang="en-US" sz="1400" dirty="0" smtClean="0"/>
              <a:t>the median</a:t>
            </a:r>
            <a:endParaRPr lang="en-US" sz="1400" dirty="0"/>
          </a:p>
          <a:p>
            <a:pPr lvl="2">
              <a:spcBef>
                <a:spcPts val="200"/>
              </a:spcBef>
            </a:pPr>
            <a:r>
              <a:rPr lang="en-US" sz="1400" dirty="0"/>
              <a:t>You score significantly behind </a:t>
            </a:r>
            <a:r>
              <a:rPr lang="en-US" sz="1400" dirty="0" smtClean="0"/>
              <a:t>the median on </a:t>
            </a:r>
            <a:r>
              <a:rPr lang="en-US" sz="1400" dirty="0"/>
              <a:t>ADM </a:t>
            </a:r>
            <a:r>
              <a:rPr lang="en-US" sz="1400" dirty="0" smtClean="0"/>
              <a:t>capabilities</a:t>
            </a:r>
            <a:r>
              <a:rPr lang="en-US" sz="1400" dirty="0"/>
              <a:t>, primarily around </a:t>
            </a:r>
            <a:r>
              <a:rPr lang="en-US" sz="1400" dirty="0" smtClean="0"/>
              <a:t>demand management</a:t>
            </a:r>
            <a:endParaRPr lang="en-US" sz="1400" dirty="0"/>
          </a:p>
          <a:p>
            <a:pPr lvl="2">
              <a:spcBef>
                <a:spcPts val="200"/>
              </a:spcBef>
            </a:pPr>
            <a:r>
              <a:rPr lang="en-US" sz="1400" dirty="0"/>
              <a:t>You score low on </a:t>
            </a:r>
            <a:r>
              <a:rPr lang="en-US" sz="1400" dirty="0" smtClean="0"/>
              <a:t>sourcing</a:t>
            </a:r>
            <a:r>
              <a:rPr lang="en-US" sz="1400" dirty="0"/>
              <a:t>, driven primarily by application development function </a:t>
            </a:r>
          </a:p>
        </p:txBody>
      </p:sp>
      <p:sp>
        <p:nvSpPr>
          <p:cNvPr id="14" name="TextBox 4"/>
          <p:cNvSpPr txBox="1"/>
          <p:nvPr>
            <p:custDataLst>
              <p:tags r:id="rId3"/>
            </p:custDataLst>
          </p:nvPr>
        </p:nvSpPr>
        <p:spPr>
          <a:xfrm>
            <a:off x="0" y="471054"/>
            <a:ext cx="817418" cy="1163782"/>
          </a:xfrm>
          <a:prstGeom prst="rect">
            <a:avLst/>
          </a:prstGeom>
          <a:solidFill>
            <a:srgbClr val="FFC000"/>
          </a:solidFill>
          <a:ln w="9525">
            <a:solidFill>
              <a:srgbClr val="FFFFFF"/>
            </a:solidFill>
            <a:miter lim="800000"/>
            <a:headEnd/>
            <a:tailEnd/>
          </a:ln>
          <a:effectLst/>
          <a:extLst/>
        </p:spPr>
        <p:txBody>
          <a:bodyPr vert="horz" wrap="square" lIns="76200" tIns="76200" rIns="76200" bIns="76200" numCol="1" anchor="t" anchorCtr="0" compatLnSpc="1">
            <a:prstTxWarp prst="textNoShape">
              <a:avLst/>
            </a:prstTxWarp>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err="1" smtClean="0"/>
              <a:t>RTS</a:t>
            </a:r>
            <a:endParaRPr lang="en-US" b="1" dirty="0" smtClean="0"/>
          </a:p>
        </p:txBody>
      </p:sp>
    </p:spTree>
    <p:extLst>
      <p:ext uri="{BB962C8B-B14F-4D97-AF65-F5344CB8AC3E}">
        <p14:creationId xmlns:p14="http://schemas.microsoft.com/office/powerpoint/2010/main" val="3590033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39&quot;&gt;&lt;version val=&quot;21174&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9&quot;&gt;&lt;elem m_fUsage=&quot;9.99867401164560480000E+000&quot;&gt;&lt;m_ppcolschidx val=&quot;0&quot;/&gt;&lt;m_rgb r=&quot;bf&quot; g=&quot;bf&quot; b=&quot;bf&quot;/&gt;&lt;/elem&gt;&lt;elem m_fUsage=&quot;1.31860337226891990000E-003&quot;&gt;&lt;m_ppcolschidx val=&quot;0&quot;/&gt;&lt;m_rgb r=&quot;ff&quot; g=&quot;99&quot; b=&quot;3e&quot;/&gt;&lt;/elem&gt;&lt;elem m_fUsage=&quot;2.11870831240885880000E-006&quot;&gt;&lt;m_ppcolschidx val=&quot;0&quot;/&gt;&lt;m_rgb r=&quot;0&quot; g=&quot;0&quot; b=&quot;0&quot;/&gt;&lt;/elem&gt;&lt;elem m_fUsage=&quot;9.12034456046449980000E-007&quot;&gt;&lt;m_ppcolschidx val=&quot;0&quot;/&gt;&lt;m_rgb r=&quot;76&quot; g=&quot;ca&quot; b=&quot;e2&quot;/&gt;&lt;/elem&gt;&lt;elem m_fUsage=&quot;8.20831010441804960000E-007&quot;&gt;&lt;m_ppcolschidx val=&quot;0&quot;/&gt;&lt;m_rgb r=&quot;61&quot; g=&quot;c1&quot; b=&quot;de&quot;/&gt;&lt;/elem&gt;&lt;elem m_fUsage=&quot;5.79620137876254330000E-007&quot;&gt;&lt;m_ppcolschidx val=&quot;0&quot;/&gt;&lt;m_rgb r=&quot;77&quot; g=&quot;bd&quot; b=&quot;e6&quot;/&gt;&lt;/elem&gt;&lt;elem m_fUsage=&quot;4.89412390484209320000E-007&quot;&gt;&lt;m_ppcolschidx val=&quot;0&quot;/&gt;&lt;m_rgb r=&quot;ea&quot; g=&quot;ea&quot; b=&quot;ea&quot;/&gt;&lt;/elem&gt;&lt;elem m_fUsage=&quot;3.53340834946364730000E-007&quot;&gt;&lt;m_ppcolschidx val=&quot;0&quot;/&gt;&lt;m_rgb r=&quot;ff&quot; g=&quot;a3&quot; b=&quot;3e&quot;/&gt;&lt;/elem&gt;&lt;elem m_fUsage=&quot;3.18006751451728280000E-007&quot;&gt;&lt;m_ppcolschidx val=&quot;0&quot;/&gt;&lt;m_rgb r=&quot;b0&quot; g=&quot;d2&quot; b=&quot;37&quot;/&gt;&lt;/elem&gt;&lt;elem m_fUsage=&quot;3.01774322051615740000E-007&quot;&gt;&lt;m_ppcolschidx val=&quot;0&quot;/&gt;&lt;m_rgb r=&quot;97&quot; g=&quot;ca&quot; b=&quot;7b&quot;/&gt;&lt;/elem&gt;&lt;elem m_fUsage=&quot;2.86206076306555440000E-007&quot;&gt;&lt;m_ppcolschidx val=&quot;0&quot;/&gt;&lt;m_rgb r=&quot;d0&quot; g=&quot;d0&quot; b=&quot;d0&quot;/&gt;&lt;/elem&gt;&lt;elem m_fUsage=&quot;2.19057564061819700000E-007&quot;&gt;&lt;m_ppcolschidx val=&quot;0&quot;/&gt;&lt;m_rgb r=&quot;d6&quot; g=&quot;d6&quot; b=&quot;d6&quot;/&gt;&lt;/elem&gt;&lt;elem m_fUsage=&quot;1.87779806664731010000E-007&quot;&gt;&lt;m_ppcolschidx val=&quot;0&quot;/&gt;&lt;m_rgb r=&quot;90&quot; g=&quot;90&quot; b=&quot;90&quot;/&gt;&lt;/elem&gt;&lt;elem m_fUsage=&quot;1.52101643398432120000E-007&quot;&gt;&lt;m_ppcolschidx val=&quot;0&quot;/&gt;&lt;m_rgb r=&quot;66&quot; g=&quot;ad&quot; b=&quot;45&quot;/&gt;&lt;/elem&gt;&lt;elem m_fUsage=&quot;1.47524995614841870000E-007&quot;&gt;&lt;m_ppcolschidx val=&quot;0&quot;/&gt;&lt;m_rgb r=&quot;9f&quot; g=&quot;9f&quot; b=&quot;9f&quot;/&gt;&lt;/elem&gt;&lt;elem m_fUsage=&quot;1.32959295409803520000E-007&quot;&gt;&lt;m_ppcolschidx val=&quot;0&quot;/&gt;&lt;m_rgb r=&quot;0&quot; g=&quot;29&quot; b=&quot;60&quot;/&gt;&lt;/elem&gt;&lt;elem m_fUsage=&quot;5.89272930631242040000E-008&quot;&gt;&lt;m_ppcolschidx val=&quot;0&quot;/&gt;&lt;m_rgb r=&quot;bc&quot; g=&quot;bc&quot; b=&quot;bc&quot;/&gt;&lt;/elem&gt;&lt;elem m_fUsage=&quot;5.30345637568117830000E-008&quot;&gt;&lt;m_ppcolschidx val=&quot;0&quot;/&gt;&lt;m_rgb r=&quot;40&quot; g=&quot;68&quot; b=&quot;2b&quot;/&gt;&lt;/elem&gt;&lt;elem m_fUsage=&quot;2.53662674377354330000E-008&quot;&gt;&lt;m_ppcolschidx val=&quot;0&quot;/&gt;&lt;m_rgb r=&quot;0&quot; g=&quot;4f&quot; b=&quot;9d&quot;/&gt;&lt;/elem&gt;&lt;/m_vecMRU&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1.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2.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3.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4.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5.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6.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07.xml><?xml version="1.0" encoding="utf-8"?>
<p:tagLst xmlns:a="http://schemas.openxmlformats.org/drawingml/2006/main" xmlns:r="http://schemas.openxmlformats.org/officeDocument/2006/relationships" xmlns:p="http://schemas.openxmlformats.org/presentationml/2006/main">
  <p:tag name="NAME" val="Rectangle"/>
</p:tagLst>
</file>

<file path=ppt/tags/tag108.xml><?xml version="1.0" encoding="utf-8"?>
<p:tagLst xmlns:a="http://schemas.openxmlformats.org/drawingml/2006/main" xmlns:r="http://schemas.openxmlformats.org/officeDocument/2006/relationships" xmlns:p="http://schemas.openxmlformats.org/presentationml/2006/main">
  <p:tag name="NAME" val="Rectangl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0.xml><?xml version="1.0" encoding="utf-8"?>
<p:tagLst xmlns:a="http://schemas.openxmlformats.org/drawingml/2006/main" xmlns:r="http://schemas.openxmlformats.org/officeDocument/2006/relationships" xmlns:p="http://schemas.openxmlformats.org/presentationml/2006/main">
  <p:tag name="NAME" val="RoundedRectangleShape"/>
</p:tagLst>
</file>

<file path=ppt/tags/tag111.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12.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13.xml><?xml version="1.0" encoding="utf-8"?>
<p:tagLst xmlns:a="http://schemas.openxmlformats.org/drawingml/2006/main" xmlns:r="http://schemas.openxmlformats.org/officeDocument/2006/relationships" xmlns:p="http://schemas.openxmlformats.org/presentationml/2006/main">
  <p:tag name="NAME" val="Rectangl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NAME" val="RoundedRectangleShape"/>
</p:tagLst>
</file>

<file path=ppt/tags/tag116.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17.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18.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19.xml><?xml version="1.0" encoding="utf-8"?>
<p:tagLst xmlns:a="http://schemas.openxmlformats.org/drawingml/2006/main" xmlns:r="http://schemas.openxmlformats.org/officeDocument/2006/relationships" xmlns:p="http://schemas.openxmlformats.org/presentationml/2006/main">
  <p:tag name="NAME" val="Rectangle"/>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0.xml><?xml version="1.0" encoding="utf-8"?>
<p:tagLst xmlns:a="http://schemas.openxmlformats.org/drawingml/2006/main" xmlns:r="http://schemas.openxmlformats.org/officeDocument/2006/relationships" xmlns:p="http://schemas.openxmlformats.org/presentationml/2006/main">
  <p:tag name="NAME" val="Rectangle"/>
</p:tagLst>
</file>

<file path=ppt/tags/tag121.xml><?xml version="1.0" encoding="utf-8"?>
<p:tagLst xmlns:a="http://schemas.openxmlformats.org/drawingml/2006/main" xmlns:r="http://schemas.openxmlformats.org/officeDocument/2006/relationships" xmlns:p="http://schemas.openxmlformats.org/presentationml/2006/main">
  <p:tag name="NAMEDRANGE" val="App_sample"/>
</p:tagLst>
</file>

<file path=ppt/tags/tag122.xml><?xml version="1.0" encoding="utf-8"?>
<p:tagLst xmlns:a="http://schemas.openxmlformats.org/drawingml/2006/main" xmlns:r="http://schemas.openxmlformats.org/officeDocument/2006/relationships" xmlns:p="http://schemas.openxmlformats.org/presentationml/2006/main">
  <p:tag name="NAME" val="Rectangle"/>
</p:tagLst>
</file>

<file path=ppt/tags/tag123.xml><?xml version="1.0" encoding="utf-8"?>
<p:tagLst xmlns:a="http://schemas.openxmlformats.org/drawingml/2006/main" xmlns:r="http://schemas.openxmlformats.org/officeDocument/2006/relationships" xmlns:p="http://schemas.openxmlformats.org/presentationml/2006/main">
  <p:tag name="NAME" val="Rectangle"/>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Xzub3_9.kemdgJ95WOvdQ"/>
</p:tagLst>
</file>

<file path=ppt/tags/tag27.xml><?xml version="1.0" encoding="utf-8"?>
<p:tagLst xmlns:a="http://schemas.openxmlformats.org/drawingml/2006/main" xmlns:r="http://schemas.openxmlformats.org/officeDocument/2006/relationships" xmlns:p="http://schemas.openxmlformats.org/presentationml/2006/main">
  <p:tag name="NAME" val="Rectangle"/>
</p:tagLst>
</file>

<file path=ppt/tags/tag28.xml><?xml version="1.0" encoding="utf-8"?>
<p:tagLst xmlns:a="http://schemas.openxmlformats.org/drawingml/2006/main" xmlns:r="http://schemas.openxmlformats.org/officeDocument/2006/relationships" xmlns:p="http://schemas.openxmlformats.org/presentationml/2006/main">
  <p:tag name="NAME" val="Rectangl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30.xml><?xml version="1.0" encoding="utf-8"?>
<p:tagLst xmlns:a="http://schemas.openxmlformats.org/drawingml/2006/main" xmlns:r="http://schemas.openxmlformats.org/officeDocument/2006/relationships" xmlns:p="http://schemas.openxmlformats.org/presentationml/2006/main">
  <p:tag name="RESIZE" val="Yes"/>
</p:tagLst>
</file>

<file path=ppt/tags/tag31.xml><?xml version="1.0" encoding="utf-8"?>
<p:tagLst xmlns:a="http://schemas.openxmlformats.org/drawingml/2006/main" xmlns:r="http://schemas.openxmlformats.org/officeDocument/2006/relationships" xmlns:p="http://schemas.openxmlformats.org/presentationml/2006/main">
  <p:tag name="NAME" val="Rectangle"/>
</p:tagLst>
</file>

<file path=ppt/tags/tag32.xml><?xml version="1.0" encoding="utf-8"?>
<p:tagLst xmlns:a="http://schemas.openxmlformats.org/drawingml/2006/main" xmlns:r="http://schemas.openxmlformats.org/officeDocument/2006/relationships" xmlns:p="http://schemas.openxmlformats.org/presentationml/2006/main">
  <p:tag name="NAME" val="Rectang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peCQ_N8V0WF_Di63FgVRA"/>
</p:tagLst>
</file>

<file path=ppt/tags/tag35.xml><?xml version="1.0" encoding="utf-8"?>
<p:tagLst xmlns:a="http://schemas.openxmlformats.org/drawingml/2006/main" xmlns:r="http://schemas.openxmlformats.org/officeDocument/2006/relationships" xmlns:p="http://schemas.openxmlformats.org/presentationml/2006/main">
  <p:tag name="RESIZE" val="Yes"/>
</p:tagLst>
</file>

<file path=ppt/tags/tag36.xml><?xml version="1.0" encoding="utf-8"?>
<p:tagLst xmlns:a="http://schemas.openxmlformats.org/drawingml/2006/main" xmlns:r="http://schemas.openxmlformats.org/officeDocument/2006/relationships" xmlns:p="http://schemas.openxmlformats.org/presentationml/2006/main">
  <p:tag name="NAME" val="Oval"/>
</p:tagLst>
</file>

<file path=ppt/tags/tag37.xml><?xml version="1.0" encoding="utf-8"?>
<p:tagLst xmlns:a="http://schemas.openxmlformats.org/drawingml/2006/main" xmlns:r="http://schemas.openxmlformats.org/officeDocument/2006/relationships" xmlns:p="http://schemas.openxmlformats.org/presentationml/2006/main">
  <p:tag name="NAME" val="Rectangl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4NvmrE9prkOUaSSK444U0A"/>
</p:tagLst>
</file>

<file path=ppt/tags/tag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0.xml><?xml version="1.0" encoding="utf-8"?>
<p:tagLst xmlns:a="http://schemas.openxmlformats.org/drawingml/2006/main" xmlns:r="http://schemas.openxmlformats.org/officeDocument/2006/relationships" xmlns:p="http://schemas.openxmlformats.org/presentationml/2006/main">
  <p:tag name="BMAUTH" val="sp16390 replaceintext TextBox___ad1520d9_2593_4598_9e73_b619e85f5dda"/>
  <p:tag name="RESIZE" val="Yes"/>
</p:tagLst>
</file>

<file path=ppt/tags/tag41.xml><?xml version="1.0" encoding="utf-8"?>
<p:tagLst xmlns:a="http://schemas.openxmlformats.org/drawingml/2006/main" xmlns:r="http://schemas.openxmlformats.org/officeDocument/2006/relationships" xmlns:p="http://schemas.openxmlformats.org/presentationml/2006/main">
  <p:tag name="RESIZE" val="Yes"/>
</p:tagLst>
</file>

<file path=ppt/tags/tag42.xml><?xml version="1.0" encoding="utf-8"?>
<p:tagLst xmlns:a="http://schemas.openxmlformats.org/drawingml/2006/main" xmlns:r="http://schemas.openxmlformats.org/officeDocument/2006/relationships" xmlns:p="http://schemas.openxmlformats.org/presentationml/2006/main">
  <p:tag name="RESIZE" val="Yes"/>
</p:tagLst>
</file>

<file path=ppt/tags/tag43.xml><?xml version="1.0" encoding="utf-8"?>
<p:tagLst xmlns:a="http://schemas.openxmlformats.org/drawingml/2006/main" xmlns:r="http://schemas.openxmlformats.org/officeDocument/2006/relationships" xmlns:p="http://schemas.openxmlformats.org/presentationml/2006/main">
  <p:tag name="NAME" val="Rectangle"/>
</p:tagLst>
</file>

<file path=ppt/tags/tag44.xml><?xml version="1.0" encoding="utf-8"?>
<p:tagLst xmlns:a="http://schemas.openxmlformats.org/drawingml/2006/main" xmlns:r="http://schemas.openxmlformats.org/officeDocument/2006/relationships" xmlns:p="http://schemas.openxmlformats.org/presentationml/2006/main">
  <p:tag name="NAME" val="Rectangl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4NvmrE9prkOUaSSK444U0A"/>
</p:tagLst>
</file>

<file path=ppt/tags/tag47.xml><?xml version="1.0" encoding="utf-8"?>
<p:tagLst xmlns:a="http://schemas.openxmlformats.org/drawingml/2006/main" xmlns:r="http://schemas.openxmlformats.org/officeDocument/2006/relationships" xmlns:p="http://schemas.openxmlformats.org/presentationml/2006/main">
  <p:tag name="BMAUTH" val="sp16390 replaceintext TextBox___ad1520d9_2593_4598_9e73_b619e85f5dda"/>
  <p:tag name="RESIZE" val="Yes"/>
</p:tagLst>
</file>

<file path=ppt/tags/tag48.xml><?xml version="1.0" encoding="utf-8"?>
<p:tagLst xmlns:a="http://schemas.openxmlformats.org/drawingml/2006/main" xmlns:r="http://schemas.openxmlformats.org/officeDocument/2006/relationships" xmlns:p="http://schemas.openxmlformats.org/presentationml/2006/main">
  <p:tag name="RESIZE" val="Yes"/>
</p:tagLst>
</file>

<file path=ppt/tags/tag49.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0.xml><?xml version="1.0" encoding="utf-8"?>
<p:tagLst xmlns:a="http://schemas.openxmlformats.org/drawingml/2006/main" xmlns:r="http://schemas.openxmlformats.org/officeDocument/2006/relationships" xmlns:p="http://schemas.openxmlformats.org/presentationml/2006/main">
  <p:tag name="NAME" val="Rectangle"/>
</p:tagLst>
</file>

<file path=ppt/tags/tag51.xml><?xml version="1.0" encoding="utf-8"?>
<p:tagLst xmlns:a="http://schemas.openxmlformats.org/drawingml/2006/main" xmlns:r="http://schemas.openxmlformats.org/officeDocument/2006/relationships" xmlns:p="http://schemas.openxmlformats.org/presentationml/2006/main">
  <p:tag name="NAME" val="Rectangle"/>
</p:tagLst>
</file>

<file path=ppt/tags/tag52.xml><?xml version="1.0" encoding="utf-8"?>
<p:tagLst xmlns:a="http://schemas.openxmlformats.org/drawingml/2006/main" xmlns:r="http://schemas.openxmlformats.org/officeDocument/2006/relationships" xmlns:p="http://schemas.openxmlformats.org/presentationml/2006/main">
  <p:tag name="NAME" val="Rectangle"/>
</p:tagLst>
</file>

<file path=ppt/tags/tag53.xml><?xml version="1.0" encoding="utf-8"?>
<p:tagLst xmlns:a="http://schemas.openxmlformats.org/drawingml/2006/main" xmlns:r="http://schemas.openxmlformats.org/officeDocument/2006/relationships" xmlns:p="http://schemas.openxmlformats.org/presentationml/2006/main">
  <p:tag name="NOPREFERENCE" val="Fals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SnqfBc_E5UaEb8Ml7s8fWA"/>
</p:tagLst>
</file>

<file path=ppt/tags/tag56.xml><?xml version="1.0" encoding="utf-8"?>
<p:tagLst xmlns:a="http://schemas.openxmlformats.org/drawingml/2006/main" xmlns:r="http://schemas.openxmlformats.org/officeDocument/2006/relationships" xmlns:p="http://schemas.openxmlformats.org/presentationml/2006/main">
  <p:tag name="RESIZE" val="Yes"/>
</p:tagLst>
</file>

<file path=ppt/tags/tag57.xml><?xml version="1.0" encoding="utf-8"?>
<p:tagLst xmlns:a="http://schemas.openxmlformats.org/drawingml/2006/main" xmlns:r="http://schemas.openxmlformats.org/officeDocument/2006/relationships" xmlns:p="http://schemas.openxmlformats.org/presentationml/2006/main">
  <p:tag name="NAME" val="SingleBoatText"/>
</p:tagLst>
</file>

<file path=ppt/tags/tag58.xml><?xml version="1.0" encoding="utf-8"?>
<p:tagLst xmlns:a="http://schemas.openxmlformats.org/drawingml/2006/main" xmlns:r="http://schemas.openxmlformats.org/officeDocument/2006/relationships" xmlns:p="http://schemas.openxmlformats.org/presentationml/2006/main">
  <p:tag name="NAME" val="SingleBoatText"/>
</p:tagLst>
</file>

<file path=ppt/tags/tag59.xml><?xml version="1.0" encoding="utf-8"?>
<p:tagLst xmlns:a="http://schemas.openxmlformats.org/drawingml/2006/main" xmlns:r="http://schemas.openxmlformats.org/officeDocument/2006/relationships" xmlns:p="http://schemas.openxmlformats.org/presentationml/2006/main">
  <p:tag name="NAME" val="SingleBoatText"/>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Rectangl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mPEO_SCt2kmfSLr8DQHJ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79K_j_9CRESslHuoOLw.w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ZtRYFxb5UyZHnEQvGH.z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ySzwuGdwn0u9hmv.wtnn1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S6QigGTx0GyyrIQ2tEwe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XZBVd5ErUi6N1Jv03dqjQ"/>
</p:tagLst>
</file>

<file path=ppt/tags/tag68.xml><?xml version="1.0" encoding="utf-8"?>
<p:tagLst xmlns:a="http://schemas.openxmlformats.org/drawingml/2006/main" xmlns:r="http://schemas.openxmlformats.org/officeDocument/2006/relationships" xmlns:p="http://schemas.openxmlformats.org/presentationml/2006/main">
  <p:tag name="NAME" val="Rectangl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Rectangl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NAME" val="Rectangl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NAME" val="RoundedRectangleShape"/>
</p:tagLst>
</file>

<file path=ppt/tags/tag75.xml><?xml version="1.0" encoding="utf-8"?>
<p:tagLst xmlns:a="http://schemas.openxmlformats.org/drawingml/2006/main" xmlns:r="http://schemas.openxmlformats.org/officeDocument/2006/relationships" xmlns:p="http://schemas.openxmlformats.org/presentationml/2006/main">
  <p:tag name="NAMEDRANGE" val="App_sample"/>
</p:tagLst>
</file>

<file path=ppt/tags/tag76.xml><?xml version="1.0" encoding="utf-8"?>
<p:tagLst xmlns:a="http://schemas.openxmlformats.org/drawingml/2006/main" xmlns:r="http://schemas.openxmlformats.org/officeDocument/2006/relationships" xmlns:p="http://schemas.openxmlformats.org/presentationml/2006/main">
  <p:tag name="NAMEDRANGE" val="App_sample"/>
</p:tagLst>
</file>

<file path=ppt/tags/tag77.xml><?xml version="1.0" encoding="utf-8"?>
<p:tagLst xmlns:a="http://schemas.openxmlformats.org/drawingml/2006/main" xmlns:r="http://schemas.openxmlformats.org/officeDocument/2006/relationships" xmlns:p="http://schemas.openxmlformats.org/presentationml/2006/main">
  <p:tag name="NAMEDRANGE" val="App_sample"/>
</p:tagLst>
</file>

<file path=ppt/tags/tag78.xml><?xml version="1.0" encoding="utf-8"?>
<p:tagLst xmlns:a="http://schemas.openxmlformats.org/drawingml/2006/main" xmlns:r="http://schemas.openxmlformats.org/officeDocument/2006/relationships" xmlns:p="http://schemas.openxmlformats.org/presentationml/2006/main">
  <p:tag name="NAME" val="Rectangl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NAME" val="RoundedRectangleShape"/>
</p:tagLst>
</file>

<file path=ppt/tags/tag81.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2.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3.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4.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5.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6.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7.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8.xml><?xml version="1.0" encoding="utf-8"?>
<p:tagLst xmlns:a="http://schemas.openxmlformats.org/drawingml/2006/main" xmlns:r="http://schemas.openxmlformats.org/officeDocument/2006/relationships" xmlns:p="http://schemas.openxmlformats.org/presentationml/2006/main">
  <p:tag name="NAMEDRANGE" val="App_sample"/>
</p:tagLst>
</file>

<file path=ppt/tags/tag89.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NAME" val="RoundedRectangleShape"/>
</p:tagLst>
</file>

<file path=ppt/tags/tag93.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4.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5.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6.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7.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8.xml><?xml version="1.0" encoding="utf-8"?>
<p:tagLst xmlns:a="http://schemas.openxmlformats.org/drawingml/2006/main" xmlns:r="http://schemas.openxmlformats.org/officeDocument/2006/relationships" xmlns:p="http://schemas.openxmlformats.org/presentationml/2006/main">
  <p:tag name="NAMEDRANGE" val="App_sample"/>
</p:tagLst>
</file>

<file path=ppt/tags/tag99.xml><?xml version="1.0" encoding="utf-8"?>
<p:tagLst xmlns:a="http://schemas.openxmlformats.org/drawingml/2006/main" xmlns:r="http://schemas.openxmlformats.org/officeDocument/2006/relationships" xmlns:p="http://schemas.openxmlformats.org/presentationml/2006/main">
  <p:tag name="NAMEDRANGE" val="App_sample"/>
</p:tagLst>
</file>

<file path=ppt/theme/theme1.xml><?xml version="1.0" encoding="utf-8"?>
<a:theme xmlns:a="http://schemas.openxmlformats.org/drawingml/2006/main" name="Horizon360 template blue orange scheme">
  <a:themeElements>
    <a:clrScheme name="Current">
      <a:dk1>
        <a:srgbClr val="505154"/>
      </a:dk1>
      <a:lt1>
        <a:srgbClr val="FFFFFF"/>
      </a:lt1>
      <a:dk2>
        <a:srgbClr val="0081C6"/>
      </a:dk2>
      <a:lt2>
        <a:srgbClr val="FFFFFF"/>
      </a:lt2>
      <a:accent1>
        <a:srgbClr val="ADE0EE"/>
      </a:accent1>
      <a:accent2>
        <a:srgbClr val="00A4E4"/>
      </a:accent2>
      <a:accent3>
        <a:srgbClr val="0081C6"/>
      </a:accent3>
      <a:accent4>
        <a:srgbClr val="005984"/>
      </a:accent4>
      <a:accent5>
        <a:srgbClr val="FF993E"/>
      </a:accent5>
      <a:accent6>
        <a:srgbClr val="808080"/>
      </a:accent6>
      <a:hlink>
        <a:srgbClr val="0081C6"/>
      </a:hlink>
      <a:folHlink>
        <a:srgbClr val="005984"/>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05154"/>
        </a:dk1>
        <a:lt1>
          <a:srgbClr val="FFFFFF"/>
        </a:lt1>
        <a:dk2>
          <a:srgbClr val="0081C6"/>
        </a:dk2>
        <a:lt2>
          <a:srgbClr val="FFFFFF"/>
        </a:lt2>
        <a:accent1>
          <a:srgbClr val="ADE0EE"/>
        </a:accent1>
        <a:accent2>
          <a:srgbClr val="00A4E4"/>
        </a:accent2>
        <a:accent3>
          <a:srgbClr val="0081C6"/>
        </a:accent3>
        <a:accent4>
          <a:srgbClr val="005984"/>
        </a:accent4>
        <a:accent5>
          <a:srgbClr val="FF993E"/>
        </a:accent5>
        <a:accent6>
          <a:srgbClr val="808080"/>
        </a:accent6>
        <a:hlink>
          <a:srgbClr val="0081C6"/>
        </a:hlink>
        <a:folHlink>
          <a:srgbClr val="00598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Horizon360 template blue orange scheme</Template>
  <TotalTime>0</TotalTime>
  <Words>2244</Words>
  <Application>Microsoft Office PowerPoint</Application>
  <PresentationFormat>Custom</PresentationFormat>
  <Paragraphs>445</Paragraphs>
  <Slides>15</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Horizon360 template blue orange scheme</vt:lpstr>
      <vt:lpstr>think-cell Slide</vt:lpstr>
      <vt:lpstr>Rapid IT Diagnostic  [Final/ Interim] Report</vt:lpstr>
      <vt:lpstr>Disclaimer </vt:lpstr>
      <vt:lpstr>Horizon360 goes beyond IT spend to assess capabilities and effectiveness using a targeted approach that helps identify specific improvement levers</vt:lpstr>
      <vt:lpstr>Data collected for #Client1Name# covers business and  IT profiles, as well as multiple IT spend breakdowns</vt:lpstr>
      <vt:lpstr>Data collected for #Client1Name# covers business and  IT profiles, as well as multiple IT spend breakdowns</vt:lpstr>
      <vt:lpstr>This report is based on two benchmark comparison groups to provide most optimal  comparison </vt:lpstr>
      <vt:lpstr>Contents</vt:lpstr>
      <vt:lpstr>Summary of key messages (1/2)</vt:lpstr>
      <vt:lpstr>Summary of key messages (2/2)</vt:lpstr>
      <vt:lpstr>#Client1Name#’s total IT spend is in line with that of peers, coming in between the median and top quartile marks</vt:lpstr>
      <vt:lpstr>#Client1Name#’s total IT spend is in line with that of peers, coming in between the median and top quartile marks</vt:lpstr>
      <vt:lpstr>#Client1Name#  total value at stake1 in reaching “average of peers” performance is $XXM</vt:lpstr>
      <vt:lpstr>#Client1Name#’s P&amp;L vs. cash out spend</vt:lpstr>
      <vt:lpstr>IT FTE distribution within ADM higher than median, but lower in server infrastructure and network services likely due to higher outsourcing</vt:lpstr>
      <vt:lpstr>IT capabilities appear in line with peers except for Data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Ashok Kumar Sah</dc:creator>
  <cp:lastModifiedBy>Karen Jones</cp:lastModifiedBy>
  <cp:revision>2083</cp:revision>
  <cp:lastPrinted>2014-01-10T18:42:54Z</cp:lastPrinted>
  <dcterms:created xsi:type="dcterms:W3CDTF">2014-01-07T00:14:53Z</dcterms:created>
  <dcterms:modified xsi:type="dcterms:W3CDTF">2014-09-25T22:02:25Z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DocID">
    <vt:lpwstr>Doc ID</vt:lpwstr>
  </property>
  <property fmtid="{D5CDD505-2E9C-101B-9397-08002B2CF9AE}" pid="10" name="VGCompatibilityCheck Run By">
    <vt:lpwstr>Praveen Kumar R</vt:lpwstr>
  </property>
  <property fmtid="{D5CDD505-2E9C-101B-9397-08002B2CF9AE}" pid="11" name="VGCompatibilityCheck Run On ">
    <vt:lpwstr>1/31/2014 3:46:47 PM</vt:lpwstr>
  </property>
  <property fmtid="{D5CDD505-2E9C-101B-9397-08002B2CF9AE}" pid="12" name="Office2010WasSaved">
    <vt:lpwstr>1</vt:lpwstr>
  </property>
</Properties>
</file>