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3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1" r:id="rId2"/>
    <p:sldId id="368" r:id="rId3"/>
    <p:sldId id="365" r:id="rId4"/>
    <p:sldId id="369" r:id="rId5"/>
  </p:sldIdLst>
  <p:sldSz cx="8961438" cy="6721475"/>
  <p:notesSz cx="6811963" cy="99425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9">
          <p15:clr>
            <a:srgbClr val="A4A3A4"/>
          </p15:clr>
        </p15:guide>
        <p15:guide id="2" orient="horz" pos="1485">
          <p15:clr>
            <a:srgbClr val="A4A3A4"/>
          </p15:clr>
        </p15:guide>
        <p15:guide id="3" pos="714">
          <p15:clr>
            <a:srgbClr val="A4A3A4"/>
          </p15:clr>
        </p15:guide>
        <p15:guide id="4" orient="horz" pos="22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56828"/>
    <a:srgbClr val="00A4E4"/>
    <a:srgbClr val="005984"/>
    <a:srgbClr val="F5680A"/>
    <a:srgbClr val="BFBFBF"/>
    <a:srgbClr val="CCF043"/>
    <a:srgbClr val="5BAC56"/>
    <a:srgbClr val="97D237"/>
    <a:srgbClr val="FFCD68"/>
    <a:srgbClr val="96D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5" autoAdjust="0"/>
    <p:restoredTop sz="97226" autoAdjust="0"/>
  </p:normalViewPr>
  <p:slideViewPr>
    <p:cSldViewPr snapToGrid="0">
      <p:cViewPr varScale="1">
        <p:scale>
          <a:sx n="106" d="100"/>
          <a:sy n="106" d="100"/>
        </p:scale>
        <p:origin x="96" y="756"/>
      </p:cViewPr>
      <p:guideLst>
        <p:guide orient="horz" pos="1289"/>
        <p:guide orient="horz" pos="1485"/>
        <p:guide pos="714"/>
        <p:guide orient="horz" pos="220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196" y="-108"/>
      </p:cViewPr>
      <p:guideLst>
        <p:guide orient="horz" pos="3132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#G1Med#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0"/>
            <c:spPr>
              <a:solidFill>
                <a:schemeClr val="accent2"/>
              </a:solidFill>
              <a:ln>
                <a:noFill/>
              </a:ln>
            </c:spPr>
          </c:marker>
          <c:errBars>
            <c:errDir val="x"/>
            <c:errBarType val="both"/>
            <c:errValType val="cust"/>
            <c:noEndCap val="1"/>
            <c:plus>
              <c:numRef>
                <c:f>Sheet1!$E$2:$E$10</c:f>
                <c:numCache>
                  <c:formatCode>General</c:formatCode>
                  <c:ptCount val="9"/>
                  <c:pt idx="0">
                    <c:v>0.25</c:v>
                  </c:pt>
                  <c:pt idx="1">
                    <c:v>0.5</c:v>
                  </c:pt>
                  <c:pt idx="2">
                    <c:v>0.75</c:v>
                  </c:pt>
                  <c:pt idx="3">
                    <c:v>0.5</c:v>
                  </c:pt>
                  <c:pt idx="4">
                    <c:v>0.75</c:v>
                  </c:pt>
                  <c:pt idx="5">
                    <c:v>0.25</c:v>
                  </c:pt>
                  <c:pt idx="6">
                    <c:v>0.5</c:v>
                  </c:pt>
                  <c:pt idx="7">
                    <c:v>0.75</c:v>
                  </c:pt>
                  <c:pt idx="8">
                    <c:v>0.5</c:v>
                  </c:pt>
                </c:numCache>
              </c:numRef>
            </c:plus>
            <c:minus>
              <c:numRef>
                <c:f>Sheet1!$D$2:$D$10</c:f>
                <c:numCache>
                  <c:formatCode>General</c:formatCode>
                  <c:ptCount val="9"/>
                  <c:pt idx="0">
                    <c:v>0.6</c:v>
                  </c:pt>
                  <c:pt idx="1">
                    <c:v>0.6</c:v>
                  </c:pt>
                  <c:pt idx="2">
                    <c:v>1.5</c:v>
                  </c:pt>
                  <c:pt idx="3">
                    <c:v>0.6</c:v>
                  </c:pt>
                  <c:pt idx="4">
                    <c:v>1.5</c:v>
                  </c:pt>
                  <c:pt idx="5">
                    <c:v>0.6</c:v>
                  </c:pt>
                  <c:pt idx="6">
                    <c:v>0.6</c:v>
                  </c:pt>
                  <c:pt idx="7">
                    <c:v>1.5</c:v>
                  </c:pt>
                  <c:pt idx="8">
                    <c:v>0.6</c:v>
                  </c:pt>
                </c:numCache>
              </c:numRef>
            </c:minus>
            <c:spPr>
              <a:ln w="279400" cmpd="sng">
                <a:solidFill>
                  <a:schemeClr val="accent1"/>
                </a:solidFill>
              </a:ln>
            </c:spPr>
          </c:errBars>
          <c:xVal>
            <c:numRef>
              <c:f>Sheet1!$C$2:$C$10</c:f>
              <c:numCache>
                <c:formatCode>General</c:formatCode>
                <c:ptCount val="9"/>
                <c:pt idx="0">
                  <c:v>1.7</c:v>
                </c:pt>
                <c:pt idx="1">
                  <c:v>1.8</c:v>
                </c:pt>
                <c:pt idx="2">
                  <c:v>2.6</c:v>
                </c:pt>
                <c:pt idx="3">
                  <c:v>1.8</c:v>
                </c:pt>
                <c:pt idx="4">
                  <c:v>2.4</c:v>
                </c:pt>
                <c:pt idx="5">
                  <c:v>2.6</c:v>
                </c:pt>
                <c:pt idx="6">
                  <c:v>1.7</c:v>
                </c:pt>
                <c:pt idx="7">
                  <c:v>3.2</c:v>
                </c:pt>
                <c:pt idx="8">
                  <c:v>2.5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#Cl1N#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9"/>
            <c:spPr>
              <a:solidFill>
                <a:schemeClr val="accent4"/>
              </a:solidFill>
              <a:ln w="0">
                <a:noFill/>
              </a:ln>
            </c:spPr>
          </c:marker>
          <c:xVal>
            <c:numRef>
              <c:f>Sheet1!$F$2:$F$10</c:f>
              <c:numCache>
                <c:formatCode>General</c:formatCode>
                <c:ptCount val="9"/>
                <c:pt idx="0">
                  <c:v>3.2</c:v>
                </c:pt>
                <c:pt idx="1">
                  <c:v>3.2</c:v>
                </c:pt>
                <c:pt idx="2">
                  <c:v>3.2</c:v>
                </c:pt>
                <c:pt idx="3">
                  <c:v>3.2</c:v>
                </c:pt>
                <c:pt idx="4">
                  <c:v>3.2</c:v>
                </c:pt>
                <c:pt idx="5">
                  <c:v>3.2</c:v>
                </c:pt>
                <c:pt idx="6">
                  <c:v>3.2</c:v>
                </c:pt>
                <c:pt idx="7">
                  <c:v>3.2</c:v>
                </c:pt>
                <c:pt idx="8">
                  <c:v>3.2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#P1N#</c:v>
                </c:pt>
              </c:strCache>
            </c:strRef>
          </c:tx>
          <c:spPr>
            <a:ln w="19050">
              <a:solidFill>
                <a:schemeClr val="accent3"/>
              </a:solidFill>
              <a:prstDash val="dash"/>
            </a:ln>
          </c:spPr>
          <c:marker>
            <c:symbol val="triangle"/>
            <c:size val="7"/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2.5</c:v>
                </c:pt>
                <c:pt idx="8">
                  <c:v>2.5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230576"/>
        <c:axId val="334231136"/>
      </c:scatterChart>
      <c:valAx>
        <c:axId val="334230576"/>
        <c:scaling>
          <c:orientation val="minMax"/>
          <c:max val="4"/>
          <c:min val="1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334231136"/>
        <c:crosses val="autoZero"/>
        <c:crossBetween val="midCat"/>
        <c:majorUnit val="1"/>
      </c:valAx>
      <c:valAx>
        <c:axId val="334231136"/>
        <c:scaling>
          <c:orientation val="minMax"/>
        </c:scaling>
        <c:delete val="1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c:spPr>
        </c:majorGridlines>
        <c:numFmt formatCode="General" sourceLinked="1"/>
        <c:majorTickMark val="none"/>
        <c:minorTickMark val="none"/>
        <c:tickLblPos val="none"/>
        <c:crossAx val="334230576"/>
        <c:crosses val="autoZero"/>
        <c:crossBetween val="midCat"/>
      </c:valAx>
      <c:spPr>
        <a:ln>
          <a:solidFill>
            <a:schemeClr val="accent6">
              <a:lumMod val="60000"/>
              <a:lumOff val="40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#G1Med#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0"/>
            <c:spPr>
              <a:solidFill>
                <a:schemeClr val="accent2"/>
              </a:solidFill>
            </c:spPr>
          </c:marker>
          <c:dPt>
            <c:idx val="3"/>
            <c:bubble3D val="0"/>
          </c:dPt>
          <c:dPt>
            <c:idx val="4"/>
            <c:bubble3D val="0"/>
          </c:dPt>
          <c:dPt>
            <c:idx val="5"/>
            <c:marker>
              <c:spPr>
                <a:solidFill>
                  <a:schemeClr val="accent2"/>
                </a:solidFill>
                <a:ln w="0"/>
              </c:spPr>
            </c:marker>
            <c:bubble3D val="0"/>
          </c:dPt>
          <c:errBars>
            <c:errDir val="x"/>
            <c:errBarType val="both"/>
            <c:errValType val="cust"/>
            <c:noEndCap val="1"/>
            <c:plus>
              <c:numRef>
                <c:f>Sheet1!$E$2:$E$11</c:f>
                <c:numCache>
                  <c:formatCode>General</c:formatCode>
                  <c:ptCount val="10"/>
                  <c:pt idx="0">
                    <c:v>0.25</c:v>
                  </c:pt>
                  <c:pt idx="1">
                    <c:v>0.5</c:v>
                  </c:pt>
                  <c:pt idx="2">
                    <c:v>0.75</c:v>
                  </c:pt>
                  <c:pt idx="3">
                    <c:v>0.25</c:v>
                  </c:pt>
                  <c:pt idx="4">
                    <c:v>0.5</c:v>
                  </c:pt>
                  <c:pt idx="5">
                    <c:v>0.75</c:v>
                  </c:pt>
                  <c:pt idx="6">
                    <c:v>0.25</c:v>
                  </c:pt>
                  <c:pt idx="7">
                    <c:v>0.5</c:v>
                  </c:pt>
                  <c:pt idx="8">
                    <c:v>0.75</c:v>
                  </c:pt>
                  <c:pt idx="9">
                    <c:v>0.5</c:v>
                  </c:pt>
                </c:numCache>
              </c:numRef>
            </c:plus>
            <c:minus>
              <c:numRef>
                <c:f>Sheet1!$D$2:$D$11</c:f>
                <c:numCache>
                  <c:formatCode>General</c:formatCode>
                  <c:ptCount val="10"/>
                  <c:pt idx="0">
                    <c:v>0.6</c:v>
                  </c:pt>
                  <c:pt idx="1">
                    <c:v>0.6</c:v>
                  </c:pt>
                  <c:pt idx="2">
                    <c:v>1.5</c:v>
                  </c:pt>
                  <c:pt idx="3">
                    <c:v>0.3</c:v>
                  </c:pt>
                  <c:pt idx="4">
                    <c:v>0.6</c:v>
                  </c:pt>
                  <c:pt idx="5">
                    <c:v>1.5</c:v>
                  </c:pt>
                  <c:pt idx="6">
                    <c:v>0.7</c:v>
                  </c:pt>
                  <c:pt idx="7">
                    <c:v>0.3</c:v>
                  </c:pt>
                  <c:pt idx="8">
                    <c:v>1.5</c:v>
                  </c:pt>
                  <c:pt idx="9">
                    <c:v>0.6</c:v>
                  </c:pt>
                </c:numCache>
              </c:numRef>
            </c:minus>
            <c:spPr>
              <a:ln w="279400" cmpd="sng">
                <a:solidFill>
                  <a:schemeClr val="accent1"/>
                </a:solidFill>
              </a:ln>
            </c:spPr>
          </c:errBars>
          <c:xVal>
            <c:numRef>
              <c:f>Sheet1!$C$2:$C$11</c:f>
              <c:numCache>
                <c:formatCode>General</c:formatCode>
                <c:ptCount val="10"/>
                <c:pt idx="0">
                  <c:v>1.7</c:v>
                </c:pt>
                <c:pt idx="1">
                  <c:v>1.8</c:v>
                </c:pt>
                <c:pt idx="2">
                  <c:v>2.6</c:v>
                </c:pt>
                <c:pt idx="3">
                  <c:v>1.5</c:v>
                </c:pt>
                <c:pt idx="4">
                  <c:v>2.4</c:v>
                </c:pt>
                <c:pt idx="5">
                  <c:v>2</c:v>
                </c:pt>
                <c:pt idx="6">
                  <c:v>2.9</c:v>
                </c:pt>
                <c:pt idx="7">
                  <c:v>1.4</c:v>
                </c:pt>
                <c:pt idx="8">
                  <c:v>2.6</c:v>
                </c:pt>
                <c:pt idx="9">
                  <c:v>3.1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9.5</c:v>
                </c:pt>
                <c:pt idx="1">
                  <c:v>8.5</c:v>
                </c:pt>
                <c:pt idx="2">
                  <c:v>7.5</c:v>
                </c:pt>
                <c:pt idx="3">
                  <c:v>6.5</c:v>
                </c:pt>
                <c:pt idx="4">
                  <c:v>5.5</c:v>
                </c:pt>
                <c:pt idx="5">
                  <c:v>4.5</c:v>
                </c:pt>
                <c:pt idx="6">
                  <c:v>3.5</c:v>
                </c:pt>
                <c:pt idx="7">
                  <c:v>2.5</c:v>
                </c:pt>
                <c:pt idx="8">
                  <c:v>1.5</c:v>
                </c:pt>
                <c:pt idx="9">
                  <c:v>0.5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#Cl1N#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9"/>
            <c:spPr>
              <a:solidFill>
                <a:schemeClr val="accent4"/>
              </a:solidFill>
              <a:ln w="0">
                <a:noFill/>
              </a:ln>
            </c:spPr>
          </c:marker>
          <c:dPt>
            <c:idx val="16"/>
            <c:marker>
              <c:spPr>
                <a:solidFill>
                  <a:srgbClr val="FFC000"/>
                </a:solidFill>
                <a:ln w="0">
                  <a:noFill/>
                </a:ln>
              </c:spPr>
            </c:marker>
            <c:bubble3D val="0"/>
          </c:dPt>
          <c:dPt>
            <c:idx val="17"/>
            <c:marker>
              <c:spPr>
                <a:solidFill>
                  <a:srgbClr val="00B050"/>
                </a:solidFill>
                <a:ln w="0">
                  <a:noFill/>
                </a:ln>
              </c:spPr>
            </c:marker>
            <c:bubble3D val="0"/>
          </c:dPt>
          <c:xVal>
            <c:numRef>
              <c:f>Sheet1!$F$2:$F$11</c:f>
              <c:numCache>
                <c:formatCode>General</c:formatCode>
                <c:ptCount val="10"/>
                <c:pt idx="0">
                  <c:v>3.5</c:v>
                </c:pt>
                <c:pt idx="1">
                  <c:v>3.2</c:v>
                </c:pt>
                <c:pt idx="2">
                  <c:v>3.2</c:v>
                </c:pt>
                <c:pt idx="3">
                  <c:v>2.6</c:v>
                </c:pt>
                <c:pt idx="4">
                  <c:v>3.2</c:v>
                </c:pt>
                <c:pt idx="5">
                  <c:v>3.2</c:v>
                </c:pt>
                <c:pt idx="6">
                  <c:v>1.4</c:v>
                </c:pt>
                <c:pt idx="7">
                  <c:v>3.2</c:v>
                </c:pt>
                <c:pt idx="8">
                  <c:v>1.5</c:v>
                </c:pt>
                <c:pt idx="9">
                  <c:v>3.2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9.5</c:v>
                </c:pt>
                <c:pt idx="1">
                  <c:v>8.5</c:v>
                </c:pt>
                <c:pt idx="2">
                  <c:v>7.5</c:v>
                </c:pt>
                <c:pt idx="3">
                  <c:v>6.5</c:v>
                </c:pt>
                <c:pt idx="4">
                  <c:v>5.5</c:v>
                </c:pt>
                <c:pt idx="5">
                  <c:v>4.5</c:v>
                </c:pt>
                <c:pt idx="6">
                  <c:v>3.5</c:v>
                </c:pt>
                <c:pt idx="7">
                  <c:v>2.5</c:v>
                </c:pt>
                <c:pt idx="8">
                  <c:v>1.5</c:v>
                </c:pt>
                <c:pt idx="9">
                  <c:v>0.5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#P1N#</c:v>
                </c:pt>
              </c:strCache>
            </c:strRef>
          </c:tx>
          <c:spPr>
            <a:ln w="19050">
              <a:solidFill>
                <a:schemeClr val="accent3"/>
              </a:solidFill>
              <a:prstDash val="dash"/>
            </a:ln>
          </c:spPr>
          <c:marker>
            <c:symbol val="triangle"/>
            <c:size val="7"/>
          </c:marker>
          <c:xVal>
            <c:numRef>
              <c:f>Sheet1!$G$2:$G$11</c:f>
              <c:numCache>
                <c:formatCode>General</c:formatCode>
                <c:ptCount val="10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2.5</c:v>
                </c:pt>
                <c:pt idx="8">
                  <c:v>2.5</c:v>
                </c:pt>
                <c:pt idx="9">
                  <c:v>2.5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9.5</c:v>
                </c:pt>
                <c:pt idx="1">
                  <c:v>8.5</c:v>
                </c:pt>
                <c:pt idx="2">
                  <c:v>7.5</c:v>
                </c:pt>
                <c:pt idx="3">
                  <c:v>6.5</c:v>
                </c:pt>
                <c:pt idx="4">
                  <c:v>5.5</c:v>
                </c:pt>
                <c:pt idx="5">
                  <c:v>4.5</c:v>
                </c:pt>
                <c:pt idx="6">
                  <c:v>3.5</c:v>
                </c:pt>
                <c:pt idx="7">
                  <c:v>2.5</c:v>
                </c:pt>
                <c:pt idx="8">
                  <c:v>1.5</c:v>
                </c:pt>
                <c:pt idx="9">
                  <c:v>0.5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933920"/>
        <c:axId val="333934480"/>
      </c:scatterChart>
      <c:valAx>
        <c:axId val="333933920"/>
        <c:scaling>
          <c:orientation val="minMax"/>
          <c:max val="4"/>
          <c:min val="1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333934480"/>
        <c:crosses val="autoZero"/>
        <c:crossBetween val="midCat"/>
        <c:majorUnit val="1"/>
      </c:valAx>
      <c:valAx>
        <c:axId val="333934480"/>
        <c:scaling>
          <c:orientation val="minMax"/>
        </c:scaling>
        <c:delete val="1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c:spPr>
        </c:majorGridlines>
        <c:numFmt formatCode="General" sourceLinked="1"/>
        <c:majorTickMark val="none"/>
        <c:minorTickMark val="none"/>
        <c:tickLblPos val="none"/>
        <c:crossAx val="333933920"/>
        <c:crosses val="autoZero"/>
        <c:crossBetween val="midCat"/>
      </c:valAx>
      <c:spPr>
        <a:ln>
          <a:solidFill>
            <a:schemeClr val="accent6">
              <a:lumMod val="60000"/>
              <a:lumOff val="40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Management and overhead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numFmt formatCode="#,##0.0" sourceLinked="0"/>
              <c:spPr>
                <a:solidFill>
                  <a:schemeClr val="accent4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" sourceLinked="0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#Cl1N#</c:v>
                </c:pt>
                <c:pt idx="1">
                  <c:v>#G1Med#</c:v>
                </c:pt>
                <c:pt idx="2">
                  <c:v>#G1LQ#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0.27528289732889849</c:v>
                </c:pt>
                <c:pt idx="1">
                  <c:v>0.36206688048408636</c:v>
                </c:pt>
                <c:pt idx="2">
                  <c:v>0.23071979439076443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Network services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5984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numFmt formatCode="#,##0.0" sourceLinked="0"/>
              <c:spPr>
                <a:solidFill>
                  <a:schemeClr val="accent4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" sourceLinked="0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#Cl1N#</c:v>
                </c:pt>
                <c:pt idx="1">
                  <c:v>#G1Med#</c:v>
                </c:pt>
                <c:pt idx="2">
                  <c:v>#G1LQ#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0.26450727846513733</c:v>
                </c:pt>
                <c:pt idx="1">
                  <c:v>0.29530079730130798</c:v>
                </c:pt>
                <c:pt idx="2">
                  <c:v>0.19286945026060501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End user services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numFmt formatCode="#,##0.0" sourceLinked="0"/>
              <c:spPr>
                <a:solidFill>
                  <a:schemeClr val="accent4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" sourceLinked="0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#Cl1N#</c:v>
                </c:pt>
                <c:pt idx="1">
                  <c:v>#G1Med#</c:v>
                </c:pt>
                <c:pt idx="2">
                  <c:v>#G1LQ#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0.32973672162866835</c:v>
                </c:pt>
                <c:pt idx="1">
                  <c:v>0.49883986346513703</c:v>
                </c:pt>
                <c:pt idx="2">
                  <c:v>0.32095183580083803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Server infrastructure</c:v>
                </c:pt>
              </c:strCache>
            </c:strRef>
          </c:tx>
          <c:spPr>
            <a:solidFill>
              <a:srgbClr val="00B0F0"/>
            </a:solidFill>
            <a:ln cap="flat">
              <a:solidFill>
                <a:schemeClr val="bg1"/>
              </a:solidFill>
              <a:round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5984"/>
              </a:solidFill>
              <a:ln cap="flat">
                <a:solidFill>
                  <a:schemeClr val="bg1"/>
                </a:solidFill>
                <a:round/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cap="flat">
                <a:solidFill>
                  <a:schemeClr val="bg1"/>
                </a:solidFill>
                <a:round/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cap="flat">
                <a:solidFill>
                  <a:schemeClr val="bg1"/>
                </a:solidFill>
                <a:round/>
              </a:ln>
            </c:spPr>
          </c:dPt>
          <c:dLbls>
            <c:dLbl>
              <c:idx val="0"/>
              <c:numFmt formatCode="#,##0.0" sourceLinked="0"/>
              <c:spPr>
                <a:solidFill>
                  <a:schemeClr val="accent4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" sourceLinked="0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#Cl1N#</c:v>
                </c:pt>
                <c:pt idx="1">
                  <c:v>#G1Med#</c:v>
                </c:pt>
                <c:pt idx="2">
                  <c:v>#G1LQ#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0.65457309596385482</c:v>
                </c:pt>
                <c:pt idx="1">
                  <c:v>0.75646741300092701</c:v>
                </c:pt>
                <c:pt idx="2">
                  <c:v>0.57146957275933097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Application maintenance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numFmt formatCode="#,##0.0" sourceLinked="0"/>
              <c:spPr>
                <a:solidFill>
                  <a:schemeClr val="accent4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" sourceLinked="0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#Cl1N#</c:v>
                </c:pt>
                <c:pt idx="1">
                  <c:v>#G1Med#</c:v>
                </c:pt>
                <c:pt idx="2">
                  <c:v>#G1LQ#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0.63053662673195943</c:v>
                </c:pt>
                <c:pt idx="1">
                  <c:v>0.86278905720238996</c:v>
                </c:pt>
                <c:pt idx="2">
                  <c:v>0.70618077335408203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Application development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numFmt formatCode="#,##0.0" sourceLinked="0"/>
              <c:spPr>
                <a:solidFill>
                  <a:schemeClr val="accent4"/>
                </a:solidFill>
                <a:ln>
                  <a:noFill/>
                </a:ln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" sourceLinked="0"/>
              <c:spPr>
                <a:solidFill>
                  <a:schemeClr val="accent2"/>
                </a:solidFill>
                <a:ln>
                  <a:noFill/>
                </a:ln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spPr>
                <a:solidFill>
                  <a:schemeClr val="accent2"/>
                </a:solidFill>
                <a:ln>
                  <a:noFill/>
                </a:ln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ln>
                <a:noFill/>
              </a:ln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#Cl1N#</c:v>
                </c:pt>
                <c:pt idx="1">
                  <c:v>#G1Med#</c:v>
                </c:pt>
                <c:pt idx="2">
                  <c:v>#G1LQ#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0.90360885704340099</c:v>
                </c:pt>
                <c:pt idx="1">
                  <c:v>0.92597890307615294</c:v>
                </c:pt>
                <c:pt idx="2">
                  <c:v>0.75803923884408997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serLines>
          <c:spPr>
            <a:ln>
              <a:solidFill>
                <a:schemeClr val="accent6"/>
              </a:solidFill>
              <a:prstDash val="lgDash"/>
            </a:ln>
          </c:spPr>
        </c:serLines>
        <c:axId val="336603616"/>
        <c:axId val="336604176"/>
      </c:barChart>
      <c:catAx>
        <c:axId val="336603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accent6"/>
            </a:solidFill>
          </a:ln>
        </c:spPr>
        <c:crossAx val="336604176"/>
        <c:crosses val="autoZero"/>
        <c:auto val="1"/>
        <c:lblAlgn val="ctr"/>
        <c:lblOffset val="100"/>
        <c:noMultiLvlLbl val="0"/>
      </c:catAx>
      <c:valAx>
        <c:axId val="3366041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36603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Management and overhead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F56828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invertIfNegative val="0"/>
            <c:bubble3D val="0"/>
          </c:dPt>
          <c:dLbls>
            <c:dLbl>
              <c:idx val="0"/>
              <c:numFmt formatCode="#,##0.0" sourceLinked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" sourceLinked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#Cl1N#</c:v>
                </c:pt>
                <c:pt idx="1">
                  <c:v>#G1Med#</c:v>
                </c:pt>
                <c:pt idx="2">
                  <c:v>#G1LQ#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0.27528289732889849</c:v>
                </c:pt>
                <c:pt idx="1">
                  <c:v>0.36206688048408636</c:v>
                </c:pt>
                <c:pt idx="2">
                  <c:v>0.23071979439076443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Network services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invertIfNegative val="0"/>
            <c:bubble3D val="0"/>
          </c:dPt>
          <c:dLbls>
            <c:dLbl>
              <c:idx val="0"/>
              <c:numFmt formatCode="#,##0.0" sourceLinked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" sourceLinked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#Cl1N#</c:v>
                </c:pt>
                <c:pt idx="1">
                  <c:v>#G1Med#</c:v>
                </c:pt>
                <c:pt idx="2">
                  <c:v>#G1LQ#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0.26450727846513733</c:v>
                </c:pt>
                <c:pt idx="1">
                  <c:v>0.29530079730130798</c:v>
                </c:pt>
                <c:pt idx="2">
                  <c:v>0.19286945026060501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End user services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invertIfNegative val="0"/>
            <c:bubble3D val="0"/>
          </c:dPt>
          <c:dLbls>
            <c:dLbl>
              <c:idx val="0"/>
              <c:numFmt formatCode="#,##0.0" sourceLinked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" sourceLinked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#Cl1N#</c:v>
                </c:pt>
                <c:pt idx="1">
                  <c:v>#G1Med#</c:v>
                </c:pt>
                <c:pt idx="2">
                  <c:v>#G1LQ#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0.32973672162866835</c:v>
                </c:pt>
                <c:pt idx="1">
                  <c:v>0.49883986346513703</c:v>
                </c:pt>
                <c:pt idx="2">
                  <c:v>0.32095183580083803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serLines>
          <c:spPr>
            <a:ln>
              <a:solidFill>
                <a:schemeClr val="accent6"/>
              </a:solidFill>
              <a:prstDash val="lgDash"/>
            </a:ln>
          </c:spPr>
        </c:serLines>
        <c:axId val="335518144"/>
        <c:axId val="335518704"/>
      </c:barChart>
      <c:catAx>
        <c:axId val="3355181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accent6"/>
            </a:solidFill>
          </a:ln>
        </c:spPr>
        <c:crossAx val="335518704"/>
        <c:crosses val="autoZero"/>
        <c:auto val="1"/>
        <c:lblAlgn val="ctr"/>
        <c:lblOffset val="100"/>
        <c:noMultiLvlLbl val="0"/>
      </c:catAx>
      <c:valAx>
        <c:axId val="335518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35518144"/>
        <c:crosses val="autoZero"/>
        <c:crossBetween val="between"/>
      </c:valAx>
    </c:plotArea>
    <c:legend>
      <c:legendPos val="l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25" y="622300"/>
            <a:ext cx="5834063" cy="4376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3054" y="5342508"/>
            <a:ext cx="5872271" cy="122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55876" y="9561184"/>
            <a:ext cx="189449" cy="1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345259" y="110659"/>
            <a:ext cx="66" cy="12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34050" y="9562273"/>
            <a:ext cx="84959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2FE9CE-0A7C-4D8F-8056-FCE34899A377}" type="slidenum">
              <a:rPr lang="en-US">
                <a:latin typeface="Arial" charset="0"/>
                <a:cs typeface="Arial" charset="0"/>
              </a:rPr>
              <a:pPr/>
              <a:t>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6323" name="doc id"/>
          <p:cNvSpPr txBox="1">
            <a:spLocks noGrp="1" noChangeArrowheads="1"/>
          </p:cNvSpPr>
          <p:nvPr/>
        </p:nvSpPr>
        <p:spPr bwMode="gray">
          <a:xfrm>
            <a:off x="6575264" y="111767"/>
            <a:ext cx="29146" cy="12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defTabSz="913642"/>
            <a:r>
              <a:rPr lang="en-US" sz="800"/>
              <a:t> </a:t>
            </a:r>
          </a:p>
        </p:txBody>
      </p:sp>
      <p:sp>
        <p:nvSpPr>
          <p:cNvPr id="56324" name="pg num"/>
          <p:cNvSpPr txBox="1">
            <a:spLocks noGrp="1" noChangeArrowheads="1"/>
          </p:cNvSpPr>
          <p:nvPr/>
        </p:nvSpPr>
        <p:spPr bwMode="gray">
          <a:xfrm>
            <a:off x="6208766" y="9577494"/>
            <a:ext cx="543205" cy="18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3642"/>
            <a:fld id="{A0555F0B-C6ED-4C56-8874-5AD57160545F}" type="slidenum">
              <a:rPr lang="en-US" sz="1200"/>
              <a:pPr algn="r" defTabSz="913642"/>
              <a:t>0</a:t>
            </a:fld>
            <a:endParaRPr lang="en-US" sz="1200"/>
          </a:p>
        </p:txBody>
      </p:sp>
      <p:grpSp>
        <p:nvGrpSpPr>
          <p:cNvPr id="56325" name="Group 2"/>
          <p:cNvGrpSpPr>
            <a:grpSpLocks/>
          </p:cNvGrpSpPr>
          <p:nvPr/>
        </p:nvGrpSpPr>
        <p:grpSpPr bwMode="auto">
          <a:xfrm>
            <a:off x="942103" y="1025578"/>
            <a:ext cx="4926147" cy="7886593"/>
            <a:chOff x="1245" y="4345"/>
            <a:chExt cx="5348" cy="4013"/>
          </a:xfrm>
        </p:grpSpPr>
        <p:sp>
          <p:nvSpPr>
            <p:cNvPr id="56328" name="Freeform 3"/>
            <p:cNvSpPr>
              <a:spLocks noEditPoints="1"/>
            </p:cNvSpPr>
            <p:nvPr/>
          </p:nvSpPr>
          <p:spPr bwMode="auto">
            <a:xfrm>
              <a:off x="1245" y="4345"/>
              <a:ext cx="5348" cy="4013"/>
            </a:xfrm>
            <a:custGeom>
              <a:avLst/>
              <a:gdLst>
                <a:gd name="T0" fmla="*/ 0 w 2264"/>
                <a:gd name="T1" fmla="*/ 0 h 1699"/>
                <a:gd name="T2" fmla="*/ 0 w 2264"/>
                <a:gd name="T3" fmla="*/ 2147483647 h 1699"/>
                <a:gd name="T4" fmla="*/ 2147483647 w 2264"/>
                <a:gd name="T5" fmla="*/ 2147483647 h 1699"/>
                <a:gd name="T6" fmla="*/ 2147483647 w 2264"/>
                <a:gd name="T7" fmla="*/ 0 h 1699"/>
                <a:gd name="T8" fmla="*/ 0 w 2264"/>
                <a:gd name="T9" fmla="*/ 0 h 1699"/>
                <a:gd name="T10" fmla="*/ 2147483647 w 2264"/>
                <a:gd name="T11" fmla="*/ 2147483647 h 1699"/>
                <a:gd name="T12" fmla="*/ 2147483647 w 2264"/>
                <a:gd name="T13" fmla="*/ 2147483647 h 1699"/>
                <a:gd name="T14" fmla="*/ 2147483647 w 2264"/>
                <a:gd name="T15" fmla="*/ 2147483647 h 1699"/>
                <a:gd name="T16" fmla="*/ 2147483647 w 2264"/>
                <a:gd name="T17" fmla="*/ 2147483647 h 1699"/>
                <a:gd name="T18" fmla="*/ 2147483647 w 2264"/>
                <a:gd name="T19" fmla="*/ 2147483647 h 1699"/>
                <a:gd name="T20" fmla="*/ 2147483647 w 2264"/>
                <a:gd name="T21" fmla="*/ 2147483647 h 1699"/>
                <a:gd name="T22" fmla="*/ 2147483647 w 2264"/>
                <a:gd name="T23" fmla="*/ 2147483647 h 1699"/>
                <a:gd name="T24" fmla="*/ 2147483647 w 2264"/>
                <a:gd name="T25" fmla="*/ 2147483647 h 1699"/>
                <a:gd name="T26" fmla="*/ 2147483647 w 2264"/>
                <a:gd name="T27" fmla="*/ 2147483647 h 16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4"/>
                <a:gd name="T43" fmla="*/ 0 h 1699"/>
                <a:gd name="T44" fmla="*/ 2264 w 2264"/>
                <a:gd name="T45" fmla="*/ 1699 h 169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4" h="1699">
                  <a:moveTo>
                    <a:pt x="0" y="0"/>
                  </a:moveTo>
                  <a:cubicBezTo>
                    <a:pt x="0" y="1699"/>
                    <a:pt x="0" y="1699"/>
                    <a:pt x="0" y="1699"/>
                  </a:cubicBezTo>
                  <a:cubicBezTo>
                    <a:pt x="2264" y="1699"/>
                    <a:pt x="2264" y="1699"/>
                    <a:pt x="2264" y="1699"/>
                  </a:cubicBezTo>
                  <a:cubicBezTo>
                    <a:pt x="2264" y="0"/>
                    <a:pt x="2264" y="0"/>
                    <a:pt x="2264" y="0"/>
                  </a:cubicBezTo>
                  <a:lnTo>
                    <a:pt x="0" y="0"/>
                  </a:lnTo>
                  <a:close/>
                  <a:moveTo>
                    <a:pt x="2225" y="1626"/>
                  </a:moveTo>
                  <a:cubicBezTo>
                    <a:pt x="2225" y="1650"/>
                    <a:pt x="2206" y="1670"/>
                    <a:pt x="2181" y="1670"/>
                  </a:cubicBezTo>
                  <a:cubicBezTo>
                    <a:pt x="82" y="1670"/>
                    <a:pt x="82" y="1670"/>
                    <a:pt x="82" y="1670"/>
                  </a:cubicBezTo>
                  <a:cubicBezTo>
                    <a:pt x="58" y="1670"/>
                    <a:pt x="38" y="1650"/>
                    <a:pt x="38" y="1626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49"/>
                    <a:pt x="58" y="29"/>
                    <a:pt x="82" y="29"/>
                  </a:cubicBezTo>
                  <a:cubicBezTo>
                    <a:pt x="2181" y="29"/>
                    <a:pt x="2181" y="29"/>
                    <a:pt x="2181" y="29"/>
                  </a:cubicBezTo>
                  <a:cubicBezTo>
                    <a:pt x="2206" y="29"/>
                    <a:pt x="2225" y="49"/>
                    <a:pt x="2225" y="73"/>
                  </a:cubicBezTo>
                  <a:lnTo>
                    <a:pt x="2225" y="1626"/>
                  </a:ln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Freeform 4"/>
            <p:cNvSpPr>
              <a:spLocks/>
            </p:cNvSpPr>
            <p:nvPr/>
          </p:nvSpPr>
          <p:spPr bwMode="auto">
            <a:xfrm>
              <a:off x="1337" y="4414"/>
              <a:ext cx="5165" cy="3876"/>
            </a:xfrm>
            <a:custGeom>
              <a:avLst/>
              <a:gdLst>
                <a:gd name="T0" fmla="*/ 2147483647 w 2187"/>
                <a:gd name="T1" fmla="*/ 2147483647 h 1641"/>
                <a:gd name="T2" fmla="*/ 2147483647 w 2187"/>
                <a:gd name="T3" fmla="*/ 2147483647 h 1641"/>
                <a:gd name="T4" fmla="*/ 2147483647 w 2187"/>
                <a:gd name="T5" fmla="*/ 2147483647 h 1641"/>
                <a:gd name="T6" fmla="*/ 0 w 2187"/>
                <a:gd name="T7" fmla="*/ 2147483647 h 1641"/>
                <a:gd name="T8" fmla="*/ 0 w 2187"/>
                <a:gd name="T9" fmla="*/ 2147483647 h 1641"/>
                <a:gd name="T10" fmla="*/ 2147483647 w 2187"/>
                <a:gd name="T11" fmla="*/ 0 h 1641"/>
                <a:gd name="T12" fmla="*/ 2147483647 w 2187"/>
                <a:gd name="T13" fmla="*/ 0 h 1641"/>
                <a:gd name="T14" fmla="*/ 2147483647 w 2187"/>
                <a:gd name="T15" fmla="*/ 2147483647 h 1641"/>
                <a:gd name="T16" fmla="*/ 2147483647 w 2187"/>
                <a:gd name="T17" fmla="*/ 2147483647 h 16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87"/>
                <a:gd name="T28" fmla="*/ 0 h 1641"/>
                <a:gd name="T29" fmla="*/ 2187 w 2187"/>
                <a:gd name="T30" fmla="*/ 1641 h 16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87" h="1641">
                  <a:moveTo>
                    <a:pt x="2187" y="1597"/>
                  </a:moveTo>
                  <a:cubicBezTo>
                    <a:pt x="2187" y="1621"/>
                    <a:pt x="2168" y="1641"/>
                    <a:pt x="2143" y="1641"/>
                  </a:cubicBezTo>
                  <a:cubicBezTo>
                    <a:pt x="44" y="1641"/>
                    <a:pt x="44" y="1641"/>
                    <a:pt x="44" y="1641"/>
                  </a:cubicBezTo>
                  <a:cubicBezTo>
                    <a:pt x="20" y="1641"/>
                    <a:pt x="0" y="1621"/>
                    <a:pt x="0" y="159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2143" y="0"/>
                    <a:pt x="2143" y="0"/>
                    <a:pt x="2143" y="0"/>
                  </a:cubicBezTo>
                  <a:cubicBezTo>
                    <a:pt x="2168" y="0"/>
                    <a:pt x="2187" y="20"/>
                    <a:pt x="2187" y="44"/>
                  </a:cubicBezTo>
                  <a:lnTo>
                    <a:pt x="2187" y="1597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277938" y="1123950"/>
            <a:ext cx="9828213" cy="7372350"/>
          </a:xfrm>
          <a:ln/>
        </p:spPr>
      </p:sp>
      <p:sp>
        <p:nvSpPr>
          <p:cNvPr id="5632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67515" y="82688"/>
            <a:ext cx="5527727" cy="247129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7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34050" y="9562273"/>
            <a:ext cx="84959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2FE9CE-0A7C-4D8F-8056-FCE34899A377}" type="slidenum">
              <a:rPr lang="en-US">
                <a:latin typeface="Arial" charset="0"/>
                <a:cs typeface="Arial" charset="0"/>
              </a:rPr>
              <a:pPr/>
              <a:t>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6323" name="doc id"/>
          <p:cNvSpPr txBox="1">
            <a:spLocks noGrp="1" noChangeArrowheads="1"/>
          </p:cNvSpPr>
          <p:nvPr/>
        </p:nvSpPr>
        <p:spPr bwMode="gray">
          <a:xfrm>
            <a:off x="6575264" y="111767"/>
            <a:ext cx="29146" cy="12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defTabSz="913642"/>
            <a:r>
              <a:rPr lang="en-US" sz="800"/>
              <a:t> </a:t>
            </a:r>
          </a:p>
        </p:txBody>
      </p:sp>
      <p:sp>
        <p:nvSpPr>
          <p:cNvPr id="56324" name="pg num"/>
          <p:cNvSpPr txBox="1">
            <a:spLocks noGrp="1" noChangeArrowheads="1"/>
          </p:cNvSpPr>
          <p:nvPr/>
        </p:nvSpPr>
        <p:spPr bwMode="gray">
          <a:xfrm>
            <a:off x="6208766" y="9577494"/>
            <a:ext cx="543205" cy="18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3642"/>
            <a:fld id="{A0555F0B-C6ED-4C56-8874-5AD57160545F}" type="slidenum">
              <a:rPr lang="en-US" sz="1200"/>
              <a:pPr algn="r" defTabSz="913642"/>
              <a:t>3</a:t>
            </a:fld>
            <a:endParaRPr lang="en-US" sz="1200"/>
          </a:p>
        </p:txBody>
      </p:sp>
      <p:grpSp>
        <p:nvGrpSpPr>
          <p:cNvPr id="56325" name="Group 2"/>
          <p:cNvGrpSpPr>
            <a:grpSpLocks/>
          </p:cNvGrpSpPr>
          <p:nvPr/>
        </p:nvGrpSpPr>
        <p:grpSpPr bwMode="auto">
          <a:xfrm>
            <a:off x="942103" y="1025578"/>
            <a:ext cx="4926147" cy="7886593"/>
            <a:chOff x="1245" y="4345"/>
            <a:chExt cx="5348" cy="4013"/>
          </a:xfrm>
        </p:grpSpPr>
        <p:sp>
          <p:nvSpPr>
            <p:cNvPr id="56328" name="Freeform 3"/>
            <p:cNvSpPr>
              <a:spLocks noEditPoints="1"/>
            </p:cNvSpPr>
            <p:nvPr/>
          </p:nvSpPr>
          <p:spPr bwMode="auto">
            <a:xfrm>
              <a:off x="1245" y="4345"/>
              <a:ext cx="5348" cy="4013"/>
            </a:xfrm>
            <a:custGeom>
              <a:avLst/>
              <a:gdLst>
                <a:gd name="T0" fmla="*/ 0 w 2264"/>
                <a:gd name="T1" fmla="*/ 0 h 1699"/>
                <a:gd name="T2" fmla="*/ 0 w 2264"/>
                <a:gd name="T3" fmla="*/ 2147483647 h 1699"/>
                <a:gd name="T4" fmla="*/ 2147483647 w 2264"/>
                <a:gd name="T5" fmla="*/ 2147483647 h 1699"/>
                <a:gd name="T6" fmla="*/ 2147483647 w 2264"/>
                <a:gd name="T7" fmla="*/ 0 h 1699"/>
                <a:gd name="T8" fmla="*/ 0 w 2264"/>
                <a:gd name="T9" fmla="*/ 0 h 1699"/>
                <a:gd name="T10" fmla="*/ 2147483647 w 2264"/>
                <a:gd name="T11" fmla="*/ 2147483647 h 1699"/>
                <a:gd name="T12" fmla="*/ 2147483647 w 2264"/>
                <a:gd name="T13" fmla="*/ 2147483647 h 1699"/>
                <a:gd name="T14" fmla="*/ 2147483647 w 2264"/>
                <a:gd name="T15" fmla="*/ 2147483647 h 1699"/>
                <a:gd name="T16" fmla="*/ 2147483647 w 2264"/>
                <a:gd name="T17" fmla="*/ 2147483647 h 1699"/>
                <a:gd name="T18" fmla="*/ 2147483647 w 2264"/>
                <a:gd name="T19" fmla="*/ 2147483647 h 1699"/>
                <a:gd name="T20" fmla="*/ 2147483647 w 2264"/>
                <a:gd name="T21" fmla="*/ 2147483647 h 1699"/>
                <a:gd name="T22" fmla="*/ 2147483647 w 2264"/>
                <a:gd name="T23" fmla="*/ 2147483647 h 1699"/>
                <a:gd name="T24" fmla="*/ 2147483647 w 2264"/>
                <a:gd name="T25" fmla="*/ 2147483647 h 1699"/>
                <a:gd name="T26" fmla="*/ 2147483647 w 2264"/>
                <a:gd name="T27" fmla="*/ 2147483647 h 16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4"/>
                <a:gd name="T43" fmla="*/ 0 h 1699"/>
                <a:gd name="T44" fmla="*/ 2264 w 2264"/>
                <a:gd name="T45" fmla="*/ 1699 h 169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4" h="1699">
                  <a:moveTo>
                    <a:pt x="0" y="0"/>
                  </a:moveTo>
                  <a:cubicBezTo>
                    <a:pt x="0" y="1699"/>
                    <a:pt x="0" y="1699"/>
                    <a:pt x="0" y="1699"/>
                  </a:cubicBezTo>
                  <a:cubicBezTo>
                    <a:pt x="2264" y="1699"/>
                    <a:pt x="2264" y="1699"/>
                    <a:pt x="2264" y="1699"/>
                  </a:cubicBezTo>
                  <a:cubicBezTo>
                    <a:pt x="2264" y="0"/>
                    <a:pt x="2264" y="0"/>
                    <a:pt x="2264" y="0"/>
                  </a:cubicBezTo>
                  <a:lnTo>
                    <a:pt x="0" y="0"/>
                  </a:lnTo>
                  <a:close/>
                  <a:moveTo>
                    <a:pt x="2225" y="1626"/>
                  </a:moveTo>
                  <a:cubicBezTo>
                    <a:pt x="2225" y="1650"/>
                    <a:pt x="2206" y="1670"/>
                    <a:pt x="2181" y="1670"/>
                  </a:cubicBezTo>
                  <a:cubicBezTo>
                    <a:pt x="82" y="1670"/>
                    <a:pt x="82" y="1670"/>
                    <a:pt x="82" y="1670"/>
                  </a:cubicBezTo>
                  <a:cubicBezTo>
                    <a:pt x="58" y="1670"/>
                    <a:pt x="38" y="1650"/>
                    <a:pt x="38" y="1626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49"/>
                    <a:pt x="58" y="29"/>
                    <a:pt x="82" y="29"/>
                  </a:cubicBezTo>
                  <a:cubicBezTo>
                    <a:pt x="2181" y="29"/>
                    <a:pt x="2181" y="29"/>
                    <a:pt x="2181" y="29"/>
                  </a:cubicBezTo>
                  <a:cubicBezTo>
                    <a:pt x="2206" y="29"/>
                    <a:pt x="2225" y="49"/>
                    <a:pt x="2225" y="73"/>
                  </a:cubicBezTo>
                  <a:lnTo>
                    <a:pt x="2225" y="1626"/>
                  </a:ln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Freeform 4"/>
            <p:cNvSpPr>
              <a:spLocks/>
            </p:cNvSpPr>
            <p:nvPr/>
          </p:nvSpPr>
          <p:spPr bwMode="auto">
            <a:xfrm>
              <a:off x="1337" y="4414"/>
              <a:ext cx="5165" cy="3876"/>
            </a:xfrm>
            <a:custGeom>
              <a:avLst/>
              <a:gdLst>
                <a:gd name="T0" fmla="*/ 2147483647 w 2187"/>
                <a:gd name="T1" fmla="*/ 2147483647 h 1641"/>
                <a:gd name="T2" fmla="*/ 2147483647 w 2187"/>
                <a:gd name="T3" fmla="*/ 2147483647 h 1641"/>
                <a:gd name="T4" fmla="*/ 2147483647 w 2187"/>
                <a:gd name="T5" fmla="*/ 2147483647 h 1641"/>
                <a:gd name="T6" fmla="*/ 0 w 2187"/>
                <a:gd name="T7" fmla="*/ 2147483647 h 1641"/>
                <a:gd name="T8" fmla="*/ 0 w 2187"/>
                <a:gd name="T9" fmla="*/ 2147483647 h 1641"/>
                <a:gd name="T10" fmla="*/ 2147483647 w 2187"/>
                <a:gd name="T11" fmla="*/ 0 h 1641"/>
                <a:gd name="T12" fmla="*/ 2147483647 w 2187"/>
                <a:gd name="T13" fmla="*/ 0 h 1641"/>
                <a:gd name="T14" fmla="*/ 2147483647 w 2187"/>
                <a:gd name="T15" fmla="*/ 2147483647 h 1641"/>
                <a:gd name="T16" fmla="*/ 2147483647 w 2187"/>
                <a:gd name="T17" fmla="*/ 2147483647 h 16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87"/>
                <a:gd name="T28" fmla="*/ 0 h 1641"/>
                <a:gd name="T29" fmla="*/ 2187 w 2187"/>
                <a:gd name="T30" fmla="*/ 1641 h 16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87" h="1641">
                  <a:moveTo>
                    <a:pt x="2187" y="1597"/>
                  </a:moveTo>
                  <a:cubicBezTo>
                    <a:pt x="2187" y="1621"/>
                    <a:pt x="2168" y="1641"/>
                    <a:pt x="2143" y="1641"/>
                  </a:cubicBezTo>
                  <a:cubicBezTo>
                    <a:pt x="44" y="1641"/>
                    <a:pt x="44" y="1641"/>
                    <a:pt x="44" y="1641"/>
                  </a:cubicBezTo>
                  <a:cubicBezTo>
                    <a:pt x="20" y="1641"/>
                    <a:pt x="0" y="1621"/>
                    <a:pt x="0" y="159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2143" y="0"/>
                    <a:pt x="2143" y="0"/>
                    <a:pt x="2143" y="0"/>
                  </a:cubicBezTo>
                  <a:cubicBezTo>
                    <a:pt x="2168" y="0"/>
                    <a:pt x="2187" y="20"/>
                    <a:pt x="2187" y="44"/>
                  </a:cubicBezTo>
                  <a:lnTo>
                    <a:pt x="2187" y="1597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277938" y="1123950"/>
            <a:ext cx="9828213" cy="7372350"/>
          </a:xfrm>
          <a:ln/>
        </p:spPr>
      </p:sp>
      <p:sp>
        <p:nvSpPr>
          <p:cNvPr id="5632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67515" y="82688"/>
            <a:ext cx="5527727" cy="247129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5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0.png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19852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56" name="Picture 48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" b="12431"/>
          <a:stretch/>
        </p:blipFill>
        <p:spPr bwMode="auto">
          <a:xfrm>
            <a:off x="4026814" y="0"/>
            <a:ext cx="4934624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/>
          </p:cNvSpPr>
          <p:nvPr userDrawn="1"/>
        </p:nvSpPr>
        <p:spPr>
          <a:xfrm>
            <a:off x="-11716" y="4080817"/>
            <a:ext cx="8973154" cy="1866236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61975" y="4178304"/>
            <a:ext cx="4935538" cy="484188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solidFill>
                    <a:schemeClr val="tx1"/>
                  </a:solidFill>
                  <a:latin typeface="+mn-lt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solidFill>
                    <a:schemeClr val="tx1"/>
                  </a:solidFill>
                  <a:latin typeface="+mn-lt"/>
                </a:rPr>
                <a:t>Date</a:t>
              </a:r>
            </a:p>
          </p:txBody>
        </p:sp>
      </p:grpSp>
      <p:sp>
        <p:nvSpPr>
          <p:cNvPr id="24" name="doc id"/>
          <p:cNvSpPr>
            <a:spLocks noChangeArrowheads="1"/>
          </p:cNvSpPr>
          <p:nvPr userDrawn="1"/>
        </p:nvSpPr>
        <p:spPr bwMode="auto">
          <a:xfrm>
            <a:off x="8080375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McK Disclaimer"/>
          <p:cNvSpPr>
            <a:spLocks noChangeArrowheads="1"/>
          </p:cNvSpPr>
          <p:nvPr userDrawn="1"/>
        </p:nvSpPr>
        <p:spPr bwMode="auto">
          <a:xfrm>
            <a:off x="512002" y="6120046"/>
            <a:ext cx="2373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778" eaLnBrk="0" hangingPunct="0"/>
            <a:r>
              <a:rPr lang="en-US" sz="800" dirty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CONFIDENTIAL AND PROPRIETARY</a:t>
            </a:r>
          </a:p>
          <a:p>
            <a:pPr defTabSz="804778" eaLnBrk="0" hangingPunct="0"/>
            <a:r>
              <a:rPr lang="en-US" sz="800" dirty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53" y="6154264"/>
            <a:ext cx="1946704" cy="385955"/>
          </a:xfrm>
          <a:prstGeom prst="rect">
            <a:avLst/>
          </a:prstGeom>
        </p:spPr>
      </p:pic>
      <p:sp>
        <p:nvSpPr>
          <p:cNvPr id="26" name="Rectangle 1026"/>
          <p:cNvSpPr txBox="1">
            <a:spLocks noChangeArrowheads="1"/>
          </p:cNvSpPr>
          <p:nvPr userDrawn="1"/>
        </p:nvSpPr>
        <p:spPr>
          <a:xfrm>
            <a:off x="486852" y="4252014"/>
            <a:ext cx="6523541" cy="931930"/>
          </a:xfrm>
          <a:prstGeom prst="rect">
            <a:avLst/>
          </a:prstGeom>
        </p:spPr>
        <p:txBody>
          <a:bodyPr lIns="0" tIns="0" rIns="0" bIns="0"/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800" b="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Click to edit Master title</a:t>
            </a:r>
          </a:p>
          <a:p>
            <a:r>
              <a:rPr lang="de-DE" dirty="0" smtClean="0"/>
              <a:t>…</a:t>
            </a:r>
            <a:endParaRPr lang="en-US" dirty="0" smtClean="0"/>
          </a:p>
        </p:txBody>
      </p:sp>
      <p:sp>
        <p:nvSpPr>
          <p:cNvPr id="27" name="Rectangle 1027"/>
          <p:cNvSpPr txBox="1">
            <a:spLocks noChangeArrowheads="1"/>
          </p:cNvSpPr>
          <p:nvPr userDrawn="1"/>
        </p:nvSpPr>
        <p:spPr>
          <a:xfrm>
            <a:off x="486852" y="5394764"/>
            <a:ext cx="4935537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8" name="Rectangle 1027"/>
          <p:cNvSpPr txBox="1">
            <a:spLocks noChangeArrowheads="1"/>
          </p:cNvSpPr>
          <p:nvPr userDrawn="1"/>
        </p:nvSpPr>
        <p:spPr bwMode="auto">
          <a:xfrm>
            <a:off x="486852" y="5691359"/>
            <a:ext cx="493553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000" dirty="0"/>
              <a:t>Date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91400" y="1073685"/>
            <a:ext cx="3197230" cy="639250"/>
            <a:chOff x="491400" y="1073685"/>
            <a:chExt cx="3197230" cy="639250"/>
          </a:xfrm>
        </p:grpSpPr>
        <p:pic>
          <p:nvPicPr>
            <p:cNvPr id="20" name="Picture 2" descr="C:\Users\Ashok Venkataraman\Desktop\lohgo.png"/>
            <p:cNvPicPr>
              <a:picLocks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614"/>
            <a:stretch/>
          </p:blipFill>
          <p:spPr bwMode="auto">
            <a:xfrm>
              <a:off x="491400" y="1073685"/>
              <a:ext cx="653292" cy="63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3" t="11559" r="4266" b="17262"/>
            <a:stretch/>
          </p:blipFill>
          <p:spPr>
            <a:xfrm>
              <a:off x="1208089" y="1105964"/>
              <a:ext cx="2480541" cy="529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36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35901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>
            <a:spLocks/>
          </p:cNvSpPr>
          <p:nvPr userDrawn="1"/>
        </p:nvSpPr>
        <p:spPr bwMode="ltGray">
          <a:xfrm>
            <a:off x="-11716" y="4080817"/>
            <a:ext cx="8973154" cy="1866236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9" name="Picture 48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" b="12431"/>
          <a:stretch/>
        </p:blipFill>
        <p:spPr bwMode="auto">
          <a:xfrm>
            <a:off x="4026814" y="0"/>
            <a:ext cx="4934624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/>
          <p:nvPr userDrawn="1"/>
        </p:nvGrpSpPr>
        <p:grpSpPr bwMode="auto">
          <a:xfrm>
            <a:off x="491400" y="1073685"/>
            <a:ext cx="3197230" cy="639250"/>
            <a:chOff x="491400" y="1073685"/>
            <a:chExt cx="3197230" cy="639250"/>
          </a:xfrm>
        </p:grpSpPr>
        <p:pic>
          <p:nvPicPr>
            <p:cNvPr id="23" name="Picture 2" descr="C:\Users\Ashok Venkataraman\Desktop\lohgo.png"/>
            <p:cNvPicPr>
              <a:picLocks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614"/>
            <a:stretch/>
          </p:blipFill>
          <p:spPr bwMode="auto">
            <a:xfrm>
              <a:off x="491400" y="1073685"/>
              <a:ext cx="653292" cy="63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3" t="11559" r="4266" b="17262"/>
            <a:stretch/>
          </p:blipFill>
          <p:spPr bwMode="auto">
            <a:xfrm>
              <a:off x="1208089" y="1105964"/>
              <a:ext cx="2480541" cy="529692"/>
            </a:xfrm>
            <a:prstGeom prst="rect">
              <a:avLst/>
            </a:prstGeom>
          </p:spPr>
        </p:pic>
      </p:grp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486852" y="5512838"/>
            <a:ext cx="4935538" cy="360363"/>
            <a:chOff x="1663" y="3145"/>
            <a:chExt cx="3109" cy="22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45"/>
              <a:ext cx="3109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baseline="0" noProof="0" dirty="0" smtClean="0">
                  <a:solidFill>
                    <a:schemeClr val="bg1"/>
                  </a:solidFill>
                  <a:latin typeface="+mn-lt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baseline="0" noProof="0" dirty="0" smtClean="0">
                  <a:solidFill>
                    <a:schemeClr val="bg1"/>
                  </a:solidFill>
                  <a:latin typeface="+mn-lt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486852" y="4252014"/>
            <a:ext cx="6523541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8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6852" y="5394764"/>
            <a:ext cx="6523541" cy="246221"/>
          </a:xfrm>
        </p:spPr>
        <p:txBody>
          <a:bodyPr wrap="square">
            <a:spAutoFit/>
          </a:bodyPr>
          <a:lstStyle>
            <a:lvl1pPr>
              <a:defRPr sz="16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4" name="doc id"/>
          <p:cNvSpPr>
            <a:spLocks noChangeArrowheads="1"/>
          </p:cNvSpPr>
          <p:nvPr userDrawn="1"/>
        </p:nvSpPr>
        <p:spPr bwMode="auto">
          <a:xfrm>
            <a:off x="8080375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" name="McK Disclaimer"/>
          <p:cNvSpPr>
            <a:spLocks noChangeArrowheads="1"/>
          </p:cNvSpPr>
          <p:nvPr userDrawn="1"/>
        </p:nvSpPr>
        <p:spPr bwMode="auto">
          <a:xfrm>
            <a:off x="512002" y="6120046"/>
            <a:ext cx="2373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778" eaLnBrk="0" hangingPunct="0"/>
            <a:r>
              <a:rPr lang="en-US" sz="800" dirty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CONFIDENTIAL AND PROPRIETARY</a:t>
            </a:r>
          </a:p>
          <a:p>
            <a:pPr defTabSz="804778" eaLnBrk="0" hangingPunct="0"/>
            <a:r>
              <a:rPr lang="en-US" sz="800" dirty="0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153" y="6154264"/>
            <a:ext cx="1946704" cy="3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29104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/>
          </p:cNvSpPr>
          <p:nvPr userDrawn="1"/>
        </p:nvSpPr>
        <p:spPr>
          <a:xfrm>
            <a:off x="0" y="0"/>
            <a:ext cx="8973154" cy="503339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68" y="5885371"/>
            <a:ext cx="1998680" cy="509663"/>
          </a:xfrm>
          <a:prstGeom prst="rect">
            <a:avLst/>
          </a:prstGeom>
        </p:spPr>
      </p:pic>
      <p:sp>
        <p:nvSpPr>
          <p:cNvPr id="21" name="McK Disclaimer"/>
          <p:cNvSpPr>
            <a:spLocks noChangeArrowheads="1"/>
          </p:cNvSpPr>
          <p:nvPr userDrawn="1"/>
        </p:nvSpPr>
        <p:spPr bwMode="auto">
          <a:xfrm>
            <a:off x="6510757" y="5309038"/>
            <a:ext cx="193156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778" eaLnBrk="0" hangingPunct="0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CONFIDENTIAL AND PROPRIETARY</a:t>
            </a:r>
          </a:p>
          <a:p>
            <a:pPr defTabSz="804778" eaLnBrk="0" hangingPunct="0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Any use of this material without specific permission of McKinsey &amp; Company is strictly prohibited</a:t>
            </a: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561975" y="205174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 smtClean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561975" y="360749"/>
            <a:ext cx="29815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smtClean="0">
                <a:solidFill>
                  <a:schemeClr val="bg1"/>
                </a:solidFill>
                <a:latin typeface="+mn-lt"/>
              </a:rPr>
              <a:t>Last Modified 26.09.2014 00:02 W. Europe Standard Time</a:t>
            </a:r>
            <a:endParaRPr lang="en-US" sz="900" baseline="0" noProof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561975" y="517912"/>
            <a:ext cx="26609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smtClean="0">
                <a:solidFill>
                  <a:schemeClr val="bg1"/>
                </a:solidFill>
                <a:latin typeface="+mn-lt"/>
              </a:rPr>
              <a:t>Printed 10.01.2014 19:42 W. Europe Standard Time</a:t>
            </a:r>
            <a:endParaRPr lang="en-US" sz="900" baseline="0" noProof="0" dirty="0" smtClean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61975" y="4178304"/>
            <a:ext cx="4935538" cy="484188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solidFill>
                    <a:schemeClr val="bg1"/>
                  </a:solidFill>
                  <a:latin typeface="+mn-lt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solidFill>
                    <a:schemeClr val="bg1"/>
                  </a:solidFill>
                  <a:latin typeface="+mn-lt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61975" y="1649412"/>
            <a:ext cx="4143375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61975" y="3052357"/>
            <a:ext cx="4143375" cy="215444"/>
          </a:xfrm>
        </p:spPr>
        <p:txBody>
          <a:bodyPr wrap="square"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4" name="doc id"/>
          <p:cNvSpPr>
            <a:spLocks noChangeArrowheads="1"/>
          </p:cNvSpPr>
          <p:nvPr userDrawn="1"/>
        </p:nvSpPr>
        <p:spPr bwMode="auto">
          <a:xfrm>
            <a:off x="8080375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80"/>
          <a:stretch/>
        </p:blipFill>
        <p:spPr>
          <a:xfrm>
            <a:off x="3457194" y="0"/>
            <a:ext cx="5504244" cy="503339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535848" y="5725250"/>
            <a:ext cx="2257742" cy="415656"/>
            <a:chOff x="1583532" y="3661200"/>
            <a:chExt cx="2257742" cy="41565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3" t="11559" r="4266" b="17262"/>
            <a:stretch/>
          </p:blipFill>
          <p:spPr>
            <a:xfrm>
              <a:off x="2094230" y="3663737"/>
              <a:ext cx="1747044" cy="373062"/>
            </a:xfrm>
            <a:prstGeom prst="rect">
              <a:avLst/>
            </a:prstGeom>
          </p:spPr>
        </p:pic>
        <p:pic>
          <p:nvPicPr>
            <p:cNvPr id="29" name="Picture 3" descr="C:\Users\Diana Shirley Paul\Desktop\Diana WIP\12 Dec\13\1.png"/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532" y="3661200"/>
              <a:ext cx="390717" cy="415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9543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5119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8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" b="12431"/>
          <a:stretch/>
        </p:blipFill>
        <p:spPr bwMode="auto">
          <a:xfrm>
            <a:off x="6260186" y="0"/>
            <a:ext cx="2701252" cy="206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78388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34" name="Picture 2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"/>
          <a:stretch/>
        </p:blipFill>
        <p:spPr bwMode="auto">
          <a:xfrm>
            <a:off x="5044886" y="0"/>
            <a:ext cx="3916551" cy="351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c id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8737535" y="36513"/>
            <a:ext cx="65" cy="123111"/>
          </a:xfrm>
          <a:prstGeom prst="rect">
            <a:avLst/>
          </a:prstGeom>
          <a:ln/>
        </p:spPr>
        <p:txBody>
          <a:bodyPr/>
          <a:lstStyle>
            <a:lvl1pPr algn="r">
              <a:defRPr sz="8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28" Type="http://schemas.openxmlformats.org/officeDocument/2006/relationships/tags" Target="../tags/tag20.xml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tags" Target="../tags/tag19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84858771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56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 bwMode="auto">
          <a:xfrm>
            <a:off x="8478349" y="6457467"/>
            <a:ext cx="0" cy="194866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</a:ln>
          <a:effectLst/>
        </p:spPr>
      </p:cxnSp>
      <p:sp>
        <p:nvSpPr>
          <p:cNvPr id="27" name="Rectangle 26"/>
          <p:cNvSpPr/>
          <p:nvPr/>
        </p:nvSpPr>
        <p:spPr bwMode="ltGray">
          <a:xfrm>
            <a:off x="-12357" y="-1"/>
            <a:ext cx="45720" cy="672147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50515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0375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893718" y="1940591"/>
            <a:ext cx="199573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smtClean="0">
                <a:latin typeface="+mn-lt"/>
                <a:ea typeface="+mn-ea"/>
              </a:rPr>
              <a:t>Last Modified 26.09.2014 00:02 W. Europe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001120" y="4114417"/>
            <a:ext cx="178093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smtClean="0">
                <a:latin typeface="+mn-lt"/>
                <a:ea typeface="+mn-ea"/>
              </a:rPr>
              <a:t>Printed 10.01.2014 19:42 W. Europe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13064" y="230188"/>
            <a:ext cx="852453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21306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13064" y="531813"/>
            <a:ext cx="832922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381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8" name="Slide Number"/>
          <p:cNvSpPr txBox="1">
            <a:spLocks/>
          </p:cNvSpPr>
          <p:nvPr/>
        </p:nvSpPr>
        <p:spPr bwMode="auto">
          <a:xfrm>
            <a:off x="8545513" y="6477956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>
                <a:solidFill>
                  <a:schemeClr val="accent3"/>
                </a:solidFill>
              </a:rPr>
              <a:pPr lvl="0"/>
              <a:t>‹#›</a:t>
            </a:fld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29" name="McK Slide Elements" hidden="1"/>
          <p:cNvGrpSpPr/>
          <p:nvPr/>
        </p:nvGrpSpPr>
        <p:grpSpPr bwMode="auto">
          <a:xfrm>
            <a:off x="213064" y="6280695"/>
            <a:ext cx="6908705" cy="368503"/>
            <a:chOff x="121488" y="6352634"/>
            <a:chExt cx="8794114" cy="368503"/>
          </a:xfrm>
        </p:grpSpPr>
        <p:sp>
          <p:nvSpPr>
            <p:cNvPr id="30" name="McK 4. Footnote"/>
            <p:cNvSpPr txBox="1">
              <a:spLocks noChangeArrowheads="1"/>
            </p:cNvSpPr>
            <p:nvPr/>
          </p:nvSpPr>
          <p:spPr bwMode="auto">
            <a:xfrm>
              <a:off x="121488" y="6352634"/>
              <a:ext cx="879411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 smtClean="0">
                  <a:latin typeface="+mn-lt"/>
                </a:rPr>
                <a:t>1 Footnote</a:t>
              </a:r>
            </a:p>
          </p:txBody>
        </p:sp>
        <p:sp>
          <p:nvSpPr>
            <p:cNvPr id="31" name="McK 5. Source"/>
            <p:cNvSpPr>
              <a:spLocks noChangeArrowheads="1"/>
            </p:cNvSpPr>
            <p:nvPr/>
          </p:nvSpPr>
          <p:spPr bwMode="auto">
            <a:xfrm>
              <a:off x="121488" y="6567249"/>
              <a:ext cx="8794112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612775" indent="-612775" defTabSz="913526">
                <a:tabLst>
                  <a:tab pos="617538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</a:t>
              </a:r>
              <a:r>
                <a:rPr lang="en-US" sz="1000" baseline="0" noProof="0" dirty="0" smtClean="0">
                  <a:solidFill>
                    <a:schemeClr val="tx1"/>
                  </a:solidFill>
                  <a:latin typeface="+mn-lt"/>
                </a:rPr>
                <a:t>Source</a:t>
              </a:r>
              <a:endParaRPr lang="en-US" sz="1000" baseline="0" noProof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2" name="LegendBoxes" hidden="1"/>
          <p:cNvGrpSpPr>
            <a:grpSpLocks/>
          </p:cNvGrpSpPr>
          <p:nvPr/>
        </p:nvGrpSpPr>
        <p:grpSpPr bwMode="auto">
          <a:xfrm>
            <a:off x="7962106" y="291387"/>
            <a:ext cx="763588" cy="996951"/>
            <a:chOff x="4936" y="176"/>
            <a:chExt cx="481" cy="628"/>
          </a:xfrm>
        </p:grpSpPr>
        <p:sp>
          <p:nvSpPr>
            <p:cNvPr id="3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4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1" name="LegendLines" hidden="1"/>
          <p:cNvGrpSpPr>
            <a:grpSpLocks/>
          </p:cNvGrpSpPr>
          <p:nvPr/>
        </p:nvGrpSpPr>
        <p:grpSpPr bwMode="auto">
          <a:xfrm>
            <a:off x="7654131" y="291387"/>
            <a:ext cx="1071563" cy="730251"/>
            <a:chOff x="4750" y="176"/>
            <a:chExt cx="675" cy="460"/>
          </a:xfrm>
        </p:grpSpPr>
        <p:sp>
          <p:nvSpPr>
            <p:cNvPr id="4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48" name="McKSticker" hidden="1"/>
          <p:cNvGrpSpPr/>
          <p:nvPr/>
        </p:nvGrpSpPr>
        <p:grpSpPr bwMode="auto">
          <a:xfrm>
            <a:off x="7658799" y="291387"/>
            <a:ext cx="1066895" cy="212366"/>
            <a:chOff x="7673880" y="285750"/>
            <a:chExt cx="1066895" cy="212366"/>
          </a:xfrm>
        </p:grpSpPr>
        <p:sp>
          <p:nvSpPr>
            <p:cNvPr id="49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50" name="AutoShape 31"/>
            <p:cNvCxnSpPr>
              <a:cxnSpLocks noChangeShapeType="1"/>
              <a:stCxn id="49" idx="2"/>
              <a:endCxn id="49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32"/>
            <p:cNvCxnSpPr>
              <a:cxnSpLocks noChangeShapeType="1"/>
              <a:stCxn id="49" idx="4"/>
              <a:endCxn id="49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" name="LegendMoons" hidden="1"/>
          <p:cNvGrpSpPr/>
          <p:nvPr/>
        </p:nvGrpSpPr>
        <p:grpSpPr bwMode="auto">
          <a:xfrm>
            <a:off x="7895264" y="291387"/>
            <a:ext cx="830430" cy="1306516"/>
            <a:chOff x="6655594" y="273840"/>
            <a:chExt cx="830430" cy="1306516"/>
          </a:xfrm>
        </p:grpSpPr>
        <p:grpSp>
          <p:nvGrpSpPr>
            <p:cNvPr id="53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71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" name="Arc 39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4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9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0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5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7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8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6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65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6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57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58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59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0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1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62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63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73" name="McK Moon" hidden="1"/>
          <p:cNvGrpSpPr>
            <a:grpSpLocks noChangeAspect="1"/>
          </p:cNvGrpSpPr>
          <p:nvPr>
            <p:custDataLst>
              <p:tags r:id="rId11"/>
            </p:custDataLst>
          </p:nvPr>
        </p:nvGrpSpPr>
        <p:grpSpPr bwMode="auto">
          <a:xfrm>
            <a:off x="7585237" y="636391"/>
            <a:ext cx="254000" cy="254000"/>
            <a:chOff x="1600" y="1600"/>
            <a:chExt cx="160" cy="160"/>
          </a:xfrm>
        </p:grpSpPr>
        <p:sp>
          <p:nvSpPr>
            <p:cNvPr id="74" name="Oval 90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rc 91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48061" y="6445409"/>
            <a:ext cx="1102662" cy="202590"/>
            <a:chOff x="7248061" y="6445409"/>
            <a:chExt cx="1102662" cy="20259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3" t="11559" r="4266" b="17262"/>
            <a:stretch/>
          </p:blipFill>
          <p:spPr>
            <a:xfrm>
              <a:off x="7497482" y="6446646"/>
              <a:ext cx="853241" cy="181830"/>
            </a:xfrm>
            <a:prstGeom prst="rect">
              <a:avLst/>
            </a:prstGeom>
          </p:spPr>
        </p:pic>
        <p:pic>
          <p:nvPicPr>
            <p:cNvPr id="78" name="Picture 2" descr="C:\Users\Ashok Venkataraman\Desktop\lohgo.png"/>
            <p:cNvPicPr>
              <a:picLocks noChangeArrowheads="1"/>
            </p:cNvPicPr>
            <p:nvPr/>
          </p:nvPicPr>
          <p:blipFill rotWithShape="1"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614"/>
            <a:stretch/>
          </p:blipFill>
          <p:spPr bwMode="auto">
            <a:xfrm>
              <a:off x="7248061" y="6445409"/>
              <a:ext cx="190823" cy="202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3" r:id="rId2"/>
    <p:sldLayoutId id="2147483671" r:id="rId3"/>
    <p:sldLayoutId id="2147483664" r:id="rId4"/>
    <p:sldLayoutId id="2147483665" r:id="rId5"/>
    <p:sldLayoutId id="2147483670" r:id="rId6"/>
    <p:sldLayoutId id="214748367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3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tags" Target="../tags/tag37.xml"/><Relationship Id="rId11" Type="http://schemas.openxmlformats.org/officeDocument/2006/relationships/chart" Target="../charts/chart4.xml"/><Relationship Id="rId5" Type="http://schemas.openxmlformats.org/officeDocument/2006/relationships/tags" Target="../tags/tag36.xml"/><Relationship Id="rId10" Type="http://schemas.openxmlformats.org/officeDocument/2006/relationships/oleObject" Target="../embeddings/oleObject8.bin"/><Relationship Id="rId4" Type="http://schemas.openxmlformats.org/officeDocument/2006/relationships/tags" Target="../tags/tag35.xml"/><Relationship Id="rId9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A:customer"/>
          <p:cNvSpPr txBox="1">
            <a:spLocks/>
          </p:cNvSpPr>
          <p:nvPr/>
        </p:nvSpPr>
        <p:spPr>
          <a:xfrm>
            <a:off x="650221" y="1154369"/>
            <a:ext cx="4189411" cy="301367"/>
          </a:xfrm>
          <a:prstGeom prst="rect">
            <a:avLst/>
          </a:prstGeom>
          <a:ln>
            <a:noFill/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3152" tIns="73152" rIns="73152" bIns="73152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400" b="1" baseline="0">
                <a:solidFill>
                  <a:schemeClr val="accent2">
                    <a:lumMod val="10000"/>
                  </a:schemeClr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dirty="0" smtClean="0">
                <a:solidFill>
                  <a:schemeClr val="bg1"/>
                </a:solidFill>
              </a:rPr>
              <a:t>Business profile</a:t>
            </a:r>
          </a:p>
        </p:txBody>
      </p:sp>
      <p:sp>
        <p:nvSpPr>
          <p:cNvPr id="9" name="DATA:customer"/>
          <p:cNvSpPr txBox="1">
            <a:spLocks/>
          </p:cNvSpPr>
          <p:nvPr/>
        </p:nvSpPr>
        <p:spPr>
          <a:xfrm>
            <a:off x="650221" y="1763969"/>
            <a:ext cx="4189411" cy="301367"/>
          </a:xfrm>
          <a:prstGeom prst="rect">
            <a:avLst/>
          </a:prstGeom>
          <a:ln>
            <a:noFill/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3152" tIns="73152" rIns="73152" bIns="73152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400" b="1" baseline="0">
                <a:solidFill>
                  <a:schemeClr val="accent2">
                    <a:lumMod val="10000"/>
                  </a:schemeClr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dirty="0" smtClean="0">
                <a:solidFill>
                  <a:schemeClr val="bg1"/>
                </a:solidFill>
              </a:rPr>
              <a:t>Business </a:t>
            </a:r>
            <a:r>
              <a:rPr lang="en-US" sz="1300" dirty="0" smtClean="0">
                <a:solidFill>
                  <a:schemeClr val="bg1"/>
                </a:solidFill>
              </a:rPr>
              <a:t>profile, ##, 2014</a:t>
            </a:r>
            <a:endParaRPr lang="en-US" sz="13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48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64" y="230188"/>
            <a:ext cx="6666201" cy="584775"/>
          </a:xfrm>
        </p:spPr>
        <p:txBody>
          <a:bodyPr/>
          <a:lstStyle/>
          <a:p>
            <a:r>
              <a:rPr lang="en-US" dirty="0" smtClean="0"/>
              <a:t>IT capabilities appear in line with peers except for Data Architecture</a:t>
            </a:r>
            <a:endParaRPr lang="en-US" dirty="0"/>
          </a:p>
        </p:txBody>
      </p:sp>
      <p:sp>
        <p:nvSpPr>
          <p:cNvPr id="5" name="McK 5. Source"/>
          <p:cNvSpPr>
            <a:spLocks noChangeArrowheads="1"/>
          </p:cNvSpPr>
          <p:nvPr/>
        </p:nvSpPr>
        <p:spPr bwMode="auto">
          <a:xfrm>
            <a:off x="213064" y="6495310"/>
            <a:ext cx="690870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12775" indent="-612775" defTabSz="913526">
              <a:tabLst>
                <a:tab pos="617538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</a:t>
            </a:r>
            <a:r>
              <a:rPr lang="en-US" sz="1000" dirty="0" smtClean="0"/>
              <a:t>#</a:t>
            </a:r>
            <a:r>
              <a:rPr lang="en-US" sz="1000" dirty="0" err="1" smtClean="0"/>
              <a:t>HorizonSource</a:t>
            </a:r>
            <a:r>
              <a:rPr lang="en-US" sz="1000" dirty="0" smtClean="0"/>
              <a:t>#</a:t>
            </a:r>
            <a:endParaRPr lang="en-US" sz="1000" dirty="0">
              <a:solidFill>
                <a:srgbClr val="505154"/>
              </a:solidFill>
              <a:latin typeface="Arial"/>
            </a:endParaRPr>
          </a:p>
        </p:txBody>
      </p:sp>
      <p:graphicFrame>
        <p:nvGraphicFramePr>
          <p:cNvPr id="8" name="DATA:CapabilitiesOverview2[&quot;Y-Values&quot;,&quot;#G1Med#&quot;,&quot;G1Med-G1LQ&quot;,&quot;G1HQ-G1Med&quot;,&quot;#Cl1N#&quot;]"/>
          <p:cNvGraphicFramePr/>
          <p:nvPr>
            <p:extLst>
              <p:ext uri="{D42A27DB-BD31-4B8C-83A1-F6EECF244321}">
                <p14:modId xmlns:p14="http://schemas.microsoft.com/office/powerpoint/2010/main" val="3076633077"/>
              </p:ext>
            </p:extLst>
          </p:nvPr>
        </p:nvGraphicFramePr>
        <p:xfrm>
          <a:off x="6913177" y="1077803"/>
          <a:ext cx="1993900" cy="474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DATA:CapabilitiesOverview1[&quot;Y-Values&quot;,&quot;#G1Med#&quot;,&quot;G1Med-G1LQ&quot;,&quot;G1HQ-G1Med&quot;,&quot;#Cl1N#&quot;]"/>
          <p:cNvGraphicFramePr/>
          <p:nvPr>
            <p:extLst>
              <p:ext uri="{D42A27DB-BD31-4B8C-83A1-F6EECF244321}">
                <p14:modId xmlns:p14="http://schemas.microsoft.com/office/powerpoint/2010/main" val="3457751991"/>
              </p:ext>
            </p:extLst>
          </p:nvPr>
        </p:nvGraphicFramePr>
        <p:xfrm>
          <a:off x="2542178" y="1077803"/>
          <a:ext cx="1993900" cy="5229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480719" y="1202333"/>
            <a:ext cx="0" cy="502920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" name="Group 39"/>
          <p:cNvGrpSpPr>
            <a:grpSpLocks/>
          </p:cNvGrpSpPr>
          <p:nvPr/>
        </p:nvGrpSpPr>
        <p:grpSpPr>
          <a:xfrm>
            <a:off x="217725" y="3175290"/>
            <a:ext cx="1022883" cy="1386746"/>
            <a:chOff x="217725" y="3052763"/>
            <a:chExt cx="1022883" cy="1290638"/>
          </a:xfrm>
        </p:grpSpPr>
        <p:sp>
          <p:nvSpPr>
            <p:cNvPr id="14" name="Rectangle 13"/>
            <p:cNvSpPr>
              <a:spLocks/>
            </p:cNvSpPr>
            <p:nvPr/>
          </p:nvSpPr>
          <p:spPr>
            <a:xfrm>
              <a:off x="217725" y="3052763"/>
              <a:ext cx="1022883" cy="1290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b="1" dirty="0" err="1"/>
            </a:p>
          </p:txBody>
        </p:sp>
        <p:sp>
          <p:nvSpPr>
            <p:cNvPr id="15" name="Rectangle 5"/>
            <p:cNvSpPr txBox="1">
              <a:spLocks/>
            </p:cNvSpPr>
            <p:nvPr/>
          </p:nvSpPr>
          <p:spPr bwMode="gray">
            <a:xfrm>
              <a:off x="299030" y="3621088"/>
              <a:ext cx="82818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5350">
                <a:buClr>
                  <a:schemeClr val="tx2"/>
                </a:buClr>
                <a:defRPr sz="1000" b="1">
                  <a:solidFill>
                    <a:schemeClr val="tx2"/>
                  </a:solidFill>
                  <a:latin typeface="+mn-lt"/>
                </a:defRPr>
              </a:lvl1pPr>
              <a:lvl2pPr marL="193675" lvl="1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lvl="2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Architecture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17725" y="1269010"/>
            <a:ext cx="1022883" cy="862270"/>
            <a:chOff x="217725" y="1090614"/>
            <a:chExt cx="1022883" cy="795338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217725" y="1090614"/>
              <a:ext cx="1022883" cy="795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b="1" dirty="0" err="1"/>
            </a:p>
          </p:txBody>
        </p:sp>
        <p:sp>
          <p:nvSpPr>
            <p:cNvPr id="17" name="Rectangle 5"/>
            <p:cNvSpPr txBox="1"/>
            <p:nvPr/>
          </p:nvSpPr>
          <p:spPr bwMode="gray">
            <a:xfrm>
              <a:off x="299030" y="1335088"/>
              <a:ext cx="8281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5350">
                <a:buClr>
                  <a:schemeClr val="tx2"/>
                </a:buClr>
                <a:defRPr sz="1000" b="1">
                  <a:solidFill>
                    <a:schemeClr val="tx2"/>
                  </a:solidFill>
                  <a:latin typeface="+mn-lt"/>
                </a:defRPr>
              </a:lvl1pPr>
              <a:lvl2pPr marL="193675" lvl="1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lvl="2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IT management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7727" y="5537787"/>
            <a:ext cx="1022883" cy="452446"/>
            <a:chOff x="217727" y="5508625"/>
            <a:chExt cx="1022883" cy="280978"/>
          </a:xfrm>
        </p:grpSpPr>
        <p:sp>
          <p:nvSpPr>
            <p:cNvPr id="13" name="Rectangle 12"/>
            <p:cNvSpPr>
              <a:spLocks/>
            </p:cNvSpPr>
            <p:nvPr/>
          </p:nvSpPr>
          <p:spPr>
            <a:xfrm>
              <a:off x="217727" y="5508625"/>
              <a:ext cx="1022883" cy="2809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b="1" dirty="0" err="1"/>
            </a:p>
          </p:txBody>
        </p:sp>
        <p:sp>
          <p:nvSpPr>
            <p:cNvPr id="18" name="Rectangle 5"/>
            <p:cNvSpPr txBox="1">
              <a:spLocks/>
            </p:cNvSpPr>
            <p:nvPr/>
          </p:nvSpPr>
          <p:spPr bwMode="gray">
            <a:xfrm>
              <a:off x="299030" y="5601285"/>
              <a:ext cx="828183" cy="95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>
                  <a:latin typeface="+mn-lt"/>
                </a:defRPr>
              </a:lvl1pPr>
              <a:lvl2pPr marL="193675" lvl="1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lvl="2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r>
                <a:rPr lang="en-US" sz="1000" b="1" dirty="0" smtClean="0"/>
                <a:t>IT security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7725" y="4611601"/>
            <a:ext cx="1022883" cy="876625"/>
            <a:chOff x="217725" y="4529138"/>
            <a:chExt cx="1022883" cy="808579"/>
          </a:xfrm>
        </p:grpSpPr>
        <p:sp>
          <p:nvSpPr>
            <p:cNvPr id="19" name="Rectangle 18"/>
            <p:cNvSpPr>
              <a:spLocks/>
            </p:cNvSpPr>
            <p:nvPr/>
          </p:nvSpPr>
          <p:spPr>
            <a:xfrm>
              <a:off x="217725" y="4529138"/>
              <a:ext cx="1022883" cy="8085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b="1" dirty="0" err="1"/>
            </a:p>
          </p:txBody>
        </p:sp>
        <p:sp>
          <p:nvSpPr>
            <p:cNvPr id="20" name="Rectangle 5"/>
            <p:cNvSpPr txBox="1">
              <a:spLocks/>
            </p:cNvSpPr>
            <p:nvPr/>
          </p:nvSpPr>
          <p:spPr bwMode="gray">
            <a:xfrm>
              <a:off x="299030" y="4625975"/>
              <a:ext cx="828183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5350">
                <a:buClr>
                  <a:schemeClr val="tx2"/>
                </a:buClr>
                <a:defRPr sz="1000" b="1">
                  <a:solidFill>
                    <a:schemeClr val="tx2"/>
                  </a:solidFill>
                  <a:latin typeface="+mn-lt"/>
                </a:defRPr>
              </a:lvl1pPr>
              <a:lvl2pPr marL="193675" lvl="1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lvl="2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Application development and maintenance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7725" y="2180843"/>
            <a:ext cx="1022883" cy="944883"/>
            <a:chOff x="217725" y="2071688"/>
            <a:chExt cx="1022883" cy="871538"/>
          </a:xfrm>
        </p:grpSpPr>
        <p:sp>
          <p:nvSpPr>
            <p:cNvPr id="21" name="Rectangle 20"/>
            <p:cNvSpPr>
              <a:spLocks/>
            </p:cNvSpPr>
            <p:nvPr/>
          </p:nvSpPr>
          <p:spPr>
            <a:xfrm>
              <a:off x="217725" y="2071688"/>
              <a:ext cx="1022883" cy="8715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b="1" dirty="0" err="1"/>
            </a:p>
          </p:txBody>
        </p:sp>
        <p:sp>
          <p:nvSpPr>
            <p:cNvPr id="22" name="Rectangle 5"/>
            <p:cNvSpPr txBox="1">
              <a:spLocks/>
            </p:cNvSpPr>
            <p:nvPr/>
          </p:nvSpPr>
          <p:spPr bwMode="gray">
            <a:xfrm>
              <a:off x="299030" y="2354263"/>
              <a:ext cx="82818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5350">
                <a:buClr>
                  <a:schemeClr val="tx2"/>
                </a:buClr>
                <a:defRPr sz="1000" b="1">
                  <a:solidFill>
                    <a:schemeClr val="tx2"/>
                  </a:solidFill>
                  <a:latin typeface="+mn-lt"/>
                </a:defRPr>
              </a:lvl1pPr>
              <a:lvl2pPr marL="193675" lvl="1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lvl="2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Demand management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>
          <a:xfrm>
            <a:off x="4581572" y="1269009"/>
            <a:ext cx="1022883" cy="2778124"/>
            <a:chOff x="4595019" y="1230313"/>
            <a:chExt cx="1022883" cy="2762250"/>
          </a:xfrm>
        </p:grpSpPr>
        <p:sp>
          <p:nvSpPr>
            <p:cNvPr id="23" name="Rectangle 22"/>
            <p:cNvSpPr>
              <a:spLocks/>
            </p:cNvSpPr>
            <p:nvPr/>
          </p:nvSpPr>
          <p:spPr>
            <a:xfrm>
              <a:off x="4595019" y="1230313"/>
              <a:ext cx="1022883" cy="2762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b="1" dirty="0" err="1"/>
            </a:p>
          </p:txBody>
        </p:sp>
        <p:sp>
          <p:nvSpPr>
            <p:cNvPr id="24" name="Rectangle 5"/>
            <p:cNvSpPr txBox="1"/>
            <p:nvPr/>
          </p:nvSpPr>
          <p:spPr bwMode="gray">
            <a:xfrm>
              <a:off x="4655711" y="2535238"/>
              <a:ext cx="831959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lvl="0" defTabSz="895350">
                <a:buClr>
                  <a:schemeClr val="tx2"/>
                </a:buClr>
                <a:defRPr sz="1000" b="1">
                  <a:solidFill>
                    <a:schemeClr val="tx2"/>
                  </a:solidFill>
                  <a:latin typeface="+mn-lt"/>
                </a:defRPr>
              </a:lvl1pPr>
              <a:lvl2pPr marL="193675" lvl="1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lvl="2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Infrastructure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81572" y="4097934"/>
            <a:ext cx="1022883" cy="1390292"/>
            <a:chOff x="4595019" y="4183063"/>
            <a:chExt cx="1022883" cy="1362075"/>
          </a:xfrm>
        </p:grpSpPr>
        <p:sp>
          <p:nvSpPr>
            <p:cNvPr id="25" name="Rectangle 24"/>
            <p:cNvSpPr>
              <a:spLocks/>
            </p:cNvSpPr>
            <p:nvPr/>
          </p:nvSpPr>
          <p:spPr>
            <a:xfrm>
              <a:off x="4595019" y="4183063"/>
              <a:ext cx="1022883" cy="1362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b="1" dirty="0" err="1"/>
            </a:p>
          </p:txBody>
        </p:sp>
        <p:sp>
          <p:nvSpPr>
            <p:cNvPr id="26" name="Rectangle 5"/>
            <p:cNvSpPr txBox="1"/>
            <p:nvPr/>
          </p:nvSpPr>
          <p:spPr bwMode="gray">
            <a:xfrm>
              <a:off x="4655711" y="4787900"/>
              <a:ext cx="55463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lvl="0" defTabSz="895350">
                <a:buClr>
                  <a:schemeClr val="tx2"/>
                </a:buClr>
                <a:defRPr sz="1000" b="1">
                  <a:solidFill>
                    <a:schemeClr val="tx2"/>
                  </a:solidFill>
                  <a:latin typeface="+mn-lt"/>
                </a:defRPr>
              </a:lvl1pPr>
              <a:lvl2pPr marL="193675" lvl="1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lvl="2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Sourcing</a:t>
              </a:r>
            </a:p>
          </p:txBody>
        </p:sp>
      </p:grpSp>
      <p:sp>
        <p:nvSpPr>
          <p:cNvPr id="55" name="McK 1. On-page tracker"/>
          <p:cNvSpPr>
            <a:spLocks noChangeArrowheads="1"/>
          </p:cNvSpPr>
          <p:nvPr/>
        </p:nvSpPr>
        <p:spPr bwMode="auto">
          <a:xfrm>
            <a:off x="213064" y="26988"/>
            <a:ext cx="446199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rgbClr val="808080"/>
                </a:solidFill>
                <a:latin typeface="Arial"/>
              </a:rPr>
              <a:t>SUMMARY OF IT PERFORMANCE</a:t>
            </a:r>
            <a:r>
              <a:rPr lang="en-US" sz="1400" dirty="0" smtClean="0">
                <a:solidFill>
                  <a:srgbClr val="808080"/>
                </a:solidFill>
                <a:latin typeface="+mn-lt"/>
                <a:ea typeface="+mj-ea"/>
              </a:rPr>
              <a:t> – IT CAPABILITIES</a:t>
            </a:r>
            <a:endParaRPr lang="en-US" sz="1400" dirty="0">
              <a:solidFill>
                <a:srgbClr val="808080"/>
              </a:solidFill>
              <a:latin typeface="+mn-lt"/>
              <a:ea typeface="+mj-ea"/>
            </a:endParaRPr>
          </a:p>
        </p:txBody>
      </p:sp>
      <p:sp>
        <p:nvSpPr>
          <p:cNvPr id="56" name="McK 3. Unit of measure"/>
          <p:cNvSpPr txBox="1">
            <a:spLocks noChangeArrowheads="1"/>
          </p:cNvSpPr>
          <p:nvPr/>
        </p:nvSpPr>
        <p:spPr bwMode="auto">
          <a:xfrm>
            <a:off x="213064" y="842237"/>
            <a:ext cx="832922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rgbClr val="808080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Average rating (self-assessed, where 1=worst, 4=best)</a:t>
            </a:r>
          </a:p>
        </p:txBody>
      </p:sp>
      <p:sp>
        <p:nvSpPr>
          <p:cNvPr id="67" name="McK 4. Footnote"/>
          <p:cNvSpPr txBox="1">
            <a:spLocks noChangeArrowheads="1"/>
          </p:cNvSpPr>
          <p:nvPr/>
        </p:nvSpPr>
        <p:spPr bwMode="auto">
          <a:xfrm>
            <a:off x="213064" y="6280695"/>
            <a:ext cx="690870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1 When bottom quartile, median and top quartile ratings coincide, the median will be shown with no interquartile range</a:t>
            </a:r>
          </a:p>
        </p:txBody>
      </p:sp>
      <p:sp>
        <p:nvSpPr>
          <p:cNvPr id="63" name="Rectangle 62"/>
          <p:cNvSpPr>
            <a:spLocks/>
          </p:cNvSpPr>
          <p:nvPr/>
        </p:nvSpPr>
        <p:spPr bwMode="auto">
          <a:xfrm>
            <a:off x="7433187" y="414607"/>
            <a:ext cx="264985" cy="120442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0488" marR="0" indent="-88900" algn="ctr" defTabSz="895350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26"/>
          <p:cNvSpPr txBox="1">
            <a:spLocks/>
          </p:cNvSpPr>
          <p:nvPr/>
        </p:nvSpPr>
        <p:spPr>
          <a:xfrm>
            <a:off x="7757319" y="406691"/>
            <a:ext cx="1011495" cy="12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algn="l" defTabSz="895350">
              <a:defRPr sz="1600">
                <a:latin typeface="+mn-lt"/>
              </a:defRPr>
            </a:lvl1pPr>
            <a:lvl2pPr marL="144463" lvl="1" indent="-142875" algn="l" defTabSz="895350">
              <a:buChar char="•"/>
              <a:defRPr sz="1600">
                <a:latin typeface="+mn-lt"/>
              </a:defRPr>
            </a:lvl2pPr>
            <a:lvl3pPr marL="295275" lvl="2" indent="-149225" algn="l" defTabSz="895350">
              <a:buChar char="–"/>
              <a:defRPr sz="1600">
                <a:latin typeface="+mn-lt"/>
              </a:defRPr>
            </a:lvl3pPr>
            <a:lvl4pPr marL="431800" lvl="3" indent="-134938" algn="l" defTabSz="895350">
              <a:buSzPct val="89000"/>
              <a:buChar char="•"/>
              <a:defRPr sz="1600">
                <a:latin typeface="+mn-lt"/>
              </a:defRPr>
            </a:lvl4pPr>
            <a:lvl5pPr marL="582613" lvl="4" indent="-149225" algn="l" defTabSz="895350">
              <a:buSzPct val="75000"/>
              <a:buChar char="–"/>
              <a:defRPr sz="1600">
                <a:latin typeface="+mn-lt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latin typeface="+mn-lt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latin typeface="+mn-lt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latin typeface="+mn-lt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latin typeface="+mn-lt"/>
              </a:defRPr>
            </a:lvl9pPr>
          </a:lstStyle>
          <a:p>
            <a:pPr>
              <a:lnSpc>
                <a:spcPts val="1000"/>
              </a:lnSpc>
            </a:pPr>
            <a:r>
              <a:rPr lang="en-US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Interquartile range</a:t>
            </a:r>
            <a:r>
              <a:rPr lang="en-US" sz="900" baseline="30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endParaRPr lang="en-US" sz="9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" name="AutoShape 6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504932" y="88036"/>
            <a:ext cx="121494" cy="12044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69" name="Rectangle 442"/>
          <p:cNvSpPr>
            <a:spLocks noChangeArrowheads="1"/>
          </p:cNvSpPr>
          <p:nvPr/>
        </p:nvSpPr>
        <p:spPr bwMode="gray">
          <a:xfrm>
            <a:off x="7757319" y="84137"/>
            <a:ext cx="795089" cy="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pPr defTabSz="895350">
              <a:lnSpc>
                <a:spcPts val="1000"/>
              </a:lnSpc>
              <a:buClr>
                <a:srgbClr val="002960"/>
              </a:buClr>
            </a:pP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#Client1Name#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" name="Rectangle 442"/>
          <p:cNvSpPr>
            <a:spLocks noChangeArrowheads="1"/>
          </p:cNvSpPr>
          <p:nvPr/>
        </p:nvSpPr>
        <p:spPr bwMode="gray">
          <a:xfrm>
            <a:off x="7757319" y="245414"/>
            <a:ext cx="378309" cy="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pPr defTabSz="895350">
              <a:lnSpc>
                <a:spcPts val="1000"/>
              </a:lnSpc>
              <a:buClr>
                <a:srgbClr val="002960"/>
              </a:buClr>
            </a:pP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Median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7499433" y="245296"/>
            <a:ext cx="132493" cy="132493"/>
          </a:xfrm>
          <a:prstGeom prst="diamond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57" name="TextBox 4"/>
          <p:cNvSpPr txBox="1"/>
          <p:nvPr>
            <p:custDataLst>
              <p:tags r:id="rId2"/>
            </p:custDataLst>
          </p:nvPr>
        </p:nvSpPr>
        <p:spPr>
          <a:xfrm>
            <a:off x="0" y="471054"/>
            <a:ext cx="817418" cy="1163782"/>
          </a:xfrm>
          <a:prstGeom prst="rect">
            <a:avLst/>
          </a:prstGeom>
          <a:solidFill>
            <a:srgbClr val="FFC0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 err="1" smtClean="0"/>
              <a:t>RTS</a:t>
            </a:r>
            <a:endParaRPr lang="en-US" b="1" dirty="0" smtClean="0"/>
          </a:p>
        </p:txBody>
      </p:sp>
      <p:sp>
        <p:nvSpPr>
          <p:cNvPr id="58" name="TextBox 4"/>
          <p:cNvSpPr txBox="1"/>
          <p:nvPr>
            <p:custDataLst>
              <p:tags r:id="rId3"/>
            </p:custDataLst>
          </p:nvPr>
        </p:nvSpPr>
        <p:spPr>
          <a:xfrm>
            <a:off x="2994799" y="5686993"/>
            <a:ext cx="3558515" cy="1163782"/>
          </a:xfrm>
          <a:prstGeom prst="rect">
            <a:avLst/>
          </a:prstGeom>
          <a:solidFill>
            <a:srgbClr val="7030A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Charts updated </a:t>
            </a:r>
            <a:r>
              <a:rPr lang="en-US" b="1" dirty="0" err="1" smtClean="0">
                <a:solidFill>
                  <a:schemeClr val="bg1"/>
                </a:solidFill>
              </a:rPr>
              <a:t>KAJ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Dhruv</a:t>
            </a:r>
            <a:r>
              <a:rPr lang="en-US" b="1" dirty="0" smtClean="0">
                <a:solidFill>
                  <a:schemeClr val="bg1"/>
                </a:solidFill>
              </a:rPr>
              <a:t> – </a:t>
            </a:r>
            <a:r>
              <a:rPr lang="en-US" b="1" dirty="0" err="1" smtClean="0">
                <a:solidFill>
                  <a:schemeClr val="bg1"/>
                </a:solidFill>
              </a:rPr>
              <a:t>pls</a:t>
            </a:r>
            <a:r>
              <a:rPr lang="en-US" b="1" dirty="0" smtClean="0">
                <a:solidFill>
                  <a:schemeClr val="bg1"/>
                </a:solidFill>
              </a:rPr>
              <a:t> don’t mind the last column with the triangles – I’m just testing some other features!</a:t>
            </a:r>
          </a:p>
        </p:txBody>
      </p:sp>
      <p:graphicFrame>
        <p:nvGraphicFramePr>
          <p:cNvPr id="59" name="DATA:CapabilitiesOverview1[&quot;Labels&quot;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45740"/>
              </p:ext>
            </p:extLst>
          </p:nvPr>
        </p:nvGraphicFramePr>
        <p:xfrm>
          <a:off x="1270466" y="1227442"/>
          <a:ext cx="1334189" cy="477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4189"/>
              </a:tblGrid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/>
                        <a:t>Organization and governance</a:t>
                      </a: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HR</a:t>
                      </a:r>
                      <a:r>
                        <a:rPr lang="en-US" sz="1000" kern="1200" dirty="0" smtClean="0"/>
                        <a:t> management</a:t>
                      </a:r>
                      <a:endParaRPr lang="en-US" sz="10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 anchor="ctr"/>
                </a:tc>
              </a:tr>
              <a:tr h="4745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Project portfolio</a:t>
                      </a:r>
                      <a:r>
                        <a:rPr lang="en-US" sz="1000" baseline="0" dirty="0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 management</a:t>
                      </a:r>
                      <a:endParaRPr lang="en-US" sz="10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 anchor="ctr"/>
                </a:tc>
              </a:tr>
              <a:tr h="53882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/>
                        <a:t>Demand management capabilities</a:t>
                      </a:r>
                      <a:endParaRPr lang="en-US" sz="10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/>
                        <a:t>Architecture management</a:t>
                      </a:r>
                      <a:endParaRPr lang="en-US" sz="10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/>
                        <a:t>Architecture complexity</a:t>
                      </a:r>
                      <a:endParaRPr lang="en-US" sz="10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Data architecture</a:t>
                      </a: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ADM capabilities</a:t>
                      </a: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Application maintenance</a:t>
                      </a: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/>
                        <a:t>IT security capabilities</a:t>
                      </a:r>
                      <a:endParaRPr lang="en-US" sz="10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DATA:CapabilitiesOverview2[&quot;Labels&quot;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09073"/>
              </p:ext>
            </p:extLst>
          </p:nvPr>
        </p:nvGraphicFramePr>
        <p:xfrm>
          <a:off x="5637225" y="1227443"/>
          <a:ext cx="1334189" cy="4294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4189"/>
              </a:tblGrid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/>
                        <a:t>Data</a:t>
                      </a:r>
                      <a:r>
                        <a:rPr lang="en-US" sz="1000" kern="1200" baseline="0" dirty="0" smtClean="0"/>
                        <a:t> center complexity</a:t>
                      </a:r>
                      <a:endParaRPr lang="en-US" sz="1000" kern="1200" dirty="0" smtClean="0"/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/>
                        <a:t>Data center assurance</a:t>
                      </a:r>
                      <a:endParaRPr lang="en-US" sz="10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 anchor="ctr"/>
                </a:tc>
              </a:tr>
              <a:tr h="4745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Data center</a:t>
                      </a:r>
                      <a:r>
                        <a:rPr lang="en-US" sz="1000" baseline="0" dirty="0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 capabilities</a:t>
                      </a:r>
                      <a:endParaRPr lang="en-US" sz="10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 anchor="ctr"/>
                </a:tc>
              </a:tr>
              <a:tr h="53882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/>
                        <a:t>End user</a:t>
                      </a:r>
                      <a:r>
                        <a:rPr lang="en-US" sz="1000" kern="1200" baseline="0" dirty="0" smtClean="0"/>
                        <a:t> computing</a:t>
                      </a:r>
                      <a:endParaRPr lang="en-US" sz="10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/>
                        <a:t>Help desk</a:t>
                      </a:r>
                      <a:endParaRPr lang="en-US" sz="10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/>
                        <a:t>Network</a:t>
                      </a:r>
                      <a:r>
                        <a:rPr lang="en-US" sz="1000" kern="1200" baseline="0" dirty="0" smtClean="0"/>
                        <a:t> services</a:t>
                      </a:r>
                      <a:endParaRPr lang="en-US" sz="10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Sourcing capabilities</a:t>
                      </a: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Infrastructures sourcing</a:t>
                      </a:r>
                    </a:p>
                  </a:txBody>
                  <a:tcPr anchor="ctr"/>
                </a:tc>
              </a:tr>
              <a:tr h="4686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Offshoring &amp; outsourcing (</a:t>
                      </a:r>
                      <a:r>
                        <a:rPr lang="en-US" sz="1000" dirty="0" err="1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O&amp;O</a:t>
                      </a:r>
                      <a:r>
                        <a:rPr lang="en-US" sz="1000" dirty="0" smtClean="0">
                          <a:latin typeface="+mn-lt"/>
                          <a:ea typeface="MS PGothic" pitchFamily="34" charset="-128"/>
                          <a:cs typeface="Arial" charset="0"/>
                        </a:rPr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2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90408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65919" y="1103735"/>
            <a:ext cx="8229527" cy="492400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lt1"/>
              </a:solidFill>
              <a:latin typeface="+mn-lt"/>
            </a:endParaRPr>
          </a:p>
        </p:txBody>
      </p:sp>
      <p:graphicFrame>
        <p:nvGraphicFramePr>
          <p:cNvPr id="8" name="DATA: SpendByRevenuesC[&quot;#Cl1N#&quot;,&quot;#G1Med#&quot;,&quot;#G1LQ#&quot;][&quot;AD&quot;,&quot;AM&quot;,&quot;Servers&quot;,&quot;EUS&quot;,&quot;NTS&quot;,&quot;Mgmt&quot;] TRANSPOSE"/>
          <p:cNvGraphicFramePr/>
          <p:nvPr>
            <p:extLst>
              <p:ext uri="{D42A27DB-BD31-4B8C-83A1-F6EECF244321}">
                <p14:modId xmlns:p14="http://schemas.microsoft.com/office/powerpoint/2010/main" val="203171966"/>
              </p:ext>
            </p:extLst>
          </p:nvPr>
        </p:nvGraphicFramePr>
        <p:xfrm>
          <a:off x="2857499" y="1379537"/>
          <a:ext cx="5545095" cy="3982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64" y="230188"/>
            <a:ext cx="8524536" cy="584775"/>
          </a:xfrm>
        </p:spPr>
        <p:txBody>
          <a:bodyPr/>
          <a:lstStyle/>
          <a:p>
            <a:r>
              <a:rPr lang="de-DE" dirty="0"/>
              <a:t>#</a:t>
            </a:r>
            <a:r>
              <a:rPr lang="de-DE" dirty="0" smtClean="0"/>
              <a:t>Client1Name#</a:t>
            </a:r>
            <a:r>
              <a:rPr lang="en-US" dirty="0"/>
              <a:t>’s total IT spend is in line with that of peers, coming in between the median and </a:t>
            </a:r>
            <a:r>
              <a:rPr lang="en-US" dirty="0" smtClean="0"/>
              <a:t>top </a:t>
            </a:r>
            <a:r>
              <a:rPr lang="en-US" dirty="0"/>
              <a:t>quartile marks</a:t>
            </a:r>
            <a:endParaRPr lang="de-CH" dirty="0"/>
          </a:p>
        </p:txBody>
      </p:sp>
      <p:sp>
        <p:nvSpPr>
          <p:cNvPr id="22" name="McK 1. On-page tracker"/>
          <p:cNvSpPr>
            <a:spLocks noChangeArrowheads="1"/>
          </p:cNvSpPr>
          <p:nvPr/>
        </p:nvSpPr>
        <p:spPr bwMode="auto">
          <a:xfrm>
            <a:off x="213064" y="26988"/>
            <a:ext cx="4334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rgbClr val="808080"/>
                </a:solidFill>
                <a:latin typeface="Arial"/>
              </a:rPr>
              <a:t>SUMMARY OF IT PERFORMANCE – IT EFFICIENCY</a:t>
            </a:r>
            <a:endParaRPr lang="en-US" sz="14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23" name="DATA:SpendByRevenuesB[&quot;Labels&quot;,&quot;IT&quot;]"/>
          <p:cNvSpPr>
            <a:spLocks noChangeArrowheads="1"/>
          </p:cNvSpPr>
          <p:nvPr/>
        </p:nvSpPr>
        <p:spPr bwMode="gray">
          <a:xfrm>
            <a:off x="561520" y="5611383"/>
            <a:ext cx="217804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0" lvl="1">
              <a:buFont typeface="Times" pitchFamily="18" charset="0"/>
              <a:buNone/>
            </a:pPr>
            <a:r>
              <a:rPr lang="en-US" sz="1400" dirty="0" smtClean="0">
                <a:latin typeface="+mj-lt"/>
                <a:ea typeface="+mj-ea"/>
                <a:cs typeface="+mj-cs"/>
              </a:rPr>
              <a:t>Total IT</a:t>
            </a:r>
            <a:endParaRPr lang="en-US" sz="1400" dirty="0">
              <a:latin typeface="+mn-lt"/>
              <a:ea typeface="MS PGothic" pitchFamily="34" charset="-128"/>
              <a:cs typeface="Arial" charset="0"/>
            </a:endParaRPr>
          </a:p>
        </p:txBody>
      </p:sp>
      <p:sp>
        <p:nvSpPr>
          <p:cNvPr id="30" name="Rectangle 50"/>
          <p:cNvSpPr>
            <a:spLocks noChangeArrowheads="1"/>
          </p:cNvSpPr>
          <p:nvPr/>
        </p:nvSpPr>
        <p:spPr bwMode="gray">
          <a:xfrm>
            <a:off x="465572" y="1178600"/>
            <a:ext cx="323994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marL="190500" lvl="1" indent="-190500">
              <a:buFont typeface="Times" pitchFamily="18" charset="0"/>
              <a:buNone/>
            </a:pPr>
            <a:r>
              <a:rPr lang="en-US" sz="1400" b="1" dirty="0">
                <a:solidFill>
                  <a:schemeClr val="accent3"/>
                </a:solidFill>
                <a:latin typeface="+mn-lt"/>
                <a:ea typeface="MS PGothic" pitchFamily="34" charset="-128"/>
                <a:cs typeface="Arial" charset="0"/>
              </a:rPr>
              <a:t>IT spend </a:t>
            </a:r>
            <a:r>
              <a:rPr lang="en-US" sz="1400" b="1" dirty="0" smtClean="0">
                <a:solidFill>
                  <a:schemeClr val="accent3"/>
                </a:solidFill>
                <a:latin typeface="+mn-lt"/>
                <a:ea typeface="MS PGothic" pitchFamily="34" charset="-128"/>
                <a:cs typeface="Arial" charset="0"/>
              </a:rPr>
              <a:t>by activity</a:t>
            </a:r>
          </a:p>
          <a:p>
            <a:pPr marL="190500" lvl="1" indent="-190500">
              <a:buFont typeface="Times" pitchFamily="18" charset="0"/>
              <a:buNone/>
            </a:pPr>
            <a:r>
              <a:rPr lang="en-US" sz="1400" dirty="0" smtClean="0">
                <a:solidFill>
                  <a:srgbClr val="808080"/>
                </a:solidFill>
                <a:latin typeface="+mn-lt"/>
                <a:ea typeface="MS PGothic" pitchFamily="34" charset="-128"/>
                <a:cs typeface="Arial" charset="0"/>
              </a:rPr>
              <a:t>% of revenues</a:t>
            </a:r>
            <a:endParaRPr lang="en-US" sz="1400" dirty="0">
              <a:solidFill>
                <a:srgbClr val="808080"/>
              </a:solidFill>
              <a:latin typeface="+mn-lt"/>
              <a:ea typeface="MS PGothic" pitchFamily="34" charset="-128"/>
              <a:cs typeface="Arial" charset="0"/>
            </a:endParaRPr>
          </a:p>
        </p:txBody>
      </p:sp>
      <p:graphicFrame>
        <p:nvGraphicFramePr>
          <p:cNvPr id="3" name="DATA:SpendByRevenuesA[&quot;Labels&quot;][&quot;AD&quot;,&quot;AM&quot;,&quot;Servers&quot;,&quot;EUS&quot;,&quot;NTS&quot;,&quot;Mgmt&quot;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26577"/>
              </p:ext>
            </p:extLst>
          </p:nvPr>
        </p:nvGraphicFramePr>
        <p:xfrm>
          <a:off x="467391" y="2408706"/>
          <a:ext cx="2457905" cy="2754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905"/>
              </a:tblGrid>
              <a:tr h="4591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Application development</a:t>
                      </a:r>
                      <a:endParaRPr lang="en-US" sz="14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/>
                </a:tc>
              </a:tr>
              <a:tr h="4591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Application maintenance</a:t>
                      </a:r>
                      <a:endParaRPr lang="en-US" sz="14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/>
                </a:tc>
              </a:tr>
              <a:tr h="4591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Server infrastructure</a:t>
                      </a:r>
                      <a:endParaRPr lang="en-US" sz="14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/>
                </a:tc>
              </a:tr>
              <a:tr h="4591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End user services</a:t>
                      </a:r>
                      <a:endParaRPr lang="en-US" sz="14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/>
                </a:tc>
              </a:tr>
              <a:tr h="4591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Network services</a:t>
                      </a:r>
                      <a:endParaRPr lang="en-US" sz="14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/>
                </a:tc>
              </a:tr>
              <a:tr h="4591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Management and overhead</a:t>
                      </a:r>
                      <a:endParaRPr lang="en-US" sz="1400" dirty="0" smtClean="0">
                        <a:latin typeface="+mn-lt"/>
                        <a:ea typeface="MS PGothic" pitchFamily="34" charset="-128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3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Rectangle 2"/>
          <p:cNvGraphicFramePr>
            <a:graphicFrameLocks/>
          </p:cNvGraphicFramePr>
          <p:nvPr>
            <p:custDataLst>
              <p:tags r:id="rId3"/>
            </p:custDataLst>
            <p:extLst/>
          </p:nvPr>
        </p:nvGraphicFramePr>
        <p:xfrm>
          <a:off x="0" y="0"/>
          <a:ext cx="14287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14" name="think-cell Slide" r:id="rId10" imgW="0" imgH="0" progId="TCLayout.ActiveDocument.1">
                  <p:embed/>
                </p:oleObj>
              </mc:Choice>
              <mc:Fallback>
                <p:oleObj name="think-cell Slide" r:id="rId10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42875" cy="15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213064" y="230188"/>
            <a:ext cx="8524536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collected for </a:t>
            </a:r>
            <a:r>
              <a:rPr lang="en-US" dirty="0" smtClean="0"/>
              <a:t>#Client1Name# </a:t>
            </a:r>
            <a:r>
              <a:rPr lang="en-US" dirty="0"/>
              <a:t>covers business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#area# </a:t>
            </a:r>
            <a:r>
              <a:rPr lang="en-US" dirty="0" smtClean="0"/>
              <a:t>profiles, as well as </a:t>
            </a:r>
            <a:r>
              <a:rPr lang="en-US" dirty="0"/>
              <a:t>multiple </a:t>
            </a:r>
            <a:r>
              <a:rPr lang="en-US" dirty="0" smtClean="0"/>
              <a:t>#area# spend breakdowns</a:t>
            </a:r>
            <a:endParaRPr lang="en-US" dirty="0"/>
          </a:p>
        </p:txBody>
      </p:sp>
      <p:sp>
        <p:nvSpPr>
          <p:cNvPr id="32" name="McK 4. Footnot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3064" y="6280695"/>
            <a:ext cx="721643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Note: Totals may differ from sums due to rounding in the entire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4" name="McK 3. Unit of measure"/>
          <p:cNvSpPr txBox="1">
            <a:spLocks noChangeArrowheads="1"/>
          </p:cNvSpPr>
          <p:nvPr/>
        </p:nvSpPr>
        <p:spPr bwMode="auto">
          <a:xfrm>
            <a:off x="213064" y="839922"/>
            <a:ext cx="832922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rgbClr val="808080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 smtClean="0"/>
              <a:t>#Currency# </a:t>
            </a:r>
            <a:r>
              <a:rPr lang="en-US" dirty="0" err="1" smtClean="0"/>
              <a:t>mn</a:t>
            </a:r>
            <a:r>
              <a:rPr lang="en-US" dirty="0"/>
              <a:t>, FTE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38649" y="291387"/>
            <a:ext cx="1387046" cy="212366"/>
            <a:chOff x="6934333" y="285750"/>
            <a:chExt cx="1803267" cy="212366"/>
          </a:xfrm>
        </p:grpSpPr>
        <p:sp>
          <p:nvSpPr>
            <p:cNvPr id="102" name="StickerRectangle"/>
            <p:cNvSpPr>
              <a:spLocks noChangeArrowheads="1"/>
            </p:cNvSpPr>
            <p:nvPr/>
          </p:nvSpPr>
          <p:spPr bwMode="auto">
            <a:xfrm>
              <a:off x="6934333" y="285750"/>
              <a:ext cx="1803267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NON EXHAUSTIVE</a:t>
              </a:r>
              <a:endParaRPr lang="en-US" sz="12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103" name="AutoShape 31"/>
            <p:cNvCxnSpPr>
              <a:cxnSpLocks noChangeShapeType="1"/>
              <a:stCxn id="102" idx="2"/>
              <a:endCxn id="102" idx="4"/>
            </p:cNvCxnSpPr>
            <p:nvPr/>
          </p:nvCxnSpPr>
          <p:spPr bwMode="auto">
            <a:xfrm>
              <a:off x="6934333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32"/>
            <p:cNvCxnSpPr>
              <a:cxnSpLocks noChangeShapeType="1"/>
              <a:stCxn id="102" idx="4"/>
              <a:endCxn id="102" idx="6"/>
            </p:cNvCxnSpPr>
            <p:nvPr/>
          </p:nvCxnSpPr>
          <p:spPr bwMode="auto">
            <a:xfrm>
              <a:off x="6934333" y="498116"/>
              <a:ext cx="180326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Rectangle 8"/>
          <p:cNvSpPr>
            <a:spLocks noChangeArrowheads="1"/>
          </p:cNvSpPr>
          <p:nvPr/>
        </p:nvSpPr>
        <p:spPr bwMode="gray">
          <a:xfrm>
            <a:off x="157163" y="1303337"/>
            <a:ext cx="4189411" cy="11065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McK 5. Source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13064" y="6495310"/>
            <a:ext cx="690870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12775" indent="-612775" defTabSz="913526">
              <a:tabLst>
                <a:tab pos="617538" algn="l"/>
              </a:tabLst>
            </a:pPr>
            <a:r>
              <a:rPr lang="en-US" sz="1000" dirty="0">
                <a:latin typeface="+mn-lt"/>
              </a:rPr>
              <a:t>SOURCE: </a:t>
            </a:r>
            <a:r>
              <a:rPr lang="en-US" sz="1000" dirty="0" smtClean="0">
                <a:latin typeface="+mn-lt"/>
              </a:rPr>
              <a:t>#</a:t>
            </a:r>
            <a:r>
              <a:rPr lang="en-US" sz="1000" dirty="0" err="1" smtClean="0">
                <a:latin typeface="+mn-lt"/>
              </a:rPr>
              <a:t>HorizonSource</a:t>
            </a:r>
            <a:r>
              <a:rPr lang="en-US" sz="1000" dirty="0" smtClean="0">
                <a:latin typeface="+mn-lt"/>
              </a:rPr>
              <a:t>#</a:t>
            </a:r>
            <a:endParaRPr lang="en-US" sz="1000" dirty="0">
              <a:solidFill>
                <a:srgbClr val="505154"/>
              </a:solidFill>
              <a:latin typeface="Arial"/>
            </a:endParaRPr>
          </a:p>
        </p:txBody>
      </p:sp>
      <p:sp>
        <p:nvSpPr>
          <p:cNvPr id="51" name="Rectangle 5"/>
          <p:cNvSpPr txBox="1"/>
          <p:nvPr/>
        </p:nvSpPr>
        <p:spPr>
          <a:xfrm>
            <a:off x="249007" y="1687047"/>
            <a:ext cx="790281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2900" indent="-342900">
              <a:lnSpc>
                <a:spcPct val="95000"/>
              </a:lnSpc>
              <a:buSzPct val="120000"/>
            </a:pPr>
            <a:r>
              <a:rPr lang="en-US" sz="1300" b="1" dirty="0" smtClean="0">
                <a:solidFill>
                  <a:schemeClr val="tx2"/>
                </a:solidFill>
              </a:rPr>
              <a:t>Revenues</a:t>
            </a:r>
            <a:endParaRPr lang="en-US" sz="1300" b="1" dirty="0">
              <a:solidFill>
                <a:schemeClr val="tx2"/>
              </a:solidFill>
            </a:endParaRPr>
          </a:p>
        </p:txBody>
      </p:sp>
      <p:sp>
        <p:nvSpPr>
          <p:cNvPr id="93" name="McK 1. On-page tracker"/>
          <p:cNvSpPr>
            <a:spLocks noChangeArrowheads="1"/>
          </p:cNvSpPr>
          <p:nvPr/>
        </p:nvSpPr>
        <p:spPr bwMode="auto">
          <a:xfrm>
            <a:off x="213064" y="26988"/>
            <a:ext cx="137537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+mn-lt"/>
                <a:ea typeface="+mj-ea"/>
              </a:rPr>
              <a:t>INTRODUCTION</a:t>
            </a:r>
          </a:p>
        </p:txBody>
      </p:sp>
      <p:sp>
        <p:nvSpPr>
          <p:cNvPr id="111" name="Rectangle 5"/>
          <p:cNvSpPr txBox="1">
            <a:spLocks/>
          </p:cNvSpPr>
          <p:nvPr/>
        </p:nvSpPr>
        <p:spPr>
          <a:xfrm>
            <a:off x="1923377" y="1884071"/>
            <a:ext cx="2292294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2900" indent="-342900" algn="r">
              <a:lnSpc>
                <a:spcPct val="95000"/>
              </a:lnSpc>
              <a:buSzPct val="120000"/>
            </a:pPr>
            <a:r>
              <a:rPr lang="en-US" sz="1300" b="1" dirty="0">
                <a:solidFill>
                  <a:schemeClr val="tx2"/>
                </a:solidFill>
                <a:cs typeface="Arial" pitchFamily="34" charset="0"/>
              </a:rPr>
              <a:t>#</a:t>
            </a:r>
            <a:r>
              <a:rPr lang="en-US" sz="1300" b="1" dirty="0" smtClean="0">
                <a:solidFill>
                  <a:schemeClr val="tx2"/>
                </a:solidFill>
                <a:cs typeface="Arial" pitchFamily="34" charset="0"/>
              </a:rPr>
              <a:t>Cl1FTE_Company:{“##,#”}#</a:t>
            </a:r>
            <a:endParaRPr lang="en-US" sz="1300" b="1" dirty="0">
              <a:solidFill>
                <a:schemeClr val="tx2"/>
              </a:solidFill>
            </a:endParaRPr>
          </a:p>
        </p:txBody>
      </p:sp>
      <p:sp>
        <p:nvSpPr>
          <p:cNvPr id="112" name="Rectangle 5"/>
          <p:cNvSpPr txBox="1"/>
          <p:nvPr/>
        </p:nvSpPr>
        <p:spPr>
          <a:xfrm>
            <a:off x="249007" y="1884071"/>
            <a:ext cx="843629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2900" indent="-342900">
              <a:lnSpc>
                <a:spcPct val="95000"/>
              </a:lnSpc>
              <a:buSzPct val="120000"/>
            </a:pPr>
            <a:r>
              <a:rPr lang="en-US" sz="1300" b="1" dirty="0" smtClean="0">
                <a:solidFill>
                  <a:schemeClr val="tx2"/>
                </a:solidFill>
              </a:rPr>
              <a:t>Total FTEs</a:t>
            </a:r>
            <a:endParaRPr lang="en-US" sz="1300" b="1" dirty="0">
              <a:solidFill>
                <a:schemeClr val="tx2"/>
              </a:solidFill>
            </a:endParaRPr>
          </a:p>
        </p:txBody>
      </p:sp>
      <p:sp>
        <p:nvSpPr>
          <p:cNvPr id="123" name="Rectangle 4"/>
          <p:cNvSpPr txBox="1">
            <a:spLocks/>
          </p:cNvSpPr>
          <p:nvPr/>
        </p:nvSpPr>
        <p:spPr>
          <a:xfrm>
            <a:off x="157163" y="1306769"/>
            <a:ext cx="4189411" cy="301367"/>
          </a:xfrm>
          <a:prstGeom prst="rect">
            <a:avLst/>
          </a:prstGeom>
          <a:ln>
            <a:noFill/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3152" tIns="73152" rIns="73152" bIns="73152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400" b="1" baseline="0">
                <a:solidFill>
                  <a:schemeClr val="accent2">
                    <a:lumMod val="10000"/>
                  </a:schemeClr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dirty="0" smtClean="0">
                <a:solidFill>
                  <a:schemeClr val="bg1"/>
                </a:solidFill>
              </a:rPr>
              <a:t>Business profile</a:t>
            </a:r>
          </a:p>
        </p:txBody>
      </p:sp>
      <p:sp>
        <p:nvSpPr>
          <p:cNvPr id="124" name="TextBox 4"/>
          <p:cNvSpPr txBox="1"/>
          <p:nvPr>
            <p:custDataLst>
              <p:tags r:id="rId7"/>
            </p:custDataLst>
          </p:nvPr>
        </p:nvSpPr>
        <p:spPr>
          <a:xfrm>
            <a:off x="-1633537" y="2964218"/>
            <a:ext cx="1524000" cy="35795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 smtClean="0"/>
              <a:t>All sorts of splits possible in the bottom half – if nothing else, </a:t>
            </a:r>
            <a:r>
              <a:rPr lang="en-US" dirty="0" err="1" smtClean="0"/>
              <a:t>P&amp;L</a:t>
            </a:r>
            <a:r>
              <a:rPr lang="en-US" dirty="0" smtClean="0"/>
              <a:t> vs. cash out could even be interesting – the point is to show some numbers collected so that they can recognize</a:t>
            </a:r>
            <a:endParaRPr lang="en-US" dirty="0"/>
          </a:p>
        </p:txBody>
      </p:sp>
      <p:sp>
        <p:nvSpPr>
          <p:cNvPr id="128" name="DATA:Cl1Revenues FORMULA{&quot;c0 / 1,000,000&quot;} FORMAT{&quot;##,#&quot;}"/>
          <p:cNvSpPr txBox="1">
            <a:spLocks/>
          </p:cNvSpPr>
          <p:nvPr/>
        </p:nvSpPr>
        <p:spPr>
          <a:xfrm>
            <a:off x="3797287" y="1687047"/>
            <a:ext cx="418384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2900" indent="-342900" algn="r">
              <a:lnSpc>
                <a:spcPct val="95000"/>
              </a:lnSpc>
              <a:buSzPct val="120000"/>
            </a:pPr>
            <a:r>
              <a:rPr lang="en-US" sz="1300" b="1" dirty="0" smtClean="0">
                <a:solidFill>
                  <a:schemeClr val="tx2"/>
                </a:solidFill>
                <a:cs typeface="Arial" pitchFamily="34" charset="0"/>
              </a:rPr>
              <a:t>9,214</a:t>
            </a:r>
            <a:endParaRPr lang="en-US" sz="1300" b="1" dirty="0">
              <a:solidFill>
                <a:schemeClr val="tx2"/>
              </a:solidFill>
            </a:endParaRPr>
          </a:p>
        </p:txBody>
      </p:sp>
      <p:graphicFrame>
        <p:nvGraphicFramePr>
          <p:cNvPr id="19" name="DATA: SpendByRevenuesC"/>
          <p:cNvGraphicFramePr/>
          <p:nvPr>
            <p:extLst/>
          </p:nvPr>
        </p:nvGraphicFramePr>
        <p:xfrm>
          <a:off x="478565" y="2074123"/>
          <a:ext cx="7924030" cy="3982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947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17839&quot;&gt;&lt;version val=&quot;211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9&quot;&gt;&lt;elem m_fUsage=&quot;9.99867401164560480000E+000&quot;&gt;&lt;m_ppcolschidx val=&quot;0&quot;/&gt;&lt;m_rgb r=&quot;bf&quot; g=&quot;bf&quot; b=&quot;bf&quot;/&gt;&lt;/elem&gt;&lt;elem m_fUsage=&quot;1.31860337226891990000E-003&quot;&gt;&lt;m_ppcolschidx val=&quot;0&quot;/&gt;&lt;m_rgb r=&quot;ff&quot; g=&quot;99&quot; b=&quot;3e&quot;/&gt;&lt;/elem&gt;&lt;elem m_fUsage=&quot;2.11870831240885880000E-006&quot;&gt;&lt;m_ppcolschidx val=&quot;0&quot;/&gt;&lt;m_rgb r=&quot;0&quot; g=&quot;0&quot; b=&quot;0&quot;/&gt;&lt;/elem&gt;&lt;elem m_fUsage=&quot;9.12034456046449980000E-007&quot;&gt;&lt;m_ppcolschidx val=&quot;0&quot;/&gt;&lt;m_rgb r=&quot;76&quot; g=&quot;ca&quot; b=&quot;e2&quot;/&gt;&lt;/elem&gt;&lt;elem m_fUsage=&quot;8.20831010441804960000E-007&quot;&gt;&lt;m_ppcolschidx val=&quot;0&quot;/&gt;&lt;m_rgb r=&quot;61&quot; g=&quot;c1&quot; b=&quot;de&quot;/&gt;&lt;/elem&gt;&lt;elem m_fUsage=&quot;5.79620137876254330000E-007&quot;&gt;&lt;m_ppcolschidx val=&quot;0&quot;/&gt;&lt;m_rgb r=&quot;77&quot; g=&quot;bd&quot; b=&quot;e6&quot;/&gt;&lt;/elem&gt;&lt;elem m_fUsage=&quot;4.89412390484209320000E-007&quot;&gt;&lt;m_ppcolschidx val=&quot;0&quot;/&gt;&lt;m_rgb r=&quot;ea&quot; g=&quot;ea&quot; b=&quot;ea&quot;/&gt;&lt;/elem&gt;&lt;elem m_fUsage=&quot;3.53340834946364730000E-007&quot;&gt;&lt;m_ppcolschidx val=&quot;0&quot;/&gt;&lt;m_rgb r=&quot;ff&quot; g=&quot;a3&quot; b=&quot;3e&quot;/&gt;&lt;/elem&gt;&lt;elem m_fUsage=&quot;3.18006751451728280000E-007&quot;&gt;&lt;m_ppcolschidx val=&quot;0&quot;/&gt;&lt;m_rgb r=&quot;b0&quot; g=&quot;d2&quot; b=&quot;37&quot;/&gt;&lt;/elem&gt;&lt;elem m_fUsage=&quot;3.01774322051615740000E-007&quot;&gt;&lt;m_ppcolschidx val=&quot;0&quot;/&gt;&lt;m_rgb r=&quot;97&quot; g=&quot;ca&quot; b=&quot;7b&quot;/&gt;&lt;/elem&gt;&lt;elem m_fUsage=&quot;2.86206076306555440000E-007&quot;&gt;&lt;m_ppcolschidx val=&quot;0&quot;/&gt;&lt;m_rgb r=&quot;d0&quot; g=&quot;d0&quot; b=&quot;d0&quot;/&gt;&lt;/elem&gt;&lt;elem m_fUsage=&quot;2.19057564061819700000E-007&quot;&gt;&lt;m_ppcolschidx val=&quot;0&quot;/&gt;&lt;m_rgb r=&quot;d6&quot; g=&quot;d6&quot; b=&quot;d6&quot;/&gt;&lt;/elem&gt;&lt;elem m_fUsage=&quot;1.87779806664731010000E-007&quot;&gt;&lt;m_ppcolschidx val=&quot;0&quot;/&gt;&lt;m_rgb r=&quot;90&quot; g=&quot;90&quot; b=&quot;90&quot;/&gt;&lt;/elem&gt;&lt;elem m_fUsage=&quot;1.52101643398432120000E-007&quot;&gt;&lt;m_ppcolschidx val=&quot;0&quot;/&gt;&lt;m_rgb r=&quot;66&quot; g=&quot;ad&quot; b=&quot;45&quot;/&gt;&lt;/elem&gt;&lt;elem m_fUsage=&quot;1.47524995614841870000E-007&quot;&gt;&lt;m_ppcolschidx val=&quot;0&quot;/&gt;&lt;m_rgb r=&quot;9f&quot; g=&quot;9f&quot; b=&quot;9f&quot;/&gt;&lt;/elem&gt;&lt;elem m_fUsage=&quot;1.32959295409803520000E-007&quot;&gt;&lt;m_ppcolschidx val=&quot;0&quot;/&gt;&lt;m_rgb r=&quot;0&quot; g=&quot;29&quot; b=&quot;60&quot;/&gt;&lt;/elem&gt;&lt;elem m_fUsage=&quot;5.89272930631242040000E-008&quot;&gt;&lt;m_ppcolschidx val=&quot;0&quot;/&gt;&lt;m_rgb r=&quot;bc&quot; g=&quot;bc&quot; b=&quot;bc&quot;/&gt;&lt;/elem&gt;&lt;elem m_fUsage=&quot;5.30345637568117830000E-008&quot;&gt;&lt;m_ppcolschidx val=&quot;0&quot;/&gt;&lt;m_rgb r=&quot;40&quot; g=&quot;68&quot; b=&quot;2b&quot;/&gt;&lt;/elem&gt;&lt;elem m_fUsage=&quot;2.53662674377354330000E-008&quot;&gt;&lt;m_ppcolschidx val=&quot;0&quot;/&gt;&lt;m_rgb r=&quot;0&quot; g=&quot;4f&quot; b=&quot;9d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zub3_9.kemdgJ95WOvd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DRANGE" val="App_samp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4NvmrE9prkOUaSSK444U0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AUTH" val="sp16390 replaceintext TextBox___ad1520d9_2593_4598_9e73_b619e85f5dda"/>
  <p:tag name="RESIZE" val="Y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Horizon360 template blue orange scheme">
  <a:themeElements>
    <a:clrScheme name="Current">
      <a:dk1>
        <a:srgbClr val="505154"/>
      </a:dk1>
      <a:lt1>
        <a:srgbClr val="FFFFFF"/>
      </a:lt1>
      <a:dk2>
        <a:srgbClr val="0081C6"/>
      </a:dk2>
      <a:lt2>
        <a:srgbClr val="FFFFFF"/>
      </a:lt2>
      <a:accent1>
        <a:srgbClr val="ADE0EE"/>
      </a:accent1>
      <a:accent2>
        <a:srgbClr val="00A4E4"/>
      </a:accent2>
      <a:accent3>
        <a:srgbClr val="0081C6"/>
      </a:accent3>
      <a:accent4>
        <a:srgbClr val="005984"/>
      </a:accent4>
      <a:accent5>
        <a:srgbClr val="FF993E"/>
      </a:accent5>
      <a:accent6>
        <a:srgbClr val="808080"/>
      </a:accent6>
      <a:hlink>
        <a:srgbClr val="0081C6"/>
      </a:hlink>
      <a:folHlink>
        <a:srgbClr val="005984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05154"/>
        </a:dk1>
        <a:lt1>
          <a:srgbClr val="FFFFFF"/>
        </a:lt1>
        <a:dk2>
          <a:srgbClr val="0081C6"/>
        </a:dk2>
        <a:lt2>
          <a:srgbClr val="FFFFFF"/>
        </a:lt2>
        <a:accent1>
          <a:srgbClr val="ADE0EE"/>
        </a:accent1>
        <a:accent2>
          <a:srgbClr val="00A4E4"/>
        </a:accent2>
        <a:accent3>
          <a:srgbClr val="0081C6"/>
        </a:accent3>
        <a:accent4>
          <a:srgbClr val="005984"/>
        </a:accent4>
        <a:accent5>
          <a:srgbClr val="FF993E"/>
        </a:accent5>
        <a:accent6>
          <a:srgbClr val="808080"/>
        </a:accent6>
        <a:hlink>
          <a:srgbClr val="0081C6"/>
        </a:hlink>
        <a:folHlink>
          <a:srgbClr val="0059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Horizon360 template blue orange scheme</Template>
  <TotalTime>18295</TotalTime>
  <Words>324</Words>
  <Application>Microsoft Office PowerPoint</Application>
  <PresentationFormat>Custom</PresentationFormat>
  <Paragraphs>95</Paragraphs>
  <Slides>4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ＭＳ Ｐゴシック</vt:lpstr>
      <vt:lpstr>ＭＳ Ｐゴシック</vt:lpstr>
      <vt:lpstr>Arial</vt:lpstr>
      <vt:lpstr>Times</vt:lpstr>
      <vt:lpstr>Horizon360 template blue orange scheme</vt:lpstr>
      <vt:lpstr>think-cell Slide</vt:lpstr>
      <vt:lpstr>PowerPoint Presentation</vt:lpstr>
      <vt:lpstr>IT capabilities appear in line with peers except for Data Architecture</vt:lpstr>
      <vt:lpstr>#Client1Name#’s total IT spend is in line with that of peers, coming in between the median and top quartile marks</vt:lpstr>
      <vt:lpstr>Data collected for #Client1Name# covers business and  #area# profiles, as well as multiple #area# spend breakdowns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…</dc:title>
  <dc:creator>Ashok Kumar Sah</dc:creator>
  <cp:lastModifiedBy>Jimmy Larkin</cp:lastModifiedBy>
  <cp:revision>2152</cp:revision>
  <cp:lastPrinted>2014-01-10T18:42:54Z</cp:lastPrinted>
  <dcterms:created xsi:type="dcterms:W3CDTF">2014-01-07T00:14:53Z</dcterms:created>
  <dcterms:modified xsi:type="dcterms:W3CDTF">2014-10-21T09:59:32Z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DocID">
    <vt:lpwstr>Doc ID</vt:lpwstr>
  </property>
  <property fmtid="{D5CDD505-2E9C-101B-9397-08002B2CF9AE}" pid="10" name="VGCompatibilityCheck Run By">
    <vt:lpwstr>Praveen Kumar R</vt:lpwstr>
  </property>
  <property fmtid="{D5CDD505-2E9C-101B-9397-08002B2CF9AE}" pid="11" name="VGCompatibilityCheck Run On ">
    <vt:lpwstr>1/31/2014 3:46:47 PM</vt:lpwstr>
  </property>
  <property fmtid="{D5CDD505-2E9C-101B-9397-08002B2CF9AE}" pid="12" name="Office2010WasSaved">
    <vt:lpwstr>1</vt:lpwstr>
  </property>
</Properties>
</file>