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12" r:id="rId2"/>
  </p:sldMasterIdLst>
  <p:notesMasterIdLst>
    <p:notesMasterId r:id="rId66"/>
  </p:notesMasterIdLst>
  <p:sldIdLst>
    <p:sldId id="257" r:id="rId3"/>
    <p:sldId id="261" r:id="rId4"/>
    <p:sldId id="258" r:id="rId5"/>
    <p:sldId id="259" r:id="rId6"/>
    <p:sldId id="260" r:id="rId7"/>
    <p:sldId id="292" r:id="rId8"/>
    <p:sldId id="335" r:id="rId9"/>
    <p:sldId id="274" r:id="rId10"/>
    <p:sldId id="283" r:id="rId11"/>
    <p:sldId id="262" r:id="rId12"/>
    <p:sldId id="263" r:id="rId13"/>
    <p:sldId id="266" r:id="rId14"/>
    <p:sldId id="267" r:id="rId15"/>
    <p:sldId id="265" r:id="rId16"/>
    <p:sldId id="268" r:id="rId17"/>
    <p:sldId id="269" r:id="rId18"/>
    <p:sldId id="270" r:id="rId19"/>
    <p:sldId id="271" r:id="rId20"/>
    <p:sldId id="336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4" r:id="rId38"/>
    <p:sldId id="293" r:id="rId39"/>
    <p:sldId id="300" r:id="rId40"/>
    <p:sldId id="296" r:id="rId41"/>
    <p:sldId id="298" r:id="rId42"/>
    <p:sldId id="302" r:id="rId43"/>
    <p:sldId id="324" r:id="rId44"/>
    <p:sldId id="325" r:id="rId45"/>
    <p:sldId id="326" r:id="rId46"/>
    <p:sldId id="327" r:id="rId47"/>
    <p:sldId id="304" r:id="rId48"/>
    <p:sldId id="321" r:id="rId49"/>
    <p:sldId id="308" r:id="rId50"/>
    <p:sldId id="318" r:id="rId51"/>
    <p:sldId id="322" r:id="rId52"/>
    <p:sldId id="316" r:id="rId53"/>
    <p:sldId id="306" r:id="rId54"/>
    <p:sldId id="323" r:id="rId55"/>
    <p:sldId id="310" r:id="rId56"/>
    <p:sldId id="320" r:id="rId57"/>
    <p:sldId id="312" r:id="rId58"/>
    <p:sldId id="314" r:id="rId59"/>
    <p:sldId id="329" r:id="rId60"/>
    <p:sldId id="331" r:id="rId61"/>
    <p:sldId id="330" r:id="rId62"/>
    <p:sldId id="332" r:id="rId63"/>
    <p:sldId id="333" r:id="rId64"/>
    <p:sldId id="334" r:id="rId65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18C3708-F60F-4454-8B30-69B9C0DDE71B}">
          <p14:sldIdLst>
            <p14:sldId id="257"/>
          </p14:sldIdLst>
        </p14:section>
        <p14:section name="Overview" id="{FD1FDCFD-2FFD-4D4A-93A5-EBF244743BB5}">
          <p14:sldIdLst>
            <p14:sldId id="261"/>
            <p14:sldId id="258"/>
            <p14:sldId id="259"/>
            <p14:sldId id="260"/>
            <p14:sldId id="292"/>
          </p14:sldIdLst>
        </p14:section>
        <p14:section name="User guide" id="{AEB166B1-2B3E-434B-9206-0A541996CBD1}">
          <p14:sldIdLst>
            <p14:sldId id="335"/>
            <p14:sldId id="274"/>
            <p14:sldId id="283"/>
          </p14:sldIdLst>
        </p14:section>
        <p14:section name="Working with data" id="{76718C7E-5043-4C25-9EE1-9D2D64D5F789}">
          <p14:sldIdLst>
            <p14:sldId id="262"/>
            <p14:sldId id="263"/>
            <p14:sldId id="266"/>
            <p14:sldId id="267"/>
            <p14:sldId id="265"/>
            <p14:sldId id="268"/>
            <p14:sldId id="269"/>
            <p14:sldId id="270"/>
            <p14:sldId id="271"/>
            <p14:sldId id="336"/>
          </p14:sldIdLst>
        </p14:section>
        <p14:section name="Inline text replacement" id="{2C8533E2-F6E6-4303-8993-06F656702C5C}">
          <p14:sldIdLst>
            <p14:sldId id="272"/>
            <p14:sldId id="273"/>
            <p14:sldId id="275"/>
            <p14:sldId id="276"/>
            <p14:sldId id="277"/>
            <p14:sldId id="278"/>
            <p14:sldId id="279"/>
          </p14:sldIdLst>
        </p14:section>
        <p14:section name="Working with PowerPoint" id="{4F590E43-41DB-4BCC-8BA8-417D7CB56A98}">
          <p14:sldIdLst>
            <p14:sldId id="281"/>
            <p14:sldId id="282"/>
            <p14:sldId id="284"/>
            <p14:sldId id="285"/>
            <p14:sldId id="286"/>
            <p14:sldId id="287"/>
            <p14:sldId id="288"/>
            <p14:sldId id="290"/>
            <p14:sldId id="291"/>
          </p14:sldIdLst>
        </p14:section>
        <p14:section name="Commands" id="{136AC8FA-D3CB-43FD-A239-70C69B1DA7DE}">
          <p14:sldIdLst>
            <p14:sldId id="294"/>
            <p14:sldId id="293"/>
          </p14:sldIdLst>
        </p14:section>
        <p14:section name="ROW_HEADER, COLUMN_HEADER" id="{5FE0E3AC-BD92-4363-8CB6-242F7AB07C89}">
          <p14:sldIdLst>
            <p14:sldId id="300"/>
          </p14:sldIdLst>
        </p14:section>
        <p14:section name="TRANSPOSE" id="{D383B521-EBF0-4C02-B344-4C5DAA1DA9C8}">
          <p14:sldIdLst>
            <p14:sldId id="296"/>
          </p14:sldIdLst>
        </p14:section>
        <p14:section name="SKIP, TAKE" id="{EB99F4F9-09C4-4B02-A15B-EF5A5EFB90FD}">
          <p14:sldIdLst>
            <p14:sldId id="298"/>
          </p14:sldIdLst>
        </p14:section>
        <p14:section name="SORT" id="{C5ACF413-CCDC-47E2-ABC7-3F9AD9471A6E}">
          <p14:sldIdLst>
            <p14:sldId id="302"/>
          </p14:sldIdLst>
        </p14:section>
        <p14:section name="FORMAT" id="{EDFC0431-E3AE-40DE-B0D5-A4AF37B4C728}">
          <p14:sldIdLst>
            <p14:sldId id="324"/>
            <p14:sldId id="325"/>
            <p14:sldId id="326"/>
            <p14:sldId id="327"/>
          </p14:sldIdLst>
        </p14:section>
        <p14:section name="FORMULA" id="{60E29495-4C92-4257-9EF2-AD03AAA02AFC}">
          <p14:sldIdLst>
            <p14:sldId id="304"/>
            <p14:sldId id="321"/>
          </p14:sldIdLst>
        </p14:section>
        <p14:section name="REPLACE" id="{62E28F27-6911-4AC3-93A4-10D3FBE0597A}">
          <p14:sldIdLst>
            <p14:sldId id="308"/>
          </p14:sldIdLst>
        </p14:section>
        <p14:section name="VISIBLE" id="{9D811EB9-4021-40FF-843E-E7657410906A}">
          <p14:sldIdLst>
            <p14:sldId id="318"/>
            <p14:sldId id="322"/>
          </p14:sldIdLst>
        </p14:section>
        <p14:section name="NO_CONTENT" id="{AB4EB8F7-0485-470B-94B4-070B9E3EA25D}">
          <p14:sldIdLst>
            <p14:sldId id="316"/>
          </p14:sldIdLst>
        </p14:section>
        <p14:section name="FIXED" id="{B12CE296-A1BC-4BC7-B4EF-06E75CD6C40F}">
          <p14:sldIdLst>
            <p14:sldId id="306"/>
            <p14:sldId id="323"/>
          </p14:sldIdLst>
        </p14:section>
        <p14:section name="LEGEND" id="{43FCE8EC-8186-4149-A1EB-DB5043B2CF1B}">
          <p14:sldIdLst>
            <p14:sldId id="310"/>
          </p14:sldIdLst>
        </p14:section>
        <p14:section name="WATERFALL" id="{732610E3-A12D-47DF-9082-A6E33E701492}">
          <p14:sldIdLst>
            <p14:sldId id="320"/>
          </p14:sldIdLst>
        </p14:section>
        <p14:section name="Y" id="{2F7A1A45-F04E-40F4-A9CF-1E0F9692A1CF}">
          <p14:sldIdLst>
            <p14:sldId id="312"/>
          </p14:sldIdLst>
        </p14:section>
        <p14:section name="ERROR_BAR" id="{A573FDF5-950B-4E54-BE7B-3E9083715E56}">
          <p14:sldIdLst>
            <p14:sldId id="314"/>
          </p14:sldIdLst>
        </p14:section>
        <p14:section name="Troubleshooting" id="{90F039F0-B5E1-4F20-88A8-52E84C059A6F}">
          <p14:sldIdLst>
            <p14:sldId id="329"/>
            <p14:sldId id="331"/>
            <p14:sldId id="330"/>
          </p14:sldIdLst>
        </p14:section>
        <p14:section name="Future plans" id="{5D4F9B68-2EDE-4170-A08A-F20432C824F0}">
          <p14:sldIdLst>
            <p14:sldId id="332"/>
            <p14:sldId id="333"/>
          </p14:sldIdLst>
        </p14:section>
        <p14:section name="End" id="{C4DEB357-95FC-44CD-A499-D956F0932E7F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ug Kim" initials="D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00000"/>
    <a:srgbClr val="00B050"/>
    <a:srgbClr val="FF6600"/>
    <a:srgbClr val="128FA7"/>
    <a:srgbClr val="CBCFD4"/>
    <a:srgbClr val="FAFAFA"/>
    <a:srgbClr val="FE5815"/>
    <a:srgbClr val="D3564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6984" autoAdjust="0"/>
  </p:normalViewPr>
  <p:slideViewPr>
    <p:cSldViewPr>
      <p:cViewPr varScale="1">
        <p:scale>
          <a:sx n="96" d="100"/>
          <a:sy n="96" d="100"/>
        </p:scale>
        <p:origin x="7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-1173573264"/>
        <c:axId val="-1173580336"/>
      </c:barChart>
      <c:catAx>
        <c:axId val="-117357326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80336"/>
        <c:crosses val="autoZero"/>
        <c:auto val="1"/>
        <c:lblAlgn val="ctr"/>
        <c:lblOffset val="100"/>
        <c:noMultiLvlLbl val="0"/>
      </c:catAx>
      <c:valAx>
        <c:axId val="-117358033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732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-1173556944"/>
        <c:axId val="-1173558576"/>
      </c:barChart>
      <c:catAx>
        <c:axId val="-117355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58576"/>
        <c:crosses val="autoZero"/>
        <c:auto val="1"/>
        <c:lblAlgn val="ctr"/>
        <c:lblOffset val="100"/>
        <c:noMultiLvlLbl val="0"/>
      </c:catAx>
      <c:valAx>
        <c:axId val="-1173558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569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445455023458019E-2"/>
          <c:y val="3.1556502487640956E-2"/>
          <c:w val="0.91568736568752396"/>
          <c:h val="0.8874547398773872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76200" dist="25400" dir="3600000" algn="tl" rotWithShape="0">
                <a:prstClr val="black"/>
              </a:outerShdw>
            </a:effectLst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>
                <a:outerShdw blurRad="76200" dist="25400" dir="3600000" algn="tl" rotWithShape="0">
                  <a:prstClr val="black"/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73561296"/>
        <c:axId val="-1173559664"/>
      </c:scatterChart>
      <c:valAx>
        <c:axId val="-1173561296"/>
        <c:scaling>
          <c:orientation val="minMax"/>
          <c:max val="180"/>
          <c:min val="-1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59664"/>
        <c:crosses val="autoZero"/>
        <c:crossBetween val="midCat"/>
      </c:valAx>
      <c:valAx>
        <c:axId val="-1173559664"/>
        <c:scaling>
          <c:orientation val="minMax"/>
          <c:max val="85"/>
          <c:min val="-8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61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1"/>
            <c:plus>
              <c:numRef>
                <c:f>Sheet1!$D$2:$D$11</c:f>
                <c:numCache>
                  <c:formatCode>General</c:formatCode>
                  <c:ptCount val="10"/>
                  <c:pt idx="0">
                    <c:v>0.5</c:v>
                  </c:pt>
                  <c:pt idx="1">
                    <c:v>0.5</c:v>
                  </c:pt>
                  <c:pt idx="2">
                    <c:v>0.5</c:v>
                  </c:pt>
                  <c:pt idx="3">
                    <c:v>0.5</c:v>
                  </c:pt>
                  <c:pt idx="4">
                    <c:v>0.5</c:v>
                  </c:pt>
                  <c:pt idx="5">
                    <c:v>0.5</c:v>
                  </c:pt>
                  <c:pt idx="6">
                    <c:v>0.5</c:v>
                  </c:pt>
                  <c:pt idx="7">
                    <c:v>0.5</c:v>
                  </c:pt>
                  <c:pt idx="8">
                    <c:v>0.5</c:v>
                  </c:pt>
                  <c:pt idx="9">
                    <c:v>0.5</c:v>
                  </c:pt>
                </c:numCache>
              </c:numRef>
            </c:plus>
            <c:minus>
              <c:numRef>
                <c:f>Sheet1!$C$2:$C$11</c:f>
                <c:numCache>
                  <c:formatCode>General</c:formatCode>
                  <c:ptCount val="10"/>
                  <c:pt idx="0">
                    <c:v>0.5</c:v>
                  </c:pt>
                  <c:pt idx="1">
                    <c:v>0.5</c:v>
                  </c:pt>
                  <c:pt idx="2">
                    <c:v>0.5</c:v>
                  </c:pt>
                  <c:pt idx="3">
                    <c:v>0.5</c:v>
                  </c:pt>
                  <c:pt idx="4">
                    <c:v>0.5</c:v>
                  </c:pt>
                  <c:pt idx="5">
                    <c:v>0.5</c:v>
                  </c:pt>
                  <c:pt idx="6">
                    <c:v>0.5</c:v>
                  </c:pt>
                  <c:pt idx="7">
                    <c:v>0.5</c:v>
                  </c:pt>
                  <c:pt idx="8">
                    <c:v>0.5</c:v>
                  </c:pt>
                  <c:pt idx="9">
                    <c:v>0.5</c:v>
                  </c:pt>
                </c:numCache>
              </c:numRef>
            </c:minus>
            <c:spPr>
              <a:noFill/>
              <a:ln w="31750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</c:errBars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73555312"/>
        <c:axId val="-1173553680"/>
      </c:scatterChart>
      <c:valAx>
        <c:axId val="-1173555312"/>
        <c:scaling>
          <c:orientation val="minMax"/>
          <c:max val="5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53680"/>
        <c:crosses val="autoZero"/>
        <c:crossBetween val="midCat"/>
        <c:majorUnit val="1"/>
      </c:valAx>
      <c:valAx>
        <c:axId val="-1173553680"/>
        <c:scaling>
          <c:orientation val="maxMin"/>
          <c:max val="10.5"/>
          <c:min val="0.5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5531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-1173570000"/>
        <c:axId val="-1173583056"/>
      </c:barChart>
      <c:catAx>
        <c:axId val="-1173570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83056"/>
        <c:crosses val="autoZero"/>
        <c:auto val="1"/>
        <c:lblAlgn val="ctr"/>
        <c:lblOffset val="100"/>
        <c:noMultiLvlLbl val="0"/>
      </c:catAx>
      <c:valAx>
        <c:axId val="-117358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700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-1173568912"/>
        <c:axId val="-1173570544"/>
      </c:barChart>
      <c:catAx>
        <c:axId val="-1173568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70544"/>
        <c:crosses val="autoZero"/>
        <c:auto val="1"/>
        <c:lblAlgn val="ctr"/>
        <c:lblOffset val="100"/>
        <c:noMultiLvlLbl val="0"/>
      </c:catAx>
      <c:valAx>
        <c:axId val="-117357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689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73569456"/>
        <c:axId val="-1173568368"/>
      </c:barChart>
      <c:catAx>
        <c:axId val="-117356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68368"/>
        <c:crosses val="autoZero"/>
        <c:auto val="1"/>
        <c:lblAlgn val="ctr"/>
        <c:lblOffset val="100"/>
        <c:noMultiLvlLbl val="0"/>
      </c:catAx>
      <c:valAx>
        <c:axId val="-117356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6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173567280"/>
        <c:axId val="-1173583600"/>
      </c:barChart>
      <c:catAx>
        <c:axId val="-1173567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83600"/>
        <c:crosses val="autoZero"/>
        <c:auto val="1"/>
        <c:lblAlgn val="ctr"/>
        <c:lblOffset val="100"/>
        <c:noMultiLvlLbl val="0"/>
      </c:catAx>
      <c:valAx>
        <c:axId val="-117358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67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173565104"/>
        <c:axId val="-1173566192"/>
      </c:barChart>
      <c:catAx>
        <c:axId val="-117356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66192"/>
        <c:crosses val="autoZero"/>
        <c:auto val="1"/>
        <c:lblAlgn val="ctr"/>
        <c:lblOffset val="100"/>
        <c:noMultiLvlLbl val="0"/>
      </c:catAx>
      <c:valAx>
        <c:axId val="-117356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6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Sessions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Country 1</c:v>
                </c:pt>
                <c:pt idx="1">
                  <c:v>Country 2</c:v>
                </c:pt>
                <c:pt idx="2">
                  <c:v>Country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Returning</c:v>
                </c:pt>
              </c:strCache>
            </c:strRef>
          </c:tx>
          <c:spPr>
            <a:solidFill>
              <a:schemeClr val="accent3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Country 1</c:v>
                </c:pt>
                <c:pt idx="1">
                  <c:v>Country 2</c:v>
                </c:pt>
                <c:pt idx="2">
                  <c:v>Country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173562928"/>
        <c:axId val="-1173562384"/>
      </c:barChart>
      <c:catAx>
        <c:axId val="-117356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62384"/>
        <c:crosses val="autoZero"/>
        <c:auto val="1"/>
        <c:lblAlgn val="ctr"/>
        <c:lblOffset val="100"/>
        <c:noMultiLvlLbl val="0"/>
      </c:catAx>
      <c:valAx>
        <c:axId val="-117356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6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Sessions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Country 1</c:v>
                </c:pt>
                <c:pt idx="1">
                  <c:v>Country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173560208"/>
        <c:axId val="-1173558032"/>
      </c:barChart>
      <c:catAx>
        <c:axId val="-117356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58032"/>
        <c:crosses val="autoZero"/>
        <c:auto val="1"/>
        <c:lblAlgn val="ctr"/>
        <c:lblOffset val="100"/>
        <c:noMultiLvlLbl val="0"/>
      </c:catAx>
      <c:valAx>
        <c:axId val="-117355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6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Sessions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Country 1</c:v>
                </c:pt>
                <c:pt idx="1">
                  <c:v>Country 2</c:v>
                </c:pt>
                <c:pt idx="2">
                  <c:v>Country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Returning</c:v>
                </c:pt>
              </c:strCache>
            </c:strRef>
          </c:tx>
          <c:spPr>
            <a:solidFill>
              <a:schemeClr val="accent3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Country 1</c:v>
                </c:pt>
                <c:pt idx="1">
                  <c:v>Country 2</c:v>
                </c:pt>
                <c:pt idx="2">
                  <c:v>Country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173555856"/>
        <c:axId val="-1173557488"/>
      </c:barChart>
      <c:catAx>
        <c:axId val="-117355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57488"/>
        <c:crosses val="autoZero"/>
        <c:auto val="1"/>
        <c:lblAlgn val="ctr"/>
        <c:lblOffset val="100"/>
        <c:noMultiLvlLbl val="0"/>
      </c:catAx>
      <c:valAx>
        <c:axId val="-117355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17355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8AD2-EB53-48AB-A5A7-109F783CF5C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81E2E-D922-44F1-85C5-24BEA430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147248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147248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FE581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147248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147248" cy="412008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FE581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696" y="3501008"/>
            <a:ext cx="8146179" cy="54017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1600" cap="all" spc="120" baseline="0" dirty="0" smtClean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55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853136"/>
          </a:xfrm>
        </p:spPr>
        <p:txBody>
          <a:bodyPr>
            <a:normAutofit/>
          </a:bodyPr>
          <a:lstStyle>
            <a:lvl1pPr>
              <a:defRPr sz="2000">
                <a:latin typeface="Segoe UI Light" panose="020B05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3917032"/>
          </a:xfrm>
        </p:spPr>
        <p:txBody>
          <a:bodyPr>
            <a:normAutofit/>
          </a:bodyPr>
          <a:lstStyle>
            <a:lvl1pPr>
              <a:defRPr sz="2000">
                <a:latin typeface="Segoe UI Light" panose="020B05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589240"/>
            <a:ext cx="7620000" cy="986408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z="1200" dirty="0" smtClean="0">
                <a:solidFill>
                  <a:schemeClr val="accent5"/>
                </a:solidFill>
                <a:latin typeface="+mj-lt"/>
              </a:rPr>
              <a:t>HINT</a:t>
            </a:r>
          </a:p>
          <a:p>
            <a:r>
              <a:rPr lang="en-GB" sz="1200" dirty="0" smtClean="0"/>
              <a:t>Write hint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71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9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925144"/>
          </a:xfrm>
        </p:spPr>
        <p:txBody>
          <a:bodyPr>
            <a:normAutofit/>
          </a:bodyPr>
          <a:lstStyle>
            <a:lvl1pPr>
              <a:defRPr sz="2000">
                <a:latin typeface="Segoe UI Light" pitchFamily="34" charset="0"/>
              </a:defRPr>
            </a:lvl1pPr>
            <a:lvl2pPr>
              <a:defRPr sz="1800">
                <a:latin typeface="Segoe UI Light" pitchFamily="34" charset="0"/>
              </a:defRPr>
            </a:lvl2pPr>
            <a:lvl3pPr>
              <a:defRPr sz="1600">
                <a:latin typeface="Segoe UI Light" pitchFamily="34" charset="0"/>
              </a:defRPr>
            </a:lvl3pPr>
            <a:lvl4pPr>
              <a:defRPr sz="1600">
                <a:latin typeface="Segoe UI Light" pitchFamily="34" charset="0"/>
              </a:defRPr>
            </a:lvl4pPr>
            <a:lvl5pPr>
              <a:defRPr sz="1600">
                <a:latin typeface="Segoe U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10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075240" cy="470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28" r:id="rId2"/>
    <p:sldLayoutId id="2147483925" r:id="rId3"/>
    <p:sldLayoutId id="2147483929" r:id="rId4"/>
    <p:sldLayoutId id="2147483926" r:id="rId5"/>
    <p:sldLayoutId id="2147483919" r:id="rId6"/>
    <p:sldLayoutId id="2147483927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none" spc="-60" baseline="0">
          <a:solidFill>
            <a:schemeClr val="tx1">
              <a:lumMod val="65000"/>
              <a:lumOff val="35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26etazsy(v=vs.110).aspx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goglobal/bb896001.aspx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png"/><Relationship Id="rId4" Type="http://schemas.openxmlformats.org/officeDocument/2006/relationships/image" Target="../media/image8.wmf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26etazsy(v=vs.110).aspx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goglobal/bb896001.aspx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PowerPoint Template Engine - </a:t>
            </a:r>
            <a:r>
              <a:rPr lang="en-GB" dirty="0" err="1" smtClean="0"/>
              <a:t>PeTE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demo template</a:t>
            </a:r>
          </a:p>
          <a:p>
            <a:r>
              <a:rPr lang="en-GB" dirty="0" smtClean="0"/>
              <a:t>and user guide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90" y="3162064"/>
            <a:ext cx="1628800" cy="1628800"/>
          </a:xfrm>
          <a:prstGeom prst="rect">
            <a:avLst/>
          </a:prstGeom>
          <a:effectLst>
            <a:glow rad="63500">
              <a:srgbClr val="00B0F0">
                <a:alpha val="51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76464"/>
            <a:ext cx="2105472" cy="2105472"/>
          </a:xfrm>
          <a:prstGeom prst="rect">
            <a:avLst/>
          </a:prstGeom>
          <a:effectLst>
            <a:glow rad="63500">
              <a:srgbClr val="00B0F0">
                <a:alpha val="51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1016" y="4205076"/>
            <a:ext cx="1200150" cy="1171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388620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JIMMY SKOWRONSKI</a:t>
            </a:r>
          </a:p>
        </p:txBody>
      </p:sp>
    </p:spTree>
    <p:extLst>
      <p:ext uri="{BB962C8B-B14F-4D97-AF65-F5344CB8AC3E}">
        <p14:creationId xmlns:p14="http://schemas.microsoft.com/office/powerpoint/2010/main" val="16732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Working with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5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elements to data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Using the element name</a:t>
            </a:r>
          </a:p>
          <a:p>
            <a:pPr lvl="1" indent="0">
              <a:buNone/>
            </a:pPr>
            <a:r>
              <a:rPr lang="en-GB" dirty="0" smtClean="0"/>
              <a:t>Use prefix </a:t>
            </a:r>
            <a:r>
              <a:rPr lang="en-GB" dirty="0" smtClean="0">
                <a:solidFill>
                  <a:schemeClr val="accent5"/>
                </a:solidFill>
              </a:rPr>
              <a:t>DATA: </a:t>
            </a:r>
            <a:r>
              <a:rPr lang="en-GB" dirty="0" smtClean="0"/>
              <a:t>followed by the range name from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Inline using tags</a:t>
            </a:r>
          </a:p>
          <a:p>
            <a:pPr lvl="1" indent="0">
              <a:buNone/>
            </a:pPr>
            <a:r>
              <a:rPr lang="en-GB" dirty="0" smtClean="0"/>
              <a:t>Embed the range name from Excel in </a:t>
            </a:r>
            <a:r>
              <a:rPr lang="en-GB" dirty="0" smtClean="0">
                <a:solidFill>
                  <a:schemeClr val="accent5"/>
                </a:solidFill>
              </a:rPr>
              <a:t>#</a:t>
            </a:r>
            <a:r>
              <a:rPr lang="en-GB" dirty="0" smtClean="0"/>
              <a:t> characters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22080" y="5445224"/>
            <a:ext cx="40324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Website name: </a:t>
            </a:r>
            <a:r>
              <a:rPr lang="en-GB" dirty="0" smtClean="0">
                <a:solidFill>
                  <a:schemeClr val="accent5"/>
                </a:solidFill>
              </a:rPr>
              <a:t>#website#</a:t>
            </a:r>
            <a:endParaRPr lang="en-GB" dirty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8" t="7789" b="66248"/>
          <a:stretch/>
        </p:blipFill>
        <p:spPr>
          <a:xfrm>
            <a:off x="1222080" y="2492896"/>
            <a:ext cx="366730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cell ranges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Single cells are useful for simple data such as</a:t>
            </a:r>
          </a:p>
          <a:p>
            <a:pPr marL="800100" lvl="1" indent="-342900"/>
            <a:r>
              <a:rPr lang="en-GB" dirty="0" smtClean="0"/>
              <a:t>Client names</a:t>
            </a:r>
          </a:p>
          <a:p>
            <a:pPr marL="800100" lvl="1" indent="-342900"/>
            <a:r>
              <a:rPr lang="en-GB" dirty="0" smtClean="0"/>
              <a:t>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Define the named range with the single cell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</a:t>
            </a:r>
            <a:r>
              <a:rPr lang="en-GB" dirty="0"/>
              <a:t>the range name </a:t>
            </a:r>
            <a:r>
              <a:rPr lang="en-GB" dirty="0" smtClean="0"/>
              <a:t>to get the data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2051720" y="4149080"/>
            <a:ext cx="2005418" cy="542499"/>
            <a:chOff x="2267744" y="3512235"/>
            <a:chExt cx="2005418" cy="5424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3512235"/>
              <a:ext cx="2005418" cy="54249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451185" y="3871193"/>
              <a:ext cx="784265" cy="14605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82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rows and columns ranges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For more complex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first row and the first column are interpreted as headers</a:t>
            </a:r>
          </a:p>
          <a:p>
            <a:pPr marL="800100" lvl="1" indent="-342900"/>
            <a:r>
              <a:rPr lang="en-GB" dirty="0" smtClean="0"/>
              <a:t>Only </a:t>
            </a:r>
            <a:r>
              <a:rPr lang="en-GB" dirty="0"/>
              <a:t>if the range has at least two rows and two </a:t>
            </a:r>
            <a:r>
              <a:rPr lang="en-GB" dirty="0" smtClean="0"/>
              <a:t>columns</a:t>
            </a:r>
          </a:p>
          <a:p>
            <a:pPr marL="800100" lvl="1" indent="-342900"/>
            <a:endParaRPr lang="en-GB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691680" y="3573016"/>
            <a:ext cx="5806494" cy="2566769"/>
            <a:chOff x="1117727" y="3722308"/>
            <a:chExt cx="5806494" cy="256676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505" y="3737218"/>
              <a:ext cx="3915819" cy="227623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51722" y="3816625"/>
              <a:ext cx="3731453" cy="180699"/>
            </a:xfrm>
            <a:prstGeom prst="rect">
              <a:avLst/>
            </a:prstGeom>
            <a:solidFill>
              <a:srgbClr val="FF6600">
                <a:alpha val="4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0337" y="3722308"/>
              <a:ext cx="1773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/>
                  </a:solidFill>
                </a:rPr>
                <a:t>Column headers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51722" y="3997324"/>
              <a:ext cx="962853" cy="1918447"/>
            </a:xfrm>
            <a:prstGeom prst="rect">
              <a:avLst/>
            </a:prstGeom>
            <a:solidFill>
              <a:srgbClr val="128FA7">
                <a:alpha val="3098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7727" y="5919745"/>
              <a:ext cx="1430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tx2"/>
                  </a:solidFill>
                </a:rPr>
                <a:t>Row headers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14576" y="3997324"/>
              <a:ext cx="2768599" cy="1918446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72324" y="508782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00B050"/>
                  </a:solidFill>
                </a:rPr>
                <a:t>Data</a:t>
              </a:r>
              <a:endParaRPr lang="en-GB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3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indexes to retrieve only a fragment of the bigger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Indexes are listed in </a:t>
            </a:r>
            <a:r>
              <a:rPr lang="en-GB" dirty="0" smtClean="0">
                <a:solidFill>
                  <a:schemeClr val="accent5"/>
                </a:solidFill>
              </a:rPr>
              <a:t>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First index columns then </a:t>
            </a:r>
            <a:r>
              <a:rPr lang="en-GB" dirty="0" smtClean="0"/>
              <a:t>rows </a:t>
            </a:r>
            <a:r>
              <a:rPr lang="en-GB" dirty="0" smtClean="0">
                <a:solidFill>
                  <a:schemeClr val="accent5"/>
                </a:solidFill>
              </a:rPr>
              <a:t>name[columns][rows]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column and row headers </a:t>
            </a:r>
            <a:r>
              <a:rPr lang="en-GB" dirty="0" smtClean="0">
                <a:solidFill>
                  <a:schemeClr val="accent5"/>
                </a:solidFill>
              </a:rPr>
              <a:t>name[“column”]</a:t>
            </a:r>
            <a:br>
              <a:rPr lang="en-GB" dirty="0" smtClean="0">
                <a:solidFill>
                  <a:schemeClr val="accent5"/>
                </a:solidFill>
              </a:rPr>
            </a:br>
            <a:r>
              <a:rPr lang="en-GB" dirty="0" smtClean="0"/>
              <a:t>or numbers </a:t>
            </a:r>
            <a:r>
              <a:rPr lang="en-GB" dirty="0" smtClean="0">
                <a:solidFill>
                  <a:schemeClr val="accent5"/>
                </a:solidFill>
              </a:rPr>
              <a:t>name[2]</a:t>
            </a:r>
            <a:endParaRPr lang="en-GB" dirty="0" smtClean="0"/>
          </a:p>
          <a:p>
            <a:pPr marL="800100" lvl="1" indent="-342900"/>
            <a:r>
              <a:rPr lang="en-GB" dirty="0" smtClean="0"/>
              <a:t>Numbering starts from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Index multiple rows or columns using comma separated headers </a:t>
            </a:r>
            <a:r>
              <a:rPr lang="en-GB" dirty="0" smtClean="0">
                <a:solidFill>
                  <a:schemeClr val="accent5"/>
                </a:solidFill>
              </a:rPr>
              <a:t>name</a:t>
            </a:r>
            <a:r>
              <a:rPr lang="en-GB" dirty="0">
                <a:solidFill>
                  <a:schemeClr val="accent5"/>
                </a:solidFill>
              </a:rPr>
              <a:t>[“</a:t>
            </a:r>
            <a:r>
              <a:rPr lang="en-GB" dirty="0" smtClean="0">
                <a:solidFill>
                  <a:schemeClr val="accent5"/>
                </a:solidFill>
              </a:rPr>
              <a:t>column 1”, “column 2”]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Index multiple rows or columns using coma separated numbers </a:t>
            </a:r>
            <a:r>
              <a:rPr lang="en-GB" dirty="0" smtClean="0">
                <a:solidFill>
                  <a:schemeClr val="accent5"/>
                </a:solidFill>
              </a:rPr>
              <a:t>name[1, 2]</a:t>
            </a:r>
            <a:r>
              <a:rPr lang="en-GB" dirty="0"/>
              <a:t> or </a:t>
            </a:r>
            <a:r>
              <a:rPr lang="en-GB" dirty="0" smtClean="0"/>
              <a:t>range </a:t>
            </a:r>
            <a:r>
              <a:rPr lang="en-GB" dirty="0" smtClean="0">
                <a:solidFill>
                  <a:schemeClr val="accent5"/>
                </a:solidFill>
              </a:rPr>
              <a:t>name[1-5]</a:t>
            </a:r>
            <a:endParaRPr lang="en-GB" dirty="0" smtClean="0"/>
          </a:p>
          <a:p>
            <a:pPr marL="342900" indent="-342900"/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5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single column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[“Sessions”]</a:t>
            </a:r>
          </a:p>
          <a:p>
            <a:r>
              <a:rPr lang="en-GB" dirty="0" err="1" smtClean="0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[0]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6952"/>
            <a:ext cx="4583406" cy="2664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5479" y="3299099"/>
            <a:ext cx="675861" cy="2250911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multiple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AudienceByLocation</a:t>
            </a:r>
            <a:r>
              <a:rPr lang="en-GB" dirty="0">
                <a:solidFill>
                  <a:schemeClr val="accent5"/>
                </a:solidFill>
              </a:rPr>
              <a:t>[“Sessions</a:t>
            </a:r>
            <a:r>
              <a:rPr lang="en-GB" dirty="0" smtClean="0">
                <a:solidFill>
                  <a:schemeClr val="accent5"/>
                </a:solidFill>
              </a:rPr>
              <a:t>”, “Sessions %”, “New sessions”]</a:t>
            </a:r>
            <a:endParaRPr lang="en-GB" dirty="0">
              <a:solidFill>
                <a:schemeClr val="accent5"/>
              </a:solidFill>
            </a:endParaRPr>
          </a:p>
          <a:p>
            <a:r>
              <a:rPr lang="en-GB" dirty="0" err="1" smtClean="0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[0, 1, 2]</a:t>
            </a:r>
          </a:p>
          <a:p>
            <a:r>
              <a:rPr lang="en-GB" dirty="0" err="1" smtClean="0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[0-2]</a:t>
            </a:r>
            <a:endParaRPr lang="en-GB" dirty="0">
              <a:solidFill>
                <a:schemeClr val="accent5"/>
              </a:solidFill>
            </a:endParaRP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4583406" cy="26642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25479" y="3731146"/>
            <a:ext cx="2463641" cy="2255497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4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single column and row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AudienceByLocation</a:t>
            </a:r>
            <a:r>
              <a:rPr lang="en-GB" dirty="0">
                <a:solidFill>
                  <a:schemeClr val="accent5"/>
                </a:solidFill>
              </a:rPr>
              <a:t>[“Sessions</a:t>
            </a:r>
            <a:r>
              <a:rPr lang="en-GB" dirty="0" smtClean="0">
                <a:solidFill>
                  <a:schemeClr val="accent5"/>
                </a:solidFill>
              </a:rPr>
              <a:t>”][“United Kingdom”]</a:t>
            </a:r>
            <a:endParaRPr lang="en-GB" dirty="0">
              <a:solidFill>
                <a:schemeClr val="accent5"/>
              </a:solidFill>
            </a:endParaRPr>
          </a:p>
          <a:p>
            <a:r>
              <a:rPr lang="en-GB" dirty="0" err="1" smtClean="0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[0][3]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6952"/>
            <a:ext cx="4583406" cy="26642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25479" y="3912043"/>
            <a:ext cx="675861" cy="206734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multiple columns and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err="1" smtClean="0"/>
              <a:t>AudienceByLocation</a:t>
            </a:r>
            <a:r>
              <a:rPr lang="en-GB" sz="1600" dirty="0">
                <a:solidFill>
                  <a:schemeClr val="accent5"/>
                </a:solidFill>
              </a:rPr>
              <a:t>[“Sessions</a:t>
            </a:r>
            <a:r>
              <a:rPr lang="en-GB" sz="1600" dirty="0" smtClean="0">
                <a:solidFill>
                  <a:schemeClr val="accent5"/>
                </a:solidFill>
              </a:rPr>
              <a:t>”, “Sessions %”][“United Kingdom”, “Germany”, “France”]</a:t>
            </a:r>
            <a:endParaRPr lang="en-GB" sz="1600" dirty="0">
              <a:solidFill>
                <a:schemeClr val="accent5"/>
              </a:solidFill>
            </a:endParaRPr>
          </a:p>
          <a:p>
            <a:r>
              <a:rPr lang="en-GB" sz="1600" dirty="0" err="1" smtClean="0"/>
              <a:t>AudienceByLocation</a:t>
            </a:r>
            <a:r>
              <a:rPr lang="en-GB" sz="1600" dirty="0" smtClean="0">
                <a:solidFill>
                  <a:schemeClr val="accent5"/>
                </a:solidFill>
              </a:rPr>
              <a:t>[0, 1][3, 5, 6]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6952"/>
            <a:ext cx="4583406" cy="2664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25479" y="3912041"/>
            <a:ext cx="675861" cy="206735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25479" y="4317559"/>
            <a:ext cx="675861" cy="413467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whole columns and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err="1" smtClean="0"/>
              <a:t>AudienceByLocation</a:t>
            </a:r>
            <a:r>
              <a:rPr lang="en-GB" sz="1600" dirty="0" smtClean="0">
                <a:solidFill>
                  <a:schemeClr val="accent5"/>
                </a:solidFill>
              </a:rPr>
              <a:t>[“</a:t>
            </a:r>
            <a:r>
              <a:rPr lang="en-GB" sz="1600" dirty="0">
                <a:solidFill>
                  <a:schemeClr val="accent5"/>
                </a:solidFill>
              </a:rPr>
              <a:t>Sessions</a:t>
            </a:r>
            <a:r>
              <a:rPr lang="en-GB" sz="1600" dirty="0" smtClean="0">
                <a:solidFill>
                  <a:schemeClr val="accent5"/>
                </a:solidFill>
              </a:rPr>
              <a:t>”][]</a:t>
            </a:r>
            <a:endParaRPr lang="en-GB" sz="1600" dirty="0">
              <a:solidFill>
                <a:schemeClr val="accent5"/>
              </a:solidFill>
            </a:endParaRPr>
          </a:p>
          <a:p>
            <a:r>
              <a:rPr lang="en-GB" sz="1600" dirty="0" err="1" smtClean="0"/>
              <a:t>AudienceByLocation</a:t>
            </a:r>
            <a:r>
              <a:rPr lang="en-GB" sz="1600" dirty="0" smtClean="0">
                <a:solidFill>
                  <a:schemeClr val="accent5"/>
                </a:solidFill>
              </a:rPr>
              <a:t>[0, 1][]</a:t>
            </a:r>
          </a:p>
        </p:txBody>
      </p:sp>
      <p:graphicFrame>
        <p:nvGraphicFramePr>
          <p:cNvPr id="10" name="DATA:AudienceByLocation[&quot;Sessions&quot;][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20568"/>
              </p:ext>
            </p:extLst>
          </p:nvPr>
        </p:nvGraphicFramePr>
        <p:xfrm>
          <a:off x="755576" y="2780928"/>
          <a:ext cx="864096" cy="27660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will be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replaced by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the data</a:t>
                      </a: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from 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column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“Sessions”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DATA:AudienceByLocation[][&quot;Brazil&quot;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17000"/>
              </p:ext>
            </p:extLst>
          </p:nvPr>
        </p:nvGraphicFramePr>
        <p:xfrm>
          <a:off x="3985320" y="5733256"/>
          <a:ext cx="4320480" cy="2514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  <a:gridCol w="1944216"/>
                <a:gridCol w="1512168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will be replaced by data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row “Brazil”</a:t>
                      </a:r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3923928" y="4509120"/>
            <a:ext cx="3805808" cy="110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 baseline="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err="1" smtClean="0"/>
              <a:t>AudienceByLocation</a:t>
            </a:r>
            <a:r>
              <a:rPr lang="en-GB" sz="1600" dirty="0">
                <a:solidFill>
                  <a:schemeClr val="accent5"/>
                </a:solidFill>
              </a:rPr>
              <a:t>[][“Brazil”]</a:t>
            </a:r>
            <a:endParaRPr lang="en-GB" sz="1600" dirty="0" smtClean="0">
              <a:solidFill>
                <a:schemeClr val="accent5"/>
              </a:solidFill>
            </a:endParaRPr>
          </a:p>
          <a:p>
            <a:r>
              <a:rPr lang="en-GB" sz="1600" dirty="0" err="1" smtClean="0"/>
              <a:t>AudienceByLocation</a:t>
            </a:r>
            <a:r>
              <a:rPr lang="en-GB" sz="1600" dirty="0" smtClean="0">
                <a:solidFill>
                  <a:schemeClr val="accent5"/>
                </a:solidFill>
              </a:rPr>
              <a:t>[][4]</a:t>
            </a:r>
          </a:p>
        </p:txBody>
      </p:sp>
    </p:spTree>
    <p:extLst>
      <p:ext uri="{BB962C8B-B14F-4D97-AF65-F5344CB8AC3E}">
        <p14:creationId xmlns:p14="http://schemas.microsoft.com/office/powerpoint/2010/main" val="37270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3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Inline text replacement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7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Inline text replacement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 replace the text inline simply enter the range name wrapped in the </a:t>
            </a:r>
            <a:r>
              <a:rPr lang="en-GB" dirty="0" smtClean="0">
                <a:solidFill>
                  <a:schemeClr val="accent5"/>
                </a:solidFill>
              </a:rPr>
              <a:t>#</a:t>
            </a:r>
            <a:r>
              <a:rPr lang="en-GB" dirty="0" smtClean="0"/>
              <a:t> character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Multiple replacements are allowed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Colour, style, font and other properties are preserved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Example:</a:t>
            </a:r>
            <a:endParaRPr lang="en-GB" dirty="0"/>
          </a:p>
          <a:p>
            <a:endParaRPr lang="en-GB" dirty="0" smtClean="0"/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</a:rPr>
              <a:t>Usage statistics for </a:t>
            </a:r>
            <a:r>
              <a:rPr lang="en-GB" sz="2000" spc="-60" dirty="0">
                <a:solidFill>
                  <a:schemeClr val="accent5"/>
                </a:solidFill>
                <a:latin typeface="Segoe UI Semilight" panose="020B0402040204020203" pitchFamily="34" charset="0"/>
              </a:rPr>
              <a:t>#website#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</a:rPr>
              <a:t> generated on #</a:t>
            </a:r>
            <a:r>
              <a:rPr lang="en-GB" sz="20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</a:rPr>
              <a:t>ReportDate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</a:rPr>
              <a:t>#</a:t>
            </a:r>
            <a:endParaRPr lang="en-GB" sz="2000" spc="-6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Inline text replacement with indexes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Inline replacement requires a single cell data</a:t>
            </a:r>
          </a:p>
          <a:p>
            <a:pPr marL="800100" lvl="1" indent="-342900"/>
            <a:r>
              <a:rPr lang="en-GB" dirty="0" smtClean="0"/>
              <a:t>Otherwise only the most top left cell is used and rest of the table is ignored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All the examples below creates the same output</a:t>
            </a:r>
            <a:endParaRPr lang="en-GB" dirty="0"/>
          </a:p>
          <a:p>
            <a:endParaRPr lang="en-GB" dirty="0" smtClean="0"/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website had </a:t>
            </a:r>
            <a:r>
              <a:rPr lang="en-GB" sz="200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dirty="0" err="1">
                <a:solidFill>
                  <a:schemeClr val="accent5"/>
                </a:solidFill>
                <a:latin typeface="+mj-lt"/>
              </a:rPr>
              <a:t>AudienceByLocation</a:t>
            </a:r>
            <a:r>
              <a:rPr lang="en-GB" sz="2000" spc="-6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visits in October</a:t>
            </a:r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website had </a:t>
            </a:r>
            <a:r>
              <a:rPr lang="en-GB" sz="200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dirty="0" err="1" smtClean="0">
                <a:solidFill>
                  <a:schemeClr val="accent5"/>
                </a:solidFill>
                <a:latin typeface="+mj-lt"/>
              </a:rPr>
              <a:t>AudienceByLocation</a:t>
            </a:r>
            <a:r>
              <a:rPr lang="en-GB" sz="2000" dirty="0" smtClean="0">
                <a:solidFill>
                  <a:schemeClr val="accent5"/>
                </a:solidFill>
                <a:latin typeface="+mj-lt"/>
              </a:rPr>
              <a:t>[“Sessions”][“Total”]</a:t>
            </a:r>
            <a:r>
              <a:rPr lang="en-GB" sz="2000" spc="-60" dirty="0" smtClean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visits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 October</a:t>
            </a:r>
            <a:endParaRPr lang="en-GB" sz="2000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website had </a:t>
            </a:r>
            <a:r>
              <a:rPr lang="en-GB" sz="200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dirty="0" err="1" smtClean="0">
                <a:solidFill>
                  <a:schemeClr val="accent5"/>
                </a:solidFill>
                <a:latin typeface="+mj-lt"/>
              </a:rPr>
              <a:t>AudienceByLocation</a:t>
            </a:r>
            <a:r>
              <a:rPr lang="en-GB" sz="2000" dirty="0" smtClean="0">
                <a:solidFill>
                  <a:schemeClr val="accent5"/>
                </a:solidFill>
                <a:latin typeface="+mj-lt"/>
              </a:rPr>
              <a:t>[0][0]</a:t>
            </a:r>
            <a:r>
              <a:rPr lang="en-GB" sz="2000" spc="-60" dirty="0" smtClean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visits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 October</a:t>
            </a:r>
            <a:endParaRPr lang="en-GB" sz="2000" dirty="0">
              <a:latin typeface="+mj-lt"/>
            </a:endParaRP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36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formatting with inline replacement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Certain values such as numeric, date and time can be additionally formatted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 format value add the format string after the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below example formats number separating 1000s by comma and the date to “long date format”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website had </a:t>
            </a:r>
            <a:r>
              <a:rPr lang="en-GB" sz="1800" spc="-60" dirty="0" smtClean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1800" dirty="0" err="1">
                <a:solidFill>
                  <a:schemeClr val="accent5"/>
                </a:solidFill>
                <a:latin typeface="+mj-lt"/>
              </a:rPr>
              <a:t>AudienceByLocation</a:t>
            </a:r>
            <a:r>
              <a:rPr lang="en-GB" sz="1800" dirty="0">
                <a:solidFill>
                  <a:schemeClr val="accent5"/>
                </a:solidFill>
                <a:latin typeface="+mj-lt"/>
              </a:rPr>
              <a:t>[0][0</a:t>
            </a:r>
            <a:r>
              <a:rPr lang="en-GB" sz="1800" dirty="0" smtClean="0">
                <a:solidFill>
                  <a:schemeClr val="accent5"/>
                </a:solidFill>
                <a:latin typeface="+mj-lt"/>
              </a:rPr>
              <a:t>]</a:t>
            </a:r>
            <a:r>
              <a:rPr lang="en-GB" sz="1800" dirty="0" smtClean="0">
                <a:solidFill>
                  <a:srgbClr val="C00000"/>
                </a:solidFill>
                <a:latin typeface="+mj-lt"/>
              </a:rPr>
              <a:t>:(“#,#”)</a:t>
            </a:r>
            <a:r>
              <a:rPr lang="en-GB" sz="1800" spc="-60" dirty="0" smtClean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visits 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between #</a:t>
            </a:r>
            <a:r>
              <a:rPr lang="en-GB" sz="1800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ReportPeriod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[0][0]</a:t>
            </a:r>
            <a:r>
              <a:rPr lang="en-GB" sz="1800" spc="-60" dirty="0" smtClean="0">
                <a:solidFill>
                  <a:srgbClr val="C00000"/>
                </a:solidFill>
                <a:latin typeface="+mj-lt"/>
              </a:rPr>
              <a:t>:(“D”)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# 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#</a:t>
            </a:r>
            <a:r>
              <a:rPr lang="en-GB" sz="18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ReportPeriod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[0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][1]</a:t>
            </a:r>
            <a:r>
              <a:rPr lang="en-GB" sz="1800" spc="-60" dirty="0" smtClean="0">
                <a:solidFill>
                  <a:srgbClr val="C00000"/>
                </a:solidFill>
                <a:latin typeface="+mj-lt"/>
              </a:rPr>
              <a:t>:(“</a:t>
            </a:r>
            <a:r>
              <a:rPr lang="en-GB" sz="1800" spc="-60" dirty="0">
                <a:solidFill>
                  <a:srgbClr val="C00000"/>
                </a:solidFill>
                <a:latin typeface="+mj-lt"/>
              </a:rPr>
              <a:t>D”)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704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on values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uses data type set in Excel to determine which formatting is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treat values as text if they are set as “General” format in Excel</a:t>
            </a:r>
          </a:p>
          <a:p>
            <a:pPr marL="800100" lvl="1" indent="-342900"/>
            <a:r>
              <a:rPr lang="en-GB" dirty="0" smtClean="0"/>
              <a:t>Those can’t be formatted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on formatting can be found on </a:t>
            </a:r>
            <a:r>
              <a:rPr lang="en-GB" dirty="0">
                <a:hlinkClick r:id="rId2"/>
              </a:rPr>
              <a:t>Formatting Types in the .NET </a:t>
            </a:r>
            <a:r>
              <a:rPr lang="en-GB" dirty="0" smtClean="0">
                <a:hlinkClick r:id="rId2"/>
              </a:rPr>
              <a:t>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3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18648" cy="4853136"/>
          </a:xfrm>
        </p:spPr>
        <p:txBody>
          <a:bodyPr>
            <a:normAutofit fontScale="85000" lnSpcReduction="20000"/>
          </a:bodyPr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>
                <a:solidFill>
                  <a:schemeClr val="accent5"/>
                </a:solidFill>
              </a:rPr>
              <a:t>C</a:t>
            </a:r>
            <a:r>
              <a:rPr lang="en-GB" sz="1800" dirty="0" smtClean="0"/>
              <a:t> – currency,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$123.46</a:t>
            </a:r>
            <a:endParaRPr lang="en-GB" sz="1800" dirty="0" smtClean="0">
              <a:solidFill>
                <a:schemeClr val="accent5"/>
              </a:solidFill>
            </a:endParaRP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>
                <a:solidFill>
                  <a:schemeClr val="accent5"/>
                </a:solidFill>
              </a:rPr>
              <a:t>F</a:t>
            </a:r>
            <a:r>
              <a:rPr lang="en-GB" sz="1800" dirty="0" smtClean="0"/>
              <a:t> – fixed-point, F2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123.46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#,#</a:t>
            </a:r>
            <a:r>
              <a:rPr lang="en-GB" sz="1800" dirty="0" smtClean="0">
                <a:sym typeface="Wingdings" panose="05000000000000000000" pitchFamily="2" charset="2"/>
              </a:rPr>
              <a:t> - grouping by 1000s, formats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1234567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1,234,567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#.00</a:t>
            </a:r>
            <a:r>
              <a:rPr lang="en-GB" sz="1800" dirty="0" smtClean="0">
                <a:sym typeface="Wingdings" panose="05000000000000000000" pitchFamily="2" charset="2"/>
              </a:rPr>
              <a:t> – two decimal places,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123.46</a:t>
            </a:r>
            <a:r>
              <a:rPr lang="en-GB" sz="1800" dirty="0" smtClean="0">
                <a:sym typeface="Wingdings" panose="05000000000000000000" pitchFamily="2" charset="2"/>
              </a:rPr>
              <a:t>, the same as F2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#,##.00</a:t>
            </a:r>
            <a:r>
              <a:rPr lang="en-GB" sz="1800" dirty="0" smtClean="0">
                <a:sym typeface="Wingdings" panose="05000000000000000000" pitchFamily="2" charset="2"/>
              </a:rPr>
              <a:t> – the two above combined, formats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1234567.891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1,234,567.89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%</a:t>
            </a:r>
            <a:r>
              <a:rPr lang="en-GB" sz="1800" dirty="0" smtClean="0">
                <a:sym typeface="Wingdings" panose="05000000000000000000" pitchFamily="2" charset="2"/>
              </a:rPr>
              <a:t> - multiplies by 100 and formats as percentage,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0.53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53%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</a:t>
            </a:r>
            <a:r>
              <a:rPr lang="en-GB" sz="1800" dirty="0" smtClean="0">
                <a:sym typeface="Wingdings" panose="05000000000000000000" pitchFamily="2" charset="2"/>
              </a:rPr>
              <a:t> – long date,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24 December 2014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</a:t>
            </a:r>
            <a:r>
              <a:rPr lang="en-GB" sz="1800" dirty="0" smtClean="0">
                <a:sym typeface="Wingdings" panose="05000000000000000000" pitchFamily="2" charset="2"/>
              </a:rPr>
              <a:t> – short date,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2014/12/24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yyyy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four digit year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MM</a:t>
            </a:r>
            <a:r>
              <a:rPr lang="en-GB" sz="1800" dirty="0" smtClean="0">
                <a:sym typeface="Wingdings" panose="05000000000000000000" pitchFamily="2" charset="2"/>
              </a:rPr>
              <a:t> – two digit month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MMMM</a:t>
            </a:r>
            <a:r>
              <a:rPr lang="en-GB" sz="1800" dirty="0" smtClean="0">
                <a:sym typeface="Wingdings" panose="05000000000000000000" pitchFamily="2" charset="2"/>
              </a:rPr>
              <a:t> – month name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two digit day number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abbreviated day of the week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full day of the week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yyyy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-MM-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</a:t>
            </a:r>
            <a:r>
              <a:rPr lang="en-GB" sz="1800" dirty="0" smtClean="0">
                <a:sym typeface="Wingdings" panose="05000000000000000000" pitchFamily="2" charset="2"/>
              </a:rPr>
              <a:t> – combined above,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2014-12-24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269875" indent="-269875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672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Culture specific 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Currency and date format output depends on the country and the culture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Typically </a:t>
            </a:r>
            <a:r>
              <a:rPr lang="en-GB" dirty="0" err="1" smtClean="0"/>
              <a:t>PeTE</a:t>
            </a:r>
            <a:r>
              <a:rPr lang="en-GB" dirty="0" smtClean="0"/>
              <a:t> uses current regional settings set in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Specific culture can be enforced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 of </a:t>
            </a:r>
            <a:r>
              <a:rPr lang="en-GB" dirty="0"/>
              <a:t>available </a:t>
            </a:r>
            <a:r>
              <a:rPr lang="en-GB" dirty="0" smtClean="0"/>
              <a:t>cultures: </a:t>
            </a:r>
            <a:r>
              <a:rPr lang="en-GB" dirty="0" smtClean="0">
                <a:hlinkClick r:id="rId2"/>
              </a:rPr>
              <a:t>National Language Support (NLS) API Reference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below examples formats the number as a currency, the first in UK the second in USA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Hosting price in the UK is </a:t>
            </a:r>
            <a:r>
              <a:rPr lang="en-GB" sz="1800" spc="-6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1800" spc="-60" dirty="0" err="1">
                <a:solidFill>
                  <a:schemeClr val="accent5"/>
                </a:solidFill>
                <a:latin typeface="+mj-lt"/>
              </a:rPr>
              <a:t>HostingCost</a:t>
            </a:r>
            <a:r>
              <a:rPr lang="en-GB" sz="1800" spc="-60" dirty="0">
                <a:solidFill>
                  <a:schemeClr val="accent5"/>
                </a:solidFill>
                <a:latin typeface="+mj-lt"/>
              </a:rPr>
              <a:t>:(“C”, </a:t>
            </a:r>
            <a:r>
              <a:rPr lang="en-GB" sz="1800" spc="-60" dirty="0">
                <a:solidFill>
                  <a:srgbClr val="C00000"/>
                </a:solidFill>
                <a:latin typeface="+mj-lt"/>
              </a:rPr>
              <a:t>“en-GB</a:t>
            </a:r>
            <a:r>
              <a:rPr lang="en-GB" sz="1800" spc="-60" dirty="0" smtClean="0">
                <a:solidFill>
                  <a:srgbClr val="C00000"/>
                </a:solidFill>
                <a:latin typeface="+mj-lt"/>
              </a:rPr>
              <a:t>”</a:t>
            </a:r>
            <a:r>
              <a:rPr lang="en-GB" sz="1800" spc="-60" dirty="0" smtClean="0">
                <a:solidFill>
                  <a:schemeClr val="accent5"/>
                </a:solidFill>
                <a:latin typeface="+mj-lt"/>
              </a:rPr>
              <a:t>)#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</a:t>
            </a:r>
            <a:r>
              <a:rPr lang="en-GB" sz="1800" spc="-6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1800" spc="-60" dirty="0" err="1">
                <a:solidFill>
                  <a:schemeClr val="accent5"/>
                </a:solidFill>
                <a:latin typeface="+mj-lt"/>
              </a:rPr>
              <a:t>HostingCost</a:t>
            </a:r>
            <a:r>
              <a:rPr lang="en-GB" sz="1800" spc="-60" dirty="0">
                <a:solidFill>
                  <a:schemeClr val="accent5"/>
                </a:solidFill>
                <a:latin typeface="+mj-lt"/>
              </a:rPr>
              <a:t>:(“C”, </a:t>
            </a:r>
            <a:r>
              <a:rPr lang="en-GB" sz="1800" spc="-60" dirty="0">
                <a:solidFill>
                  <a:srgbClr val="C00000"/>
                </a:solidFill>
                <a:latin typeface="+mj-lt"/>
              </a:rPr>
              <a:t>“en-US</a:t>
            </a:r>
            <a:r>
              <a:rPr lang="en-GB" sz="1800" spc="-60" dirty="0" smtClean="0">
                <a:solidFill>
                  <a:srgbClr val="C00000"/>
                </a:solidFill>
                <a:latin typeface="+mj-lt"/>
              </a:rPr>
              <a:t>”</a:t>
            </a:r>
            <a:r>
              <a:rPr lang="en-GB" sz="1800" spc="-60" dirty="0" smtClean="0">
                <a:solidFill>
                  <a:schemeClr val="accent5"/>
                </a:solidFill>
                <a:latin typeface="+mj-lt"/>
              </a:rPr>
              <a:t>)#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the United 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0994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Working with </a:t>
            </a:r>
            <a:r>
              <a:rPr lang="en-GB" dirty="0" err="1" smtClean="0"/>
              <a:t>Powerpoint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72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 content replacement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can replace content of any element on a slide</a:t>
            </a:r>
          </a:p>
          <a:p>
            <a:pPr marL="800100" lvl="1" indent="-342900"/>
            <a:r>
              <a:rPr lang="en-GB" dirty="0" smtClean="0"/>
              <a:t>Except charts and tables as they are treated differently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Single cell from the data is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whole content of the element is replaced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</a:t>
            </a:r>
            <a:r>
              <a:rPr lang="en-GB" dirty="0" smtClean="0">
                <a:solidFill>
                  <a:schemeClr val="accent5"/>
                </a:solidFill>
              </a:rPr>
              <a:t>##</a:t>
            </a:r>
            <a:r>
              <a:rPr lang="en-GB" dirty="0" smtClean="0"/>
              <a:t> to indicate where the data should be inserted whilst preserving everything else</a:t>
            </a:r>
            <a:endParaRPr lang="en-GB" dirty="0"/>
          </a:p>
        </p:txBody>
      </p:sp>
      <p:sp>
        <p:nvSpPr>
          <p:cNvPr id="4" name="DATA:Website"/>
          <p:cNvSpPr/>
          <p:nvPr/>
        </p:nvSpPr>
        <p:spPr>
          <a:xfrm>
            <a:off x="3032575" y="3429000"/>
            <a:ext cx="1944216" cy="936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This will be replaced</a:t>
            </a:r>
            <a:endParaRPr lang="en-GB" sz="1400" dirty="0"/>
          </a:p>
        </p:txBody>
      </p:sp>
      <p:sp>
        <p:nvSpPr>
          <p:cNvPr id="10" name="DATA:AudienceByLocation"/>
          <p:cNvSpPr/>
          <p:nvPr/>
        </p:nvSpPr>
        <p:spPr>
          <a:xfrm>
            <a:off x="5004048" y="5085184"/>
            <a:ext cx="2304256" cy="1368152"/>
          </a:xfrm>
          <a:prstGeom prst="cloudCallout">
            <a:avLst>
              <a:gd name="adj1" fmla="val -89235"/>
              <a:gd name="adj2" fmla="val -446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## visits in a month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Tables is filled with the data replacing existing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Only the data is used</a:t>
            </a:r>
          </a:p>
          <a:p>
            <a:pPr marL="800100" lvl="1" indent="-342900"/>
            <a:r>
              <a:rPr lang="en-GB" dirty="0" smtClean="0"/>
              <a:t>Row and column headers are omitted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table design is preserved</a:t>
            </a:r>
          </a:p>
        </p:txBody>
      </p:sp>
      <p:graphicFrame>
        <p:nvGraphicFramePr>
          <p:cNvPr id="4" name="DATA:AudienceByLoc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18014"/>
              </p:ext>
            </p:extLst>
          </p:nvPr>
        </p:nvGraphicFramePr>
        <p:xfrm>
          <a:off x="2123728" y="3789040"/>
          <a:ext cx="4392488" cy="27660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  <a:gridCol w="1944216"/>
                <a:gridCol w="864096"/>
                <a:gridCol w="720080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Text in this column will</a:t>
                      </a:r>
                      <a:r>
                        <a:rPr lang="en-GB" sz="1050" baseline="0" dirty="0" smtClean="0">
                          <a:solidFill>
                            <a:schemeClr val="accent5"/>
                          </a:solidFill>
                        </a:rPr>
                        <a:t> be kept</a:t>
                      </a:r>
                      <a:endParaRPr lang="en-GB" sz="1050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will be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orange</a:t>
                      </a:r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replaced by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15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PeTE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48776" y="3140968"/>
            <a:ext cx="6645606" cy="3427206"/>
            <a:chOff x="1238849" y="2996952"/>
            <a:chExt cx="6645606" cy="3427206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4945969"/>
                </p:ext>
              </p:extLst>
            </p:nvPr>
          </p:nvGraphicFramePr>
          <p:xfrm>
            <a:off x="1454960" y="3235023"/>
            <a:ext cx="4591484" cy="158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" name="Image" r:id="rId3" imgW="11669760" imgH="4025160" progId="Photoshop.Image.55">
                    <p:embed/>
                  </p:oleObj>
                </mc:Choice>
                <mc:Fallback>
                  <p:oleObj name="Image" r:id="rId3" imgW="11669760" imgH="4025160" progId="Photoshop.Image.5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54960" y="3235023"/>
                          <a:ext cx="4591484" cy="1583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627630"/>
                </p:ext>
              </p:extLst>
            </p:nvPr>
          </p:nvGraphicFramePr>
          <p:xfrm>
            <a:off x="2319056" y="3955103"/>
            <a:ext cx="4591484" cy="158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" name="Image" r:id="rId5" imgW="11669760" imgH="4025160" progId="Photoshop.Image.55">
                    <p:embed/>
                  </p:oleObj>
                </mc:Choice>
                <mc:Fallback>
                  <p:oleObj name="Image" r:id="rId5" imgW="11669760" imgH="4025160" progId="Photoshop.Image.5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19056" y="3955103"/>
                          <a:ext cx="4591484" cy="1583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5639856"/>
                </p:ext>
              </p:extLst>
            </p:nvPr>
          </p:nvGraphicFramePr>
          <p:xfrm>
            <a:off x="3183152" y="4675183"/>
            <a:ext cx="4591484" cy="158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" name="Image" r:id="rId7" imgW="11669760" imgH="4025160" progId="Photoshop.Image.55">
                    <p:embed/>
                  </p:oleObj>
                </mc:Choice>
                <mc:Fallback>
                  <p:oleObj name="Image" r:id="rId7" imgW="11669760" imgH="4025160" progId="Photoshop.Image.5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83152" y="4675183"/>
                          <a:ext cx="4591484" cy="1583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50" name="Picture 2" descr="http://hccbe.com/icon/Office2013/PowerPoint2013File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35696" y="2996952"/>
              <a:ext cx="596847" cy="596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hccbe.com/icon/Office2013/Excel2013File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849" y="2996952"/>
              <a:ext cx="596847" cy="596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hccbe.com/icon/Office2013/PowerPoint2013File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287608" y="5827311"/>
              <a:ext cx="596847" cy="596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637359" y="1579555"/>
            <a:ext cx="7668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PeTE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5"/>
                </a:solidFill>
              </a:rPr>
              <a:t>automates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creation of </a:t>
            </a:r>
            <a:r>
              <a:rPr lang="en-GB" dirty="0" smtClean="0">
                <a:solidFill>
                  <a:schemeClr val="accent5"/>
                </a:solidFill>
              </a:rPr>
              <a:t>data driven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presentations by filling a PowerPoint </a:t>
            </a:r>
            <a:r>
              <a:rPr lang="en-GB" dirty="0" smtClean="0">
                <a:solidFill>
                  <a:schemeClr val="accent5"/>
                </a:solidFill>
              </a:rPr>
              <a:t>template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with the data from an Excel spreadsheet.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err="1" smtClean="0">
                <a:solidFill>
                  <a:schemeClr val="accent5"/>
                </a:solidFill>
              </a:rPr>
              <a:t>P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GB" dirty="0" err="1" smtClean="0">
                <a:solidFill>
                  <a:schemeClr val="accent5"/>
                </a:solidFill>
              </a:rPr>
              <a:t>TE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stands for </a:t>
            </a:r>
            <a:r>
              <a:rPr lang="en-GB" dirty="0" smtClean="0">
                <a:solidFill>
                  <a:schemeClr val="accent5"/>
                </a:solidFill>
              </a:rPr>
              <a:t>P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owerPoint </a:t>
            </a:r>
            <a:r>
              <a:rPr lang="en-GB" dirty="0" smtClean="0">
                <a:solidFill>
                  <a:schemeClr val="accent5"/>
                </a:solidFill>
              </a:rPr>
              <a:t>T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emplate </a:t>
            </a:r>
            <a:r>
              <a:rPr lang="en-GB" dirty="0" smtClean="0">
                <a:solidFill>
                  <a:schemeClr val="accent5"/>
                </a:solidFill>
              </a:rPr>
              <a:t>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ngine </a:t>
            </a:r>
          </a:p>
        </p:txBody>
      </p:sp>
    </p:spTree>
    <p:extLst>
      <p:ext uri="{BB962C8B-B14F-4D97-AF65-F5344CB8AC3E}">
        <p14:creationId xmlns:p14="http://schemas.microsoft.com/office/powerpoint/2010/main" val="411044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the table is smaller than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Additional rows and columns are added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Styles of the last row and column are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table width is kept (columns are resized)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table height increases with every added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800100" lvl="1" indent="-342900"/>
            <a:endParaRPr lang="en-GB" dirty="0"/>
          </a:p>
        </p:txBody>
      </p:sp>
      <p:graphicFrame>
        <p:nvGraphicFramePr>
          <p:cNvPr id="4" name="DATA:AudienceByLoc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2305"/>
              </p:ext>
            </p:extLst>
          </p:nvPr>
        </p:nvGraphicFramePr>
        <p:xfrm>
          <a:off x="1835696" y="3717032"/>
          <a:ext cx="4320480" cy="20116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  <a:gridCol w="1944216"/>
                <a:gridCol w="1512168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Text in this column will</a:t>
                      </a:r>
                      <a:r>
                        <a:rPr lang="en-GB" sz="1050" baseline="0" dirty="0" smtClean="0">
                          <a:solidFill>
                            <a:schemeClr val="accent5"/>
                          </a:solidFill>
                        </a:rPr>
                        <a:t> be kept</a:t>
                      </a:r>
                      <a:endParaRPr lang="en-GB" sz="1050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Added columns will be</a:t>
                      </a:r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will be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orange</a:t>
                      </a:r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like this one</a:t>
                      </a:r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replaced by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Added rows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will have the same style</a:t>
                      </a:r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as this one</a:t>
                      </a:r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the table is bigger than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When the table is bigger than the data the table be shrunk by removing to be empty rows and columns</a:t>
            </a:r>
          </a:p>
          <a:p>
            <a:pPr marL="800100" lvl="1" indent="-342900"/>
            <a:endParaRPr lang="en-GB" dirty="0"/>
          </a:p>
        </p:txBody>
      </p:sp>
      <p:graphicFrame>
        <p:nvGraphicFramePr>
          <p:cNvPr id="5" name="DATA:AudienceByLoc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94365"/>
              </p:ext>
            </p:extLst>
          </p:nvPr>
        </p:nvGraphicFramePr>
        <p:xfrm>
          <a:off x="1331640" y="3140968"/>
          <a:ext cx="6048672" cy="32689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  <a:gridCol w="1944216"/>
                <a:gridCol w="1008112"/>
                <a:gridCol w="936104"/>
                <a:gridCol w="1296144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Text in this column will</a:t>
                      </a:r>
                      <a:r>
                        <a:rPr lang="en-GB" sz="1050" baseline="0" dirty="0" smtClean="0">
                          <a:solidFill>
                            <a:schemeClr val="accent5"/>
                          </a:solidFill>
                        </a:rPr>
                        <a:t> be kept</a:t>
                      </a:r>
                      <a:endParaRPr lang="en-GB" sz="1050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column will be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will be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orange</a:t>
                      </a:r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removed 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replaced by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Those two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will be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9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charts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Chart uses all data in similar way to tables</a:t>
            </a:r>
          </a:p>
          <a:p>
            <a:pPr marL="800100" lvl="1" indent="-342900"/>
            <a:r>
              <a:rPr lang="en-GB" sz="1800" dirty="0" smtClean="0"/>
              <a:t>Rows are used as categories</a:t>
            </a:r>
          </a:p>
          <a:p>
            <a:pPr marL="800100" lvl="1" indent="-342900"/>
            <a:r>
              <a:rPr lang="en-GB" sz="1800" dirty="0" smtClean="0"/>
              <a:t>Columns as 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Row and column headers are used</a:t>
            </a:r>
          </a:p>
          <a:p>
            <a:pPr marL="800100" lvl="1" indent="-342900"/>
            <a:r>
              <a:rPr lang="en-GB" sz="1800" dirty="0" smtClean="0"/>
              <a:t>Row headers as category names</a:t>
            </a:r>
          </a:p>
          <a:p>
            <a:pPr marL="800100" lvl="1" indent="-342900"/>
            <a:r>
              <a:rPr lang="en-GB" sz="1800" dirty="0" smtClean="0"/>
              <a:t>Column headers as series titles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design is preserved</a:t>
            </a:r>
          </a:p>
        </p:txBody>
      </p:sp>
      <p:graphicFrame>
        <p:nvGraphicFramePr>
          <p:cNvPr id="4" name="DATA:AudienceByLocation"/>
          <p:cNvGraphicFramePr/>
          <p:nvPr>
            <p:extLst>
              <p:ext uri="{D42A27DB-BD31-4B8C-83A1-F6EECF244321}">
                <p14:modId xmlns:p14="http://schemas.microsoft.com/office/powerpoint/2010/main" val="2401939510"/>
              </p:ext>
            </p:extLst>
          </p:nvPr>
        </p:nvGraphicFramePr>
        <p:xfrm>
          <a:off x="5580112" y="2132856"/>
          <a:ext cx="3456384" cy="4517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8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the chart is smaller than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New series and categories are added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Style of the last series are used to add new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DATA:AudienceByLocation"/>
          <p:cNvGraphicFramePr/>
          <p:nvPr>
            <p:extLst>
              <p:ext uri="{D42A27DB-BD31-4B8C-83A1-F6EECF244321}">
                <p14:modId xmlns:p14="http://schemas.microsoft.com/office/powerpoint/2010/main" val="419480204"/>
              </p:ext>
            </p:extLst>
          </p:nvPr>
        </p:nvGraphicFramePr>
        <p:xfrm>
          <a:off x="827584" y="3015704"/>
          <a:ext cx="7694240" cy="3437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485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the chart is bigger than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Remaining series and categories are removed</a:t>
            </a:r>
          </a:p>
        </p:txBody>
      </p:sp>
      <p:graphicFrame>
        <p:nvGraphicFramePr>
          <p:cNvPr id="4" name="DATA:AudienceByLocation[&quot;Sessions&quot;]"/>
          <p:cNvGraphicFramePr/>
          <p:nvPr>
            <p:extLst>
              <p:ext uri="{D42A27DB-BD31-4B8C-83A1-F6EECF244321}">
                <p14:modId xmlns:p14="http://schemas.microsoft.com/office/powerpoint/2010/main" val="137931264"/>
              </p:ext>
            </p:extLst>
          </p:nvPr>
        </p:nvGraphicFramePr>
        <p:xfrm>
          <a:off x="827584" y="3015704"/>
          <a:ext cx="7694240" cy="3437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65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Supported chart types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Bar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Column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Scatter plot</a:t>
            </a:r>
            <a:r>
              <a:rPr lang="en-GB" dirty="0" smtClean="0">
                <a:solidFill>
                  <a:schemeClr val="accent5"/>
                </a:solidFill>
              </a:rPr>
              <a:t>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Waterfall</a:t>
            </a:r>
            <a:r>
              <a:rPr lang="en-GB" dirty="0" smtClean="0">
                <a:solidFill>
                  <a:schemeClr val="accent5"/>
                </a:solidFill>
              </a:rPr>
              <a:t>*</a:t>
            </a:r>
          </a:p>
        </p:txBody>
      </p:sp>
      <p:graphicFrame>
        <p:nvGraphicFramePr>
          <p:cNvPr id="4" name="DATA:AudienceByLocation[&quot;Sessions&quot;][&quot;United Kingdom&quot;, &quot;United States&quot;, &quot;India&quot;]"/>
          <p:cNvGraphicFramePr/>
          <p:nvPr>
            <p:extLst>
              <p:ext uri="{D42A27DB-BD31-4B8C-83A1-F6EECF244321}">
                <p14:modId xmlns:p14="http://schemas.microsoft.com/office/powerpoint/2010/main" val="1740014955"/>
              </p:ext>
            </p:extLst>
          </p:nvPr>
        </p:nvGraphicFramePr>
        <p:xfrm>
          <a:off x="539552" y="3933056"/>
          <a:ext cx="360040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ATA:AudienceByLocation[&quot;Sessions&quot;][&quot;United Kingdom&quot;, &quot;United States&quot;, &quot;India&quot;]"/>
          <p:cNvGraphicFramePr/>
          <p:nvPr>
            <p:extLst>
              <p:ext uri="{D42A27DB-BD31-4B8C-83A1-F6EECF244321}">
                <p14:modId xmlns:p14="http://schemas.microsoft.com/office/powerpoint/2010/main" val="1322332186"/>
              </p:ext>
            </p:extLst>
          </p:nvPr>
        </p:nvGraphicFramePr>
        <p:xfrm>
          <a:off x="4860032" y="1412776"/>
          <a:ext cx="360040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512" y="6447204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</a:rPr>
              <a:t>*</a:t>
            </a:r>
            <a:r>
              <a:rPr lang="en-GB" sz="1200" dirty="0" smtClean="0"/>
              <a:t> Additional settings required, see Y and WATERFALL commands</a:t>
            </a:r>
            <a:endParaRPr lang="en-GB" sz="1200" dirty="0"/>
          </a:p>
        </p:txBody>
      </p:sp>
      <p:graphicFrame>
        <p:nvGraphicFramePr>
          <p:cNvPr id="14" name="DATA:AudienceByLocation[&quot;Sessions %&quot;, &quot;New sessions&quot;][&quot;United Kingdom&quot;, &quot;United States&quot;, &quot;India&quot;] TRANSPOSE"/>
          <p:cNvGraphicFramePr/>
          <p:nvPr>
            <p:extLst>
              <p:ext uri="{D42A27DB-BD31-4B8C-83A1-F6EECF244321}">
                <p14:modId xmlns:p14="http://schemas.microsoft.com/office/powerpoint/2010/main" val="3815164536"/>
              </p:ext>
            </p:extLst>
          </p:nvPr>
        </p:nvGraphicFramePr>
        <p:xfrm>
          <a:off x="4788024" y="3933056"/>
          <a:ext cx="360040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4828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6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Allows advanced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Added to a element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Arguments defined in 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Multiple commands can be combined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Processed in order they are defined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713968" y="4365104"/>
            <a:ext cx="7522980" cy="1277082"/>
            <a:chOff x="713968" y="3645024"/>
            <a:chExt cx="7522980" cy="12770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68" y="3645024"/>
              <a:ext cx="7522980" cy="127708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664867" y="4460875"/>
              <a:ext cx="1056233" cy="257175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3176" y="4460875"/>
              <a:ext cx="2330450" cy="257175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35702" y="4460875"/>
              <a:ext cx="933448" cy="257175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61226" y="4460875"/>
              <a:ext cx="933449" cy="257175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7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ROW_HEADER, </a:t>
            </a:r>
            <a:r>
              <a:rPr lang="en-GB" dirty="0" smtClean="0"/>
              <a:t>COLUMN_HEADER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Works only with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ROW_HEADER uses the first column for headers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COLUMN_HEADER uses the first row for column headers</a:t>
            </a:r>
            <a:endParaRPr lang="en-GB" sz="2000" dirty="0"/>
          </a:p>
        </p:txBody>
      </p:sp>
      <p:graphicFrame>
        <p:nvGraphicFramePr>
          <p:cNvPr id="4" name="DATA:AudienceByLocation ROW_HEADER COLUMN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31410"/>
              </p:ext>
            </p:extLst>
          </p:nvPr>
        </p:nvGraphicFramePr>
        <p:xfrm>
          <a:off x="1763688" y="3356992"/>
          <a:ext cx="5400000" cy="3017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2000"/>
                <a:gridCol w="936000"/>
                <a:gridCol w="1440000"/>
                <a:gridCol w="936000"/>
                <a:gridCol w="936000"/>
              </a:tblGrid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02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TRANSPOSE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Transposes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Transposing the data twice returns it to the same orientation</a:t>
            </a:r>
          </a:p>
          <a:p>
            <a:endParaRPr lang="en-GB" sz="2000" dirty="0"/>
          </a:p>
        </p:txBody>
      </p:sp>
      <p:graphicFrame>
        <p:nvGraphicFramePr>
          <p:cNvPr id="8" name="DATA:AudienceByLocation[0,2][0-4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24146"/>
              </p:ext>
            </p:extLst>
          </p:nvPr>
        </p:nvGraphicFramePr>
        <p:xfrm>
          <a:off x="882308" y="4283596"/>
          <a:ext cx="1440000" cy="12573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720000"/>
                <a:gridCol w="720000"/>
              </a:tblGrid>
              <a:tr h="225818"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endParaRPr lang="en-GB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DATA:AudienceByLocation[0,2][0-4] TRANSPOS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98798"/>
              </p:ext>
            </p:extLst>
          </p:nvPr>
        </p:nvGraphicFramePr>
        <p:xfrm>
          <a:off x="4482460" y="4283596"/>
          <a:ext cx="2854136" cy="5029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713534"/>
                <a:gridCol w="713534"/>
                <a:gridCol w="713534"/>
                <a:gridCol w="713534"/>
              </a:tblGrid>
              <a:tr h="2258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37890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Normal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37890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Transposed</a:t>
            </a:r>
            <a:endParaRPr lang="en-GB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driven presentations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</a:t>
            </a:r>
            <a:r>
              <a:rPr lang="en-GB" dirty="0">
                <a:solidFill>
                  <a:schemeClr val="accent5"/>
                </a:solidFill>
              </a:rPr>
              <a:t>separates the presentation </a:t>
            </a:r>
            <a:r>
              <a:rPr lang="en-GB" dirty="0" smtClean="0">
                <a:solidFill>
                  <a:schemeClr val="accent5"/>
                </a:solidFill>
              </a:rPr>
              <a:t>design </a:t>
            </a:r>
            <a:r>
              <a:rPr lang="en-GB" dirty="0">
                <a:solidFill>
                  <a:schemeClr val="accent5"/>
                </a:solidFill>
              </a:rPr>
              <a:t>from the data</a:t>
            </a:r>
            <a:r>
              <a:rPr lang="en-GB" dirty="0"/>
              <a:t> leaving the look and feel entirely to the </a:t>
            </a:r>
            <a:r>
              <a:rPr lang="en-GB" dirty="0" smtClean="0"/>
              <a:t>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is </a:t>
            </a:r>
            <a:r>
              <a:rPr lang="en-GB" dirty="0" smtClean="0">
                <a:solidFill>
                  <a:schemeClr val="accent5"/>
                </a:solidFill>
              </a:rPr>
              <a:t>not affecting the design</a:t>
            </a:r>
            <a:r>
              <a:rPr lang="en-GB" dirty="0" smtClean="0"/>
              <a:t> in any way and is not changing colours or the slide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allows rapid update of the presentation </a:t>
            </a:r>
            <a:r>
              <a:rPr lang="en-GB" dirty="0" smtClean="0">
                <a:solidFill>
                  <a:schemeClr val="accent5"/>
                </a:solidFill>
              </a:rPr>
              <a:t>saving time</a:t>
            </a:r>
          </a:p>
        </p:txBody>
      </p:sp>
    </p:spTree>
    <p:extLst>
      <p:ext uri="{BB962C8B-B14F-4D97-AF65-F5344CB8AC3E}">
        <p14:creationId xmlns:p14="http://schemas.microsoft.com/office/powerpoint/2010/main" val="319819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SKIP, TAKE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SKIP(</a:t>
            </a:r>
            <a:r>
              <a:rPr lang="en-GB" sz="2000" dirty="0" smtClean="0">
                <a:solidFill>
                  <a:schemeClr val="accent5"/>
                </a:solidFill>
              </a:rPr>
              <a:t>n</a:t>
            </a:r>
            <a:r>
              <a:rPr lang="en-GB" sz="2000" dirty="0" smtClean="0"/>
              <a:t>) </a:t>
            </a:r>
            <a:r>
              <a:rPr lang="en-GB" sz="2000" dirty="0"/>
              <a:t>skips the </a:t>
            </a:r>
            <a:r>
              <a:rPr lang="en-GB" sz="2000" dirty="0" smtClean="0"/>
              <a:t>number (</a:t>
            </a:r>
            <a:r>
              <a:rPr lang="en-GB" sz="2000" dirty="0" smtClean="0">
                <a:solidFill>
                  <a:schemeClr val="accent5"/>
                </a:solidFill>
              </a:rPr>
              <a:t>n</a:t>
            </a:r>
            <a:r>
              <a:rPr lang="en-GB" sz="2000" dirty="0" smtClean="0"/>
              <a:t>) </a:t>
            </a:r>
            <a:r>
              <a:rPr lang="en-GB" sz="2000" dirty="0"/>
              <a:t>of rows from the </a:t>
            </a:r>
            <a:r>
              <a:rPr lang="en-GB" sz="2000" dirty="0" smtClean="0"/>
              <a:t>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TAKE(</a:t>
            </a:r>
            <a:r>
              <a:rPr lang="en-GB" sz="2000" dirty="0" smtClean="0">
                <a:solidFill>
                  <a:schemeClr val="accent5"/>
                </a:solidFill>
              </a:rPr>
              <a:t>n</a:t>
            </a:r>
            <a:r>
              <a:rPr lang="en-GB" sz="2000" dirty="0" smtClean="0"/>
              <a:t>) takes only specified number (</a:t>
            </a:r>
            <a:r>
              <a:rPr lang="en-GB" sz="2000" dirty="0" smtClean="0">
                <a:solidFill>
                  <a:schemeClr val="accent5"/>
                </a:solidFill>
              </a:rPr>
              <a:t>n</a:t>
            </a:r>
            <a:r>
              <a:rPr lang="en-GB" sz="2000" dirty="0" smtClean="0"/>
              <a:t>) of rows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HINT</a:t>
            </a:r>
          </a:p>
          <a:p>
            <a:r>
              <a:rPr lang="en-GB" dirty="0"/>
              <a:t>Use TRANSPOSE before SKIP or TAKE to skip or take some columns </a:t>
            </a:r>
            <a:r>
              <a:rPr lang="en-GB" dirty="0" smtClean="0"/>
              <a:t>and then </a:t>
            </a:r>
            <a:r>
              <a:rPr lang="en-GB" dirty="0"/>
              <a:t>transpose again to get the original orientation.</a:t>
            </a:r>
          </a:p>
        </p:txBody>
      </p:sp>
      <p:graphicFrame>
        <p:nvGraphicFramePr>
          <p:cNvPr id="7" name="DATA:AudienceByLocation SKIP(1) TAKE(5) ROW_HEADER COLUMN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7521"/>
              </p:ext>
            </p:extLst>
          </p:nvPr>
        </p:nvGraphicFramePr>
        <p:xfrm>
          <a:off x="1691680" y="3356992"/>
          <a:ext cx="5400000" cy="1508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000"/>
                <a:gridCol w="936000"/>
                <a:gridCol w="1440000"/>
                <a:gridCol w="936000"/>
                <a:gridCol w="936000"/>
              </a:tblGrid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7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SORT(“</a:t>
            </a:r>
            <a:r>
              <a:rPr lang="en-GB" sz="1800" dirty="0" smtClean="0">
                <a:solidFill>
                  <a:schemeClr val="accent5"/>
                </a:solidFill>
              </a:rPr>
              <a:t>column</a:t>
            </a:r>
            <a:r>
              <a:rPr lang="en-GB" sz="1800" dirty="0" smtClean="0"/>
              <a:t>”, </a:t>
            </a:r>
            <a:r>
              <a:rPr lang="en-GB" sz="1800" dirty="0" smtClean="0">
                <a:solidFill>
                  <a:schemeClr val="accent5"/>
                </a:solidFill>
              </a:rPr>
              <a:t>ASC</a:t>
            </a:r>
            <a:r>
              <a:rPr lang="en-GB" sz="1800" dirty="0" smtClean="0"/>
              <a:t>) sorts data by the column</a:t>
            </a:r>
          </a:p>
          <a:p>
            <a:pPr marL="800100" lvl="1" indent="-342900"/>
            <a:r>
              <a:rPr lang="en-GB" sz="1600" dirty="0" smtClean="0">
                <a:solidFill>
                  <a:schemeClr val="accent5"/>
                </a:solidFill>
              </a:rPr>
              <a:t>ASC</a:t>
            </a:r>
            <a:r>
              <a:rPr lang="en-GB" sz="1600" dirty="0" smtClean="0"/>
              <a:t> sorts in ascending order, </a:t>
            </a:r>
            <a:r>
              <a:rPr lang="en-GB" sz="1600" dirty="0" smtClean="0">
                <a:solidFill>
                  <a:schemeClr val="accent5"/>
                </a:solidFill>
              </a:rPr>
              <a:t>DESC</a:t>
            </a:r>
            <a:r>
              <a:rPr lang="en-GB" sz="1600" dirty="0" smtClean="0"/>
              <a:t> in descending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Sort order is </a:t>
            </a:r>
            <a:r>
              <a:rPr lang="en-GB" sz="1600" dirty="0" smtClean="0"/>
              <a:t>A-Z for text or 0-9 for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HINT</a:t>
            </a:r>
          </a:p>
          <a:p>
            <a:r>
              <a:rPr lang="en-GB" dirty="0"/>
              <a:t>Use TRANSPOSE before </a:t>
            </a:r>
            <a:r>
              <a:rPr lang="en-GB" dirty="0" smtClean="0"/>
              <a:t>SORT to sort by a row and </a:t>
            </a:r>
            <a:r>
              <a:rPr lang="en-GB" dirty="0"/>
              <a:t>then transpose again to get the original orientation.</a:t>
            </a:r>
          </a:p>
        </p:txBody>
      </p:sp>
      <p:graphicFrame>
        <p:nvGraphicFramePr>
          <p:cNvPr id="7" name="DATA:AudienceByLocation SORT(&quot;New sessions&quot; ASC) ROW_HEADER COLUMN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55240"/>
              </p:ext>
            </p:extLst>
          </p:nvPr>
        </p:nvGraphicFramePr>
        <p:xfrm>
          <a:off x="1691680" y="2852936"/>
          <a:ext cx="5400000" cy="3017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2000"/>
                <a:gridCol w="936000"/>
                <a:gridCol w="1440000"/>
                <a:gridCol w="936000"/>
                <a:gridCol w="936000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0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FORMAT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FORMAT([“</a:t>
            </a:r>
            <a:r>
              <a:rPr lang="en-GB" dirty="0" smtClean="0">
                <a:solidFill>
                  <a:schemeClr val="accent5"/>
                </a:solidFill>
              </a:rPr>
              <a:t>column</a:t>
            </a:r>
            <a:r>
              <a:rPr lang="en-GB" dirty="0" smtClean="0"/>
              <a:t>”], “</a:t>
            </a:r>
            <a:r>
              <a:rPr lang="en-GB" dirty="0" smtClean="0">
                <a:solidFill>
                  <a:schemeClr val="accent5"/>
                </a:solidFill>
              </a:rPr>
              <a:t>format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chemeClr val="accent5"/>
                </a:solidFill>
              </a:rPr>
              <a:t>culture</a:t>
            </a:r>
            <a:r>
              <a:rPr lang="en-GB" dirty="0" smtClean="0"/>
              <a:t>”) applies </a:t>
            </a:r>
            <a:r>
              <a:rPr lang="en-GB" dirty="0" smtClean="0">
                <a:solidFill>
                  <a:schemeClr val="accent5"/>
                </a:solidFill>
              </a:rPr>
              <a:t>format</a:t>
            </a:r>
            <a:r>
              <a:rPr lang="en-GB" dirty="0" smtClean="0"/>
              <a:t> to the specified column</a:t>
            </a:r>
          </a:p>
          <a:p>
            <a:pPr marL="800100" lvl="1" indent="-342900"/>
            <a:r>
              <a:rPr lang="en-GB" dirty="0" smtClean="0"/>
              <a:t>The </a:t>
            </a:r>
            <a:r>
              <a:rPr lang="en-GB" dirty="0" smtClean="0">
                <a:solidFill>
                  <a:schemeClr val="accent5"/>
                </a:solidFill>
              </a:rPr>
              <a:t>column</a:t>
            </a:r>
            <a:r>
              <a:rPr lang="en-GB" dirty="0" smtClean="0"/>
              <a:t> parameter is optional, without it the format is applied to the whole data</a:t>
            </a:r>
            <a:endParaRPr lang="en-GB" dirty="0"/>
          </a:p>
        </p:txBody>
      </p:sp>
      <p:graphicFrame>
        <p:nvGraphicFramePr>
          <p:cNvPr id="6" name="DATA:AudienceByLocation FORMAT([&quot;Sessions&quot;], &quot;#,#&quot;) FORMAT([&quot;Sessions %&quot;], &quot;#.00%&quot;) FORMAT([&quot;New Sessions&quot;], &quot;#.00%&quot;) FORMAT([&quot;New users&quot;], &quot;#,#&quot;) ROW_HEADER COLUMN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77176"/>
              </p:ext>
            </p:extLst>
          </p:nvPr>
        </p:nvGraphicFramePr>
        <p:xfrm>
          <a:off x="1763688" y="3356992"/>
          <a:ext cx="5400000" cy="3017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2000"/>
                <a:gridCol w="936000"/>
                <a:gridCol w="1440000"/>
                <a:gridCol w="936000"/>
                <a:gridCol w="936000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4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on values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uses data type set in Excel to determine which formatting is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treat values as text if they are set as “General” format in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on formatting can be found on </a:t>
            </a:r>
            <a:r>
              <a:rPr lang="en-GB" dirty="0">
                <a:hlinkClick r:id="rId2"/>
              </a:rPr>
              <a:t>Formatting Types in the .NET </a:t>
            </a:r>
            <a:r>
              <a:rPr lang="en-GB" dirty="0" smtClean="0">
                <a:hlinkClick r:id="rId2"/>
              </a:rPr>
              <a:t>Framework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Values after formatting are set as text </a:t>
            </a:r>
            <a:endParaRPr lang="en-GB" dirty="0" smtClean="0"/>
          </a:p>
          <a:p>
            <a:pPr marL="800100" lvl="1" indent="-342900"/>
            <a:r>
              <a:rPr lang="en-GB" dirty="0" smtClean="0"/>
              <a:t>Formulas </a:t>
            </a:r>
            <a:r>
              <a:rPr lang="en-GB" dirty="0"/>
              <a:t>will not work after </a:t>
            </a:r>
            <a:r>
              <a:rPr lang="en-GB" dirty="0" smtClean="0"/>
              <a:t>format</a:t>
            </a:r>
          </a:p>
          <a:p>
            <a:pPr marL="800100" lvl="1" indent="-342900"/>
            <a:r>
              <a:rPr lang="en-GB" dirty="0" smtClean="0"/>
              <a:t>Sort will work as A-Z sort, not 0-9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3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18648" cy="4853136"/>
          </a:xfrm>
        </p:spPr>
        <p:txBody>
          <a:bodyPr>
            <a:normAutofit fontScale="85000" lnSpcReduction="20000"/>
          </a:bodyPr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>
                <a:solidFill>
                  <a:schemeClr val="accent5"/>
                </a:solidFill>
              </a:rPr>
              <a:t>C</a:t>
            </a:r>
            <a:r>
              <a:rPr lang="en-GB" sz="1800" dirty="0" smtClean="0"/>
              <a:t> – currency,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$123.46</a:t>
            </a:r>
            <a:endParaRPr lang="en-GB" sz="1800" dirty="0" smtClean="0">
              <a:solidFill>
                <a:schemeClr val="accent5"/>
              </a:solidFill>
            </a:endParaRP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>
                <a:solidFill>
                  <a:schemeClr val="accent5"/>
                </a:solidFill>
              </a:rPr>
              <a:t>F</a:t>
            </a:r>
            <a:r>
              <a:rPr lang="en-GB" sz="1800" dirty="0" smtClean="0"/>
              <a:t> – fixed-point, F2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123.46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#,#</a:t>
            </a:r>
            <a:r>
              <a:rPr lang="en-GB" sz="1800" dirty="0" smtClean="0">
                <a:sym typeface="Wingdings" panose="05000000000000000000" pitchFamily="2" charset="2"/>
              </a:rPr>
              <a:t> - grouping by 1000s, formats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1234567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1,234,567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#.00</a:t>
            </a:r>
            <a:r>
              <a:rPr lang="en-GB" sz="1800" dirty="0" smtClean="0">
                <a:sym typeface="Wingdings" panose="05000000000000000000" pitchFamily="2" charset="2"/>
              </a:rPr>
              <a:t> – two decimal places,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123.46</a:t>
            </a:r>
            <a:r>
              <a:rPr lang="en-GB" sz="1800" dirty="0" smtClean="0">
                <a:sym typeface="Wingdings" panose="05000000000000000000" pitchFamily="2" charset="2"/>
              </a:rPr>
              <a:t>, the same as F2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#,##.00</a:t>
            </a:r>
            <a:r>
              <a:rPr lang="en-GB" sz="1800" dirty="0" smtClean="0">
                <a:sym typeface="Wingdings" panose="05000000000000000000" pitchFamily="2" charset="2"/>
              </a:rPr>
              <a:t> – the two above combined, formats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1234567.891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1,234,567.89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%</a:t>
            </a:r>
            <a:r>
              <a:rPr lang="en-GB" sz="1800" dirty="0" smtClean="0">
                <a:sym typeface="Wingdings" panose="05000000000000000000" pitchFamily="2" charset="2"/>
              </a:rPr>
              <a:t> - multiplies by 100 and formats as percentage,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0.53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53%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</a:t>
            </a:r>
            <a:r>
              <a:rPr lang="en-GB" sz="1800" dirty="0" smtClean="0">
                <a:sym typeface="Wingdings" panose="05000000000000000000" pitchFamily="2" charset="2"/>
              </a:rPr>
              <a:t> – long date,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24 December 2014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</a:t>
            </a:r>
            <a:r>
              <a:rPr lang="en-GB" sz="1800" dirty="0" smtClean="0">
                <a:sym typeface="Wingdings" panose="05000000000000000000" pitchFamily="2" charset="2"/>
              </a:rPr>
              <a:t> – short date,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2014/12/24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yyyy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four digit year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MM</a:t>
            </a:r>
            <a:r>
              <a:rPr lang="en-GB" sz="1800" dirty="0" smtClean="0">
                <a:sym typeface="Wingdings" panose="05000000000000000000" pitchFamily="2" charset="2"/>
              </a:rPr>
              <a:t> – two digit month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MMMM</a:t>
            </a:r>
            <a:r>
              <a:rPr lang="en-GB" sz="1800" dirty="0" smtClean="0">
                <a:sym typeface="Wingdings" panose="05000000000000000000" pitchFamily="2" charset="2"/>
              </a:rPr>
              <a:t> – month name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two digit day number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abbreviated day of the week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full day of the week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yyyy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-MM-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</a:t>
            </a:r>
            <a:r>
              <a:rPr lang="en-GB" sz="1800" dirty="0" smtClean="0">
                <a:sym typeface="Wingdings" panose="05000000000000000000" pitchFamily="2" charset="2"/>
              </a:rPr>
              <a:t> – combined above,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2014-12-24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269875" indent="-269875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4216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Culture specific 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Currency and date format output depends on the country and the culture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uses current regional settings set in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Specific culture can be enforced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 of </a:t>
            </a:r>
            <a:r>
              <a:rPr lang="en-GB" dirty="0"/>
              <a:t>available </a:t>
            </a:r>
            <a:r>
              <a:rPr lang="en-GB" dirty="0" smtClean="0"/>
              <a:t>cultures: </a:t>
            </a:r>
            <a:r>
              <a:rPr lang="en-GB" dirty="0" smtClean="0">
                <a:hlinkClick r:id="rId2"/>
              </a:rPr>
              <a:t>National Language Support (NLS) API Reference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354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FORMULA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00200"/>
            <a:ext cx="4246240" cy="39170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FORMULA(“</a:t>
            </a:r>
            <a:r>
              <a:rPr lang="en-GB" sz="2000" dirty="0" smtClean="0">
                <a:solidFill>
                  <a:schemeClr val="accent5"/>
                </a:solidFill>
              </a:rPr>
              <a:t>expression</a:t>
            </a:r>
            <a:r>
              <a:rPr lang="en-GB" sz="2000" dirty="0" smtClean="0"/>
              <a:t>”) evaluates the </a:t>
            </a:r>
            <a:r>
              <a:rPr lang="en-GB" sz="2000" dirty="0" smtClean="0">
                <a:solidFill>
                  <a:schemeClr val="accent5"/>
                </a:solidFill>
              </a:rPr>
              <a:t>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expression is evaluated for each row 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Results are inserted in the new column</a:t>
            </a:r>
          </a:p>
          <a:p>
            <a:pPr marL="800100" lvl="1" indent="-342900"/>
            <a:r>
              <a:rPr lang="en-GB" sz="1800" dirty="0" smtClean="0"/>
              <a:t>The result column is named </a:t>
            </a:r>
            <a:r>
              <a:rPr lang="en-GB" sz="1800" dirty="0" smtClean="0">
                <a:solidFill>
                  <a:schemeClr val="accent5"/>
                </a:solidFill>
              </a:rPr>
              <a:t>Calc1</a:t>
            </a:r>
            <a:r>
              <a:rPr lang="en-GB" sz="1800" dirty="0" smtClean="0"/>
              <a:t>, </a:t>
            </a:r>
            <a:r>
              <a:rPr lang="en-GB" sz="1800" dirty="0" smtClean="0">
                <a:solidFill>
                  <a:schemeClr val="accent5"/>
                </a:solidFill>
              </a:rPr>
              <a:t>Calc2</a:t>
            </a:r>
            <a:r>
              <a:rPr lang="en-GB" sz="1800" dirty="0" smtClean="0"/>
              <a:t> etc.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HINT</a:t>
            </a:r>
          </a:p>
          <a:p>
            <a:r>
              <a:rPr lang="en-GB" dirty="0"/>
              <a:t>Results columns can be used as normal </a:t>
            </a:r>
            <a:r>
              <a:rPr lang="en-GB" dirty="0" smtClean="0"/>
              <a:t>columns.</a:t>
            </a:r>
          </a:p>
          <a:p>
            <a:r>
              <a:rPr lang="en-GB" dirty="0" smtClean="0"/>
              <a:t>Use TRANSPOSE to calculate rows and then transpose back again.</a:t>
            </a:r>
            <a:endParaRPr lang="en-GB" dirty="0"/>
          </a:p>
        </p:txBody>
      </p:sp>
      <p:graphicFrame>
        <p:nvGraphicFramePr>
          <p:cNvPr id="7" name="DATA:AudienceByLocation[&quot;Sessions&quot;, &quot;New users&quot;, &quot;Calc1&quot;] FORMULA(&quot;[Sessions] - [New users])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729887"/>
              </p:ext>
            </p:extLst>
          </p:nvPr>
        </p:nvGraphicFramePr>
        <p:xfrm>
          <a:off x="5508104" y="2995639"/>
          <a:ext cx="2952000" cy="27660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36000"/>
                <a:gridCol w="936000"/>
                <a:gridCol w="1080000"/>
              </a:tblGrid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74611"/>
              </p:ext>
            </p:extLst>
          </p:nvPr>
        </p:nvGraphicFramePr>
        <p:xfrm>
          <a:off x="5508104" y="2719682"/>
          <a:ext cx="2952328" cy="251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000"/>
                <a:gridCol w="936000"/>
                <a:gridCol w="1080328"/>
              </a:tblGrid>
              <a:tr h="228000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Sessions</a:t>
                      </a:r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New users</a:t>
                      </a:r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Returning 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7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 in the FORMULA command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Reference columns using </a:t>
            </a:r>
            <a:r>
              <a:rPr lang="en-GB" dirty="0" smtClean="0">
                <a:solidFill>
                  <a:schemeClr val="accent5"/>
                </a:solidFill>
              </a:rPr>
              <a:t>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Typical mathematical operations are supported </a:t>
            </a:r>
          </a:p>
          <a:p>
            <a:pPr marL="800100" lvl="1" indent="-342900"/>
            <a:r>
              <a:rPr lang="en-GB" dirty="0" smtClean="0">
                <a:solidFill>
                  <a:schemeClr val="accent5"/>
                </a:solidFill>
              </a:rPr>
              <a:t>+</a:t>
            </a:r>
            <a:r>
              <a:rPr lang="en-GB" dirty="0" smtClean="0"/>
              <a:t>,</a:t>
            </a:r>
            <a:r>
              <a:rPr lang="en-GB" dirty="0" smtClean="0">
                <a:solidFill>
                  <a:schemeClr val="accent5"/>
                </a:solidFill>
              </a:rPr>
              <a:t>-</a:t>
            </a:r>
            <a:r>
              <a:rPr lang="en-GB" dirty="0" smtClean="0"/>
              <a:t>,</a:t>
            </a:r>
            <a:r>
              <a:rPr lang="en-GB" dirty="0" smtClean="0">
                <a:solidFill>
                  <a:schemeClr val="accent5"/>
                </a:solidFill>
              </a:rPr>
              <a:t>*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Grouping fragments using </a:t>
            </a:r>
            <a:r>
              <a:rPr lang="en-GB" dirty="0" smtClean="0">
                <a:solidFill>
                  <a:schemeClr val="accent5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Constant values (numbers)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Examples:</a:t>
            </a:r>
          </a:p>
          <a:p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FORMULA(“([Sessions] – [New Users]) * 12”)</a:t>
            </a:r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FORMULA(“([Sessions] – [New Users]) * 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 / 1000”)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21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00200"/>
            <a:ext cx="4822304" cy="39170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REPLACE(“</a:t>
            </a:r>
            <a:r>
              <a:rPr lang="en-GB" sz="2000" dirty="0" smtClean="0">
                <a:solidFill>
                  <a:schemeClr val="accent5"/>
                </a:solidFill>
              </a:rPr>
              <a:t>value</a:t>
            </a:r>
            <a:r>
              <a:rPr lang="en-GB" sz="2000" dirty="0" smtClean="0"/>
              <a:t>”=</a:t>
            </a:r>
            <a:r>
              <a:rPr lang="en-GB" sz="2000" dirty="0" smtClean="0">
                <a:solidFill>
                  <a:schemeClr val="accent5"/>
                </a:solidFill>
              </a:rPr>
              <a:t>replacement</a:t>
            </a:r>
            <a:r>
              <a:rPr lang="en-GB" sz="2000" dirty="0" smtClean="0"/>
              <a:t>) replaces specified </a:t>
            </a:r>
            <a:r>
              <a:rPr lang="en-GB" sz="2000" dirty="0" smtClean="0">
                <a:solidFill>
                  <a:schemeClr val="accent5"/>
                </a:solidFill>
              </a:rPr>
              <a:t>value</a:t>
            </a:r>
            <a:r>
              <a:rPr lang="en-GB" sz="2000" dirty="0" smtClean="0"/>
              <a:t> by inserting </a:t>
            </a:r>
            <a:r>
              <a:rPr lang="en-GB" sz="2000" dirty="0" smtClean="0">
                <a:solidFill>
                  <a:schemeClr val="accent5"/>
                </a:solidFill>
              </a:rPr>
              <a:t>replacement</a:t>
            </a:r>
          </a:p>
          <a:p>
            <a:pPr marL="800100" lvl="1" indent="-342900"/>
            <a:r>
              <a:rPr lang="en-GB" sz="1800" dirty="0" smtClean="0"/>
              <a:t>All columns and rows will be searched and replaced if the value match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Replace changes value to text so formulas will not work </a:t>
            </a:r>
            <a:br>
              <a:rPr lang="en-GB" sz="2000" dirty="0" smtClean="0"/>
            </a:br>
            <a:r>
              <a:rPr lang="en-GB" sz="2000" dirty="0" smtClean="0"/>
              <a:t>after replacement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5"/>
                </a:solidFill>
              </a:rPr>
              <a:t>HINT</a:t>
            </a:r>
          </a:p>
          <a:p>
            <a:r>
              <a:rPr lang="en-GB" dirty="0" smtClean="0"/>
              <a:t>Use special fonts to get symbols such as ticks (see the above example)</a:t>
            </a:r>
            <a:endParaRPr lang="en-GB" dirty="0"/>
          </a:p>
        </p:txBody>
      </p:sp>
      <p:graphicFrame>
        <p:nvGraphicFramePr>
          <p:cNvPr id="7" name="DATA:Promotion ROW_HEADER REPLACE(&quot;Yes&quot;=&quot;ü&quot;) REPLACE(&quot;No&quot;=&quot;û&quot;)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48007"/>
              </p:ext>
            </p:extLst>
          </p:nvPr>
        </p:nvGraphicFramePr>
        <p:xfrm>
          <a:off x="6300192" y="2564904"/>
          <a:ext cx="1944000" cy="27660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52000"/>
                <a:gridCol w="792000"/>
              </a:tblGrid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 smtClean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1554"/>
              </p:ext>
            </p:extLst>
          </p:nvPr>
        </p:nvGraphicFramePr>
        <p:xfrm>
          <a:off x="6300192" y="2288947"/>
          <a:ext cx="1944000" cy="251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000"/>
                <a:gridCol w="792000"/>
              </a:tblGrid>
              <a:tr h="228000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Country</a:t>
                      </a:r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Promotion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30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VISIBLE(“expression”) shows or hides the element depend on the result of the expression</a:t>
            </a:r>
          </a:p>
          <a:p>
            <a:pPr marL="800100" lvl="1" indent="-342900"/>
            <a:r>
              <a:rPr lang="en-GB" sz="1800" dirty="0" smtClean="0"/>
              <a:t>The expression must return true or false</a:t>
            </a:r>
          </a:p>
          <a:p>
            <a:pPr marL="800100" lvl="1" indent="-342900"/>
            <a:r>
              <a:rPr lang="en-GB" sz="1800" dirty="0" smtClean="0"/>
              <a:t>If expression returns false then the element will be hidden</a:t>
            </a:r>
          </a:p>
          <a:p>
            <a:pPr lvl="1" indent="0">
              <a:buNone/>
            </a:pPr>
            <a:endParaRPr lang="en-GB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Only the green arrow and the green text will be visible in the example below</a:t>
            </a:r>
          </a:p>
          <a:p>
            <a:endParaRPr lang="en-GB" sz="20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716412" y="4437112"/>
            <a:ext cx="1558776" cy="1474604"/>
            <a:chOff x="4332671" y="3951838"/>
            <a:chExt cx="1558776" cy="1474604"/>
          </a:xfrm>
        </p:grpSpPr>
        <p:sp>
          <p:nvSpPr>
            <p:cNvPr id="2" name="DATA:SessionsSepOct[&quot;Growth&quot;][&quot;Total&quot;] VISIBLE(&quot;[Growth]&lt;0&quot;) NO_CONTENT"/>
            <p:cNvSpPr/>
            <p:nvPr/>
          </p:nvSpPr>
          <p:spPr>
            <a:xfrm>
              <a:off x="4788023" y="4387071"/>
              <a:ext cx="648072" cy="64807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DATA:SessionsSepOct[&quot;Growth&quot;][&quot;Total&quot;] VISIBLE(&quot;[Growth]&gt;0&quot;) NO_CONTENT"/>
            <p:cNvSpPr/>
            <p:nvPr/>
          </p:nvSpPr>
          <p:spPr>
            <a:xfrm rot="10800000">
              <a:off x="4788024" y="4365104"/>
              <a:ext cx="648072" cy="648072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DATA:SessionsSepOct[&quot;Growth&quot;][&quot;Total&quot;] VISIBLE(&quot;[value]&gt;0&quot;)"/>
            <p:cNvSpPr txBox="1"/>
            <p:nvPr/>
          </p:nvSpPr>
          <p:spPr>
            <a:xfrm>
              <a:off x="4332671" y="3951838"/>
              <a:ext cx="1558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00B050"/>
                  </a:solidFill>
                  <a:latin typeface="+mj-lt"/>
                </a:rPr>
                <a:t>+##</a:t>
              </a:r>
              <a:endParaRPr lang="en-GB" dirty="0">
                <a:solidFill>
                  <a:srgbClr val="00B050"/>
                </a:solidFill>
                <a:latin typeface="+mj-lt"/>
              </a:endParaRPr>
            </a:p>
          </p:txBody>
        </p:sp>
        <p:sp>
          <p:nvSpPr>
            <p:cNvPr id="8" name="DATA:SessionsSepOct[&quot;Growth&quot;][&quot;Total&quot;] VISIBLE(&quot;[value]&lt;0&quot;)"/>
            <p:cNvSpPr txBox="1"/>
            <p:nvPr/>
          </p:nvSpPr>
          <p:spPr>
            <a:xfrm>
              <a:off x="4332671" y="5057110"/>
              <a:ext cx="1558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C00000"/>
                  </a:solidFill>
                  <a:latin typeface="+mj-lt"/>
                </a:rPr>
                <a:t>-##</a:t>
              </a:r>
              <a:endParaRPr lang="en-GB" dirty="0">
                <a:solidFill>
                  <a:srgbClr val="C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29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</a:t>
            </a:r>
            <a:r>
              <a:rPr lang="en-GB" dirty="0" err="1" smtClean="0"/>
              <a:t>PeTE</a:t>
            </a:r>
            <a:r>
              <a:rPr lang="en-GB" dirty="0" smtClean="0"/>
              <a:t> works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97060" y="1556792"/>
            <a:ext cx="776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Named ranges </a:t>
            </a:r>
            <a:r>
              <a:rPr lang="en-GB" dirty="0" smtClean="0"/>
              <a:t>from the Excel are matched with PowerPoint elements </a:t>
            </a:r>
            <a:br>
              <a:rPr lang="en-GB" dirty="0" smtClean="0"/>
            </a:br>
            <a:r>
              <a:rPr lang="en-GB" dirty="0" smtClean="0"/>
              <a:t>using element </a:t>
            </a:r>
            <a:r>
              <a:rPr lang="en-GB" dirty="0" smtClean="0">
                <a:solidFill>
                  <a:schemeClr val="accent5"/>
                </a:solidFill>
              </a:rPr>
              <a:t>names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accent5"/>
                </a:solidFill>
              </a:rPr>
              <a:t>special tags</a:t>
            </a:r>
            <a:r>
              <a:rPr lang="en-GB" dirty="0" smtClean="0"/>
              <a:t> in the text.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377475" y="281398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single cell</a:t>
            </a:r>
            <a:endParaRPr lang="en-GB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98637" y="39110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whole table</a:t>
            </a:r>
            <a:endParaRPr lang="en-GB" sz="1200" dirty="0"/>
          </a:p>
        </p:txBody>
      </p:sp>
      <p:pic>
        <p:nvPicPr>
          <p:cNvPr id="20" name="Picture 4" descr="http://hccbe.com/icon/Office2013/Excel2013File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7" y="2476287"/>
            <a:ext cx="596847" cy="59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hccbe.com/icon/Office2013/PowerPoint2013File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2476286"/>
            <a:ext cx="596847" cy="59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74948"/>
            <a:ext cx="2864883" cy="21212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46597"/>
            <a:ext cx="2005418" cy="54249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292109"/>
            <a:ext cx="4882492" cy="277345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3203848" y="3433231"/>
            <a:ext cx="864096" cy="21315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3271225" y="5445224"/>
            <a:ext cx="864096" cy="21315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05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 in the VISIBLE command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Reference columns using </a:t>
            </a:r>
            <a:r>
              <a:rPr lang="en-GB" dirty="0" smtClean="0">
                <a:solidFill>
                  <a:schemeClr val="accent5"/>
                </a:solidFill>
              </a:rPr>
              <a:t>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Typical mathematical operations are supported </a:t>
            </a:r>
          </a:p>
          <a:p>
            <a:pPr marL="800100" lvl="1" indent="-342900"/>
            <a:r>
              <a:rPr lang="en-GB" dirty="0">
                <a:solidFill>
                  <a:schemeClr val="accent5"/>
                </a:solidFill>
              </a:rPr>
              <a:t>+</a:t>
            </a:r>
            <a:r>
              <a:rPr lang="en-GB" dirty="0"/>
              <a:t>,</a:t>
            </a:r>
            <a:r>
              <a:rPr lang="en-GB" dirty="0">
                <a:solidFill>
                  <a:schemeClr val="accent5"/>
                </a:solidFill>
              </a:rPr>
              <a:t>-</a:t>
            </a:r>
            <a:r>
              <a:rPr lang="en-GB" dirty="0"/>
              <a:t>,</a:t>
            </a:r>
            <a:r>
              <a:rPr lang="en-GB" dirty="0">
                <a:solidFill>
                  <a:schemeClr val="accent5"/>
                </a:solidFill>
              </a:rPr>
              <a:t>*</a:t>
            </a:r>
            <a:r>
              <a:rPr lang="en-GB" dirty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Logical operators as in C# are supported</a:t>
            </a:r>
          </a:p>
          <a:p>
            <a:pPr marL="800100" lvl="1" indent="-342900"/>
            <a:r>
              <a:rPr lang="en-GB" dirty="0" smtClean="0">
                <a:solidFill>
                  <a:schemeClr val="accent5"/>
                </a:solidFill>
              </a:rPr>
              <a:t>==</a:t>
            </a:r>
            <a:r>
              <a:rPr lang="en-GB" dirty="0" smtClean="0"/>
              <a:t>,</a:t>
            </a:r>
            <a:r>
              <a:rPr lang="en-GB" dirty="0" smtClean="0">
                <a:solidFill>
                  <a:schemeClr val="accent5"/>
                </a:solidFill>
              </a:rPr>
              <a:t>&gt;</a:t>
            </a:r>
            <a:r>
              <a:rPr lang="en-GB" dirty="0" smtClean="0"/>
              <a:t>,</a:t>
            </a:r>
            <a:r>
              <a:rPr lang="en-GB" dirty="0" smtClean="0">
                <a:solidFill>
                  <a:schemeClr val="accent5"/>
                </a:solidFill>
              </a:rPr>
              <a:t>&gt;=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&lt;</a:t>
            </a:r>
            <a:r>
              <a:rPr lang="en-GB" dirty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&lt;=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!=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Grouping fragments using </a:t>
            </a:r>
            <a:r>
              <a:rPr lang="en-GB" dirty="0" smtClean="0">
                <a:solidFill>
                  <a:schemeClr val="accent5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Constant values (numbers)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special </a:t>
            </a:r>
            <a:r>
              <a:rPr lang="en-GB" dirty="0" smtClean="0">
                <a:solidFill>
                  <a:schemeClr val="accent5"/>
                </a:solidFill>
              </a:rPr>
              <a:t>[value]</a:t>
            </a:r>
            <a:r>
              <a:rPr lang="en-GB" dirty="0" smtClean="0"/>
              <a:t> if the data is a single cell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Examples:</a:t>
            </a:r>
          </a:p>
          <a:p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VISIBLE(“([Sessions] – [New Users]) &gt; 15”)</a:t>
            </a:r>
          </a:p>
          <a:p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VISIBLE(“(([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Sessions] – [New Users]) * 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 / 1000) &gt; 0”)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9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NO_CONTENT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Protects the element from it’s content being replaced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Useful in conjunction with VISIBLE (see arrows in the example)</a:t>
            </a:r>
            <a:endParaRPr lang="en-GB" sz="2000" dirty="0"/>
          </a:p>
        </p:txBody>
      </p:sp>
      <p:sp>
        <p:nvSpPr>
          <p:cNvPr id="11" name="DATA:Website NO_CONTENT"/>
          <p:cNvSpPr/>
          <p:nvPr/>
        </p:nvSpPr>
        <p:spPr>
          <a:xfrm>
            <a:off x="2051720" y="3861048"/>
            <a:ext cx="1944216" cy="936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This will be stay</a:t>
            </a:r>
            <a:endParaRPr lang="en-GB" sz="1400" dirty="0"/>
          </a:p>
        </p:txBody>
      </p:sp>
      <p:sp>
        <p:nvSpPr>
          <p:cNvPr id="12" name="DATA:Website"/>
          <p:cNvSpPr/>
          <p:nvPr/>
        </p:nvSpPr>
        <p:spPr>
          <a:xfrm>
            <a:off x="5178760" y="3861048"/>
            <a:ext cx="1944216" cy="936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This will be replaced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452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FIXED on tables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FIXED used on a table stops </a:t>
            </a:r>
            <a:r>
              <a:rPr lang="en-GB" sz="2000" dirty="0" err="1" smtClean="0"/>
              <a:t>PeTE</a:t>
            </a:r>
            <a:r>
              <a:rPr lang="en-GB" sz="2000" dirty="0" smtClean="0"/>
              <a:t> from expanding or shrinking the table if the data is bigger or smaller</a:t>
            </a:r>
          </a:p>
          <a:p>
            <a:pPr marL="800100" lvl="1" indent="-342900"/>
            <a:r>
              <a:rPr lang="en-GB" sz="1800" dirty="0" smtClean="0"/>
              <a:t>If the data is smaller than the table then remaining rows and columns will be left intact</a:t>
            </a:r>
          </a:p>
          <a:p>
            <a:pPr marL="800100" lvl="1" indent="-342900"/>
            <a:r>
              <a:rPr lang="en-GB" sz="1800" dirty="0" smtClean="0"/>
              <a:t>If the data is bigger then the overflow data will be ignored</a:t>
            </a:r>
            <a:endParaRPr lang="en-GB" sz="1800" dirty="0"/>
          </a:p>
        </p:txBody>
      </p:sp>
      <p:graphicFrame>
        <p:nvGraphicFramePr>
          <p:cNvPr id="4" name="DATA:AudienceByLocation[&quot;Sessions&quot;][&quot;Total&quot;, &quot;United Kingdom&quot;] FIXED COLUMN_HEADER ROW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0208"/>
              </p:ext>
            </p:extLst>
          </p:nvPr>
        </p:nvGraphicFramePr>
        <p:xfrm>
          <a:off x="467544" y="4725144"/>
          <a:ext cx="3824379" cy="10058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4793"/>
                <a:gridCol w="1274793"/>
                <a:gridCol w="1274793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This text will be</a:t>
                      </a:r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left intact</a:t>
                      </a:r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4035663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5"/>
                </a:solidFill>
              </a:rPr>
              <a:t>The table is bigger than the data. Only yellow area will be filled.</a:t>
            </a:r>
            <a:endParaRPr lang="en-GB" sz="1400" dirty="0">
              <a:solidFill>
                <a:schemeClr val="accent5"/>
              </a:solidFill>
            </a:endParaRPr>
          </a:p>
        </p:txBody>
      </p:sp>
      <p:graphicFrame>
        <p:nvGraphicFramePr>
          <p:cNvPr id="7" name="DATA:AudienceByLocation[&quot;Sessions&quot;, &quot;New users&quot;][&quot;Total&quot;, &quot;United Kingdom&quot;, &quot;France&quot;] FIXED COLUMN_HEADER ROW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98934"/>
              </p:ext>
            </p:extLst>
          </p:nvPr>
        </p:nvGraphicFramePr>
        <p:xfrm>
          <a:off x="4644008" y="4725144"/>
          <a:ext cx="2549586" cy="7543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4793"/>
                <a:gridCol w="1274793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61384" y="403577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5"/>
                </a:solidFill>
              </a:rPr>
              <a:t>The table is smaller than the data. Column “New users” and row “France” will be ignored.</a:t>
            </a:r>
            <a:endParaRPr lang="en-GB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FIXED on charts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FIXED used on a chart stops </a:t>
            </a:r>
            <a:r>
              <a:rPr lang="en-GB" sz="1800" dirty="0" err="1" smtClean="0"/>
              <a:t>PeTE</a:t>
            </a:r>
            <a:r>
              <a:rPr lang="en-GB" sz="1800" dirty="0" smtClean="0"/>
              <a:t> from expanding or shrinking the chart if the data is bigger or smaller</a:t>
            </a:r>
          </a:p>
          <a:p>
            <a:pPr marL="800100" lvl="1" indent="-342900"/>
            <a:r>
              <a:rPr lang="en-GB" sz="1600" dirty="0" smtClean="0"/>
              <a:t>If the data has less columns than the chart series then the remaining series are set to empty, otherwise columns are ignored</a:t>
            </a:r>
          </a:p>
          <a:p>
            <a:pPr marL="800100" lvl="1" indent="-342900"/>
            <a:r>
              <a:rPr lang="en-GB" sz="1600" dirty="0" smtClean="0"/>
              <a:t>If the data has less rows than the chart then the remaining categories are hidden, otherwise rows are ignored</a:t>
            </a:r>
            <a:endParaRPr lang="en-GB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3789040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5"/>
                </a:solidFill>
              </a:rPr>
              <a:t>The chart has two series and three categories. One series will be set empty and one category will be hidden.</a:t>
            </a:r>
            <a:endParaRPr lang="en-GB" sz="1400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1384" y="3573597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5"/>
                </a:solidFill>
              </a:rPr>
              <a:t>The chart has </a:t>
            </a:r>
            <a:r>
              <a:rPr lang="en-GB" sz="1400" dirty="0" smtClean="0">
                <a:solidFill>
                  <a:schemeClr val="accent5"/>
                </a:solidFill>
              </a:rPr>
              <a:t>one </a:t>
            </a:r>
            <a:r>
              <a:rPr lang="en-GB" sz="1400" dirty="0">
                <a:solidFill>
                  <a:schemeClr val="accent5"/>
                </a:solidFill>
              </a:rPr>
              <a:t>series and </a:t>
            </a:r>
            <a:r>
              <a:rPr lang="en-GB" sz="1400" dirty="0" smtClean="0">
                <a:solidFill>
                  <a:schemeClr val="accent5"/>
                </a:solidFill>
              </a:rPr>
              <a:t>two categories</a:t>
            </a:r>
            <a:r>
              <a:rPr lang="en-GB" sz="1400" dirty="0">
                <a:solidFill>
                  <a:schemeClr val="accent5"/>
                </a:solidFill>
              </a:rPr>
              <a:t> </a:t>
            </a:r>
            <a:r>
              <a:rPr lang="en-GB" sz="1400" dirty="0" smtClean="0">
                <a:solidFill>
                  <a:schemeClr val="accent5"/>
                </a:solidFill>
              </a:rPr>
              <a:t>whilst the data has two columns and three rows. Overflow rows and columns will be ignored.</a:t>
            </a:r>
            <a:endParaRPr lang="en-GB" sz="1400" dirty="0">
              <a:solidFill>
                <a:schemeClr val="accent5"/>
              </a:solidFill>
            </a:endParaRPr>
          </a:p>
        </p:txBody>
      </p:sp>
      <p:graphicFrame>
        <p:nvGraphicFramePr>
          <p:cNvPr id="9" name="DATA:AudienceByLocation[&quot;Sessions&quot;][&quot;United Kingdom&quot;, &quot;United States&quot;] FIXED"/>
          <p:cNvGraphicFramePr/>
          <p:nvPr>
            <p:extLst>
              <p:ext uri="{D42A27DB-BD31-4B8C-83A1-F6EECF244321}">
                <p14:modId xmlns:p14="http://schemas.microsoft.com/office/powerpoint/2010/main" val="306782339"/>
              </p:ext>
            </p:extLst>
          </p:nvPr>
        </p:nvGraphicFramePr>
        <p:xfrm>
          <a:off x="467544" y="4626417"/>
          <a:ext cx="3600400" cy="1838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DATA:AudienceByLocation[&quot;Sessions&quot;, &quot;New users&quot;][&quot;United Kingdom&quot;, &quot;United States&quot;, &quot;France&quot;] FIXED"/>
          <p:cNvGraphicFramePr/>
          <p:nvPr>
            <p:extLst>
              <p:ext uri="{D42A27DB-BD31-4B8C-83A1-F6EECF244321}">
                <p14:modId xmlns:p14="http://schemas.microsoft.com/office/powerpoint/2010/main" val="2465986179"/>
              </p:ext>
            </p:extLst>
          </p:nvPr>
        </p:nvGraphicFramePr>
        <p:xfrm>
          <a:off x="4572000" y="4626417"/>
          <a:ext cx="3600400" cy="1838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13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LEGEND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LEGEND(“</a:t>
            </a:r>
            <a:r>
              <a:rPr lang="en-GB" sz="2000" dirty="0" smtClean="0">
                <a:solidFill>
                  <a:schemeClr val="accent5"/>
                </a:solidFill>
              </a:rPr>
              <a:t>column</a:t>
            </a:r>
            <a:r>
              <a:rPr lang="en-GB" sz="2000" dirty="0" smtClean="0"/>
              <a:t>”, “</a:t>
            </a:r>
            <a:r>
              <a:rPr lang="en-GB" sz="2000" dirty="0" smtClean="0">
                <a:solidFill>
                  <a:schemeClr val="accent5"/>
                </a:solidFill>
              </a:rPr>
              <a:t>expression</a:t>
            </a:r>
            <a:r>
              <a:rPr lang="en-GB" sz="2000" dirty="0" smtClean="0"/>
              <a:t>”, “</a:t>
            </a:r>
            <a:r>
              <a:rPr lang="en-GB" sz="2000" dirty="0" smtClean="0">
                <a:solidFill>
                  <a:schemeClr val="accent5"/>
                </a:solidFill>
              </a:rPr>
              <a:t>element</a:t>
            </a:r>
            <a:r>
              <a:rPr lang="en-GB" sz="2000" dirty="0" smtClean="0"/>
              <a:t>”) evaluates the </a:t>
            </a:r>
            <a:r>
              <a:rPr lang="en-GB" sz="2000" dirty="0" smtClean="0">
                <a:solidFill>
                  <a:schemeClr val="accent5"/>
                </a:solidFill>
              </a:rPr>
              <a:t>expression</a:t>
            </a:r>
            <a:r>
              <a:rPr lang="en-GB" sz="2000" dirty="0" smtClean="0"/>
              <a:t> and if it returns true then</a:t>
            </a:r>
          </a:p>
          <a:p>
            <a:pPr marL="800100" lvl="1" indent="-342900"/>
            <a:r>
              <a:rPr lang="en-GB" sz="1800" dirty="0" smtClean="0"/>
              <a:t>Fill colour, outline and text properties are taken from the </a:t>
            </a:r>
            <a:r>
              <a:rPr lang="en-GB" sz="1800" dirty="0" smtClean="0">
                <a:solidFill>
                  <a:schemeClr val="accent5"/>
                </a:solidFill>
              </a:rPr>
              <a:t>element</a:t>
            </a:r>
            <a:r>
              <a:rPr lang="en-GB" sz="1800" dirty="0" smtClean="0"/>
              <a:t> on the slide</a:t>
            </a:r>
          </a:p>
          <a:p>
            <a:pPr marL="800100" lvl="1" indent="-342900"/>
            <a:r>
              <a:rPr lang="en-GB" sz="1800" dirty="0" smtClean="0"/>
              <a:t>and applied to the table column or the chart series specified as the </a:t>
            </a:r>
            <a:r>
              <a:rPr lang="en-GB" sz="1800" dirty="0" smtClean="0">
                <a:solidFill>
                  <a:schemeClr val="accent5"/>
                </a:solidFill>
              </a:rPr>
              <a:t>column</a:t>
            </a:r>
          </a:p>
          <a:p>
            <a:pPr marL="342900" indent="-342900"/>
            <a:endParaRPr lang="en-GB" sz="2000" dirty="0" smtClean="0"/>
          </a:p>
        </p:txBody>
      </p:sp>
      <p:graphicFrame>
        <p:nvGraphicFramePr>
          <p:cNvPr id="4" name="DATA:AudienceByLocation[&quot;Sessions&quot;, &quot;New users&quot;][&quot;United Kingdom&quot;, &quot;United States&quot;, &quot;Italy&quot;] LEGEND(&quot;Sessions&quot;, &quot;[Sessions] &gt; 500&quot;, &quot;L500&quot;) LEGEND(&quot;Sessions&quot;, &quot;[Sessions] &lt; 100&quot;, &quot;L100&quot;)"/>
          <p:cNvGraphicFramePr/>
          <p:nvPr>
            <p:extLst>
              <p:ext uri="{D42A27DB-BD31-4B8C-83A1-F6EECF244321}">
                <p14:modId xmlns:p14="http://schemas.microsoft.com/office/powerpoint/2010/main" val="1388302636"/>
              </p:ext>
            </p:extLst>
          </p:nvPr>
        </p:nvGraphicFramePr>
        <p:xfrm>
          <a:off x="4705400" y="4797152"/>
          <a:ext cx="3600400" cy="1838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ATA:AudienceByLocation[&quot;Sessions&quot;, &quot;New users&quot;][&quot;United Kingdom&quot;, &quot;United States&quot;, &quot;Italy&quot;] LEGEND(&quot;Sessions&quot;, &quot;[Sessions] &gt; 500&quot;, &quot;L500&quot;) LEGEND(&quot;Sessions&quot;, &quot;[Sessions] &lt; 100&quot;, &quot;L100&quot;) COLUMN_HEADER ROW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08037"/>
              </p:ext>
            </p:extLst>
          </p:nvPr>
        </p:nvGraphicFramePr>
        <p:xfrm>
          <a:off x="539552" y="5373216"/>
          <a:ext cx="3824379" cy="10058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4793"/>
                <a:gridCol w="1274793"/>
                <a:gridCol w="1274793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L500"/>
          <p:cNvSpPr/>
          <p:nvPr/>
        </p:nvSpPr>
        <p:spPr>
          <a:xfrm>
            <a:off x="1379503" y="4431596"/>
            <a:ext cx="360040" cy="1440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63688" y="436510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&gt; 500 visits</a:t>
            </a:r>
            <a:endParaRPr lang="en-GB" sz="1200" dirty="0"/>
          </a:p>
        </p:txBody>
      </p:sp>
      <p:sp>
        <p:nvSpPr>
          <p:cNvPr id="10" name="L100"/>
          <p:cNvSpPr/>
          <p:nvPr/>
        </p:nvSpPr>
        <p:spPr>
          <a:xfrm>
            <a:off x="2963679" y="4436273"/>
            <a:ext cx="360040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347864" y="436510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&lt; 100 visits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68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WATERFALL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WATERFALL converts any stacked bar or column chart to a waterfall</a:t>
            </a:r>
          </a:p>
          <a:p>
            <a:pPr marL="800100" lvl="1" indent="-342900"/>
            <a:r>
              <a:rPr lang="en-GB" dirty="0" smtClean="0"/>
              <a:t>Use only single from the data column, the first row will be used as total</a:t>
            </a:r>
          </a:p>
          <a:p>
            <a:pPr marL="800100" lvl="1" indent="-342900"/>
            <a:r>
              <a:rPr lang="en-GB" dirty="0" smtClean="0"/>
              <a:t>The chart should have only one series</a:t>
            </a:r>
          </a:p>
          <a:p>
            <a:pPr marL="800100" lvl="1" indent="-342900"/>
            <a:endParaRPr lang="en-GB" dirty="0" smtClean="0"/>
          </a:p>
          <a:p>
            <a:pPr marL="800100" lvl="1" indent="-342900"/>
            <a:endParaRPr lang="en-GB" dirty="0"/>
          </a:p>
        </p:txBody>
      </p:sp>
      <p:graphicFrame>
        <p:nvGraphicFramePr>
          <p:cNvPr id="14" name="DATA:AudienceByLocation[&quot;Sessions&quot;] WATERFALL"/>
          <p:cNvGraphicFramePr/>
          <p:nvPr>
            <p:extLst>
              <p:ext uri="{D42A27DB-BD31-4B8C-83A1-F6EECF244321}">
                <p14:modId xmlns:p14="http://schemas.microsoft.com/office/powerpoint/2010/main" val="2684196192"/>
              </p:ext>
            </p:extLst>
          </p:nvPr>
        </p:nvGraphicFramePr>
        <p:xfrm>
          <a:off x="755576" y="3789040"/>
          <a:ext cx="72728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384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 and scatter plots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5532" y="1772816"/>
            <a:ext cx="7620000" cy="48531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Y(“</a:t>
            </a:r>
            <a:r>
              <a:rPr lang="en-GB" dirty="0" smtClean="0">
                <a:solidFill>
                  <a:schemeClr val="accent5"/>
                </a:solidFill>
              </a:rPr>
              <a:t>column</a:t>
            </a:r>
            <a:r>
              <a:rPr lang="en-GB" dirty="0" smtClean="0"/>
              <a:t>”) command sets values for Y axis for scatter plots to specified </a:t>
            </a:r>
            <a:r>
              <a:rPr lang="en-GB" dirty="0" smtClean="0">
                <a:solidFill>
                  <a:schemeClr val="accent5"/>
                </a:solidFill>
              </a:rPr>
              <a:t>column</a:t>
            </a:r>
          </a:p>
          <a:p>
            <a:pPr marL="800100" lvl="1" indent="-342900"/>
            <a:r>
              <a:rPr lang="en-GB" dirty="0" smtClean="0"/>
              <a:t>The X axis values are indexed as in any other chart</a:t>
            </a:r>
          </a:p>
          <a:p>
            <a:pPr marL="800100" lvl="1" indent="-342900"/>
            <a:r>
              <a:rPr lang="en-GB" dirty="0" smtClean="0"/>
              <a:t>More than one Y axes are available with multiple Y commands</a:t>
            </a:r>
          </a:p>
          <a:p>
            <a:pPr marL="800100" lvl="1" indent="-342900"/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7309" y="3516851"/>
            <a:ext cx="6687128" cy="3944597"/>
            <a:chOff x="637309" y="3516851"/>
            <a:chExt cx="6687128" cy="394459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8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516851"/>
              <a:ext cx="6095496" cy="322451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7" name="DATA:TopLocations[&quot;Longitude&quot;] Y(&quot;Latitude&quot;)"/>
            <p:cNvGraphicFramePr/>
            <p:nvPr>
              <p:extLst>
                <p:ext uri="{D42A27DB-BD31-4B8C-83A1-F6EECF244321}">
                  <p14:modId xmlns:p14="http://schemas.microsoft.com/office/powerpoint/2010/main" val="3968405548"/>
                </p:ext>
              </p:extLst>
            </p:nvPr>
          </p:nvGraphicFramePr>
          <p:xfrm>
            <a:off x="637309" y="3666836"/>
            <a:ext cx="6687128" cy="37946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396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ERROR_BAR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00200"/>
            <a:ext cx="4462264" cy="48531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ERROR_BAR(“</a:t>
            </a:r>
            <a:r>
              <a:rPr lang="en-GB" dirty="0" smtClean="0">
                <a:solidFill>
                  <a:schemeClr val="accent5"/>
                </a:solidFill>
              </a:rPr>
              <a:t>plus column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chemeClr val="accent5"/>
                </a:solidFill>
              </a:rPr>
              <a:t>minus column</a:t>
            </a:r>
            <a:r>
              <a:rPr lang="en-GB" dirty="0" smtClean="0"/>
              <a:t>”) sets error bars for a chart</a:t>
            </a:r>
          </a:p>
          <a:p>
            <a:pPr marL="800100" lvl="1" indent="-342900"/>
            <a:r>
              <a:rPr lang="en-GB" dirty="0" smtClean="0"/>
              <a:t>The </a:t>
            </a:r>
            <a:r>
              <a:rPr lang="en-GB" dirty="0" smtClean="0">
                <a:solidFill>
                  <a:schemeClr val="accent5"/>
                </a:solidFill>
              </a:rPr>
              <a:t>plus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accent5"/>
                </a:solidFill>
              </a:rPr>
              <a:t>minus</a:t>
            </a:r>
            <a:r>
              <a:rPr lang="en-GB" dirty="0" smtClean="0"/>
              <a:t> columns will set plus </a:t>
            </a:r>
            <a:br>
              <a:rPr lang="en-GB" dirty="0" smtClean="0"/>
            </a:br>
            <a:r>
              <a:rPr lang="en-GB" dirty="0" smtClean="0"/>
              <a:t>and minus values correspondingly</a:t>
            </a:r>
          </a:p>
          <a:p>
            <a:pPr marL="800100" lvl="1" indent="-342900"/>
            <a:r>
              <a:rPr lang="en-GB" dirty="0" smtClean="0"/>
              <a:t>One ERROR_BAR per series on the chart</a:t>
            </a:r>
          </a:p>
          <a:p>
            <a:pPr marL="800100" lvl="1" indent="-342900"/>
            <a:endParaRPr lang="en-GB" dirty="0"/>
          </a:p>
        </p:txBody>
      </p:sp>
      <p:graphicFrame>
        <p:nvGraphicFramePr>
          <p:cNvPr id="7" name="DATA:CountryRanks[&quot;Rank&quot;] Y(&quot;Position&quot;) ERROR_BAR(&quot;Var From&quot;, &quot;Var To&quot;)"/>
          <p:cNvGraphicFramePr/>
          <p:nvPr>
            <p:extLst>
              <p:ext uri="{D42A27DB-BD31-4B8C-83A1-F6EECF244321}">
                <p14:modId xmlns:p14="http://schemas.microsoft.com/office/powerpoint/2010/main" val="2994418835"/>
              </p:ext>
            </p:extLst>
          </p:nvPr>
        </p:nvGraphicFramePr>
        <p:xfrm>
          <a:off x="5724128" y="1600200"/>
          <a:ext cx="2808312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01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troubleshooting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9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notification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Notification is displayed if the processing encounters any problems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26" y="2780928"/>
            <a:ext cx="5754148" cy="20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Excel data </a:t>
            </a:r>
            <a:r>
              <a:rPr lang="en-GB" dirty="0" smtClean="0">
                <a:solidFill>
                  <a:schemeClr val="accent5"/>
                </a:solidFill>
              </a:rPr>
              <a:t>can contain formulas</a:t>
            </a:r>
            <a:r>
              <a:rPr lang="en-GB" dirty="0" smtClean="0"/>
              <a:t>, those are evaluated when </a:t>
            </a:r>
            <a:r>
              <a:rPr lang="en-GB" dirty="0" err="1" smtClean="0"/>
              <a:t>PeTE</a:t>
            </a:r>
            <a:r>
              <a:rPr lang="en-GB" dirty="0" smtClean="0"/>
              <a:t> reads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data in Excel can be organised across </a:t>
            </a:r>
            <a:r>
              <a:rPr lang="en-GB" dirty="0" smtClean="0">
                <a:solidFill>
                  <a:schemeClr val="accent5"/>
                </a:solidFill>
              </a:rPr>
              <a:t>multiple 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5"/>
                </a:solidFill>
              </a:rPr>
              <a:t>dos not recognises tables </a:t>
            </a:r>
            <a:r>
              <a:rPr lang="en-GB" dirty="0" smtClean="0"/>
              <a:t>defined in Excel </a:t>
            </a:r>
            <a:br>
              <a:rPr lang="en-GB" dirty="0" smtClean="0"/>
            </a:br>
            <a:r>
              <a:rPr lang="en-GB" dirty="0" smtClean="0"/>
              <a:t>using “Format as Table” option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PowerPoint element names are limited to </a:t>
            </a:r>
            <a:r>
              <a:rPr lang="en-GB" dirty="0" smtClean="0">
                <a:solidFill>
                  <a:schemeClr val="accent5"/>
                </a:solidFill>
              </a:rPr>
              <a:t>255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ThinkCell</a:t>
            </a:r>
            <a:r>
              <a:rPr lang="en-GB" dirty="0" smtClean="0"/>
              <a:t> is </a:t>
            </a:r>
            <a:r>
              <a:rPr lang="en-GB" dirty="0" smtClean="0">
                <a:solidFill>
                  <a:schemeClr val="accent5"/>
                </a:solidFill>
              </a:rPr>
              <a:t>not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996952"/>
            <a:ext cx="485451" cy="630362"/>
          </a:xfrm>
          <a:prstGeom prst="rect">
            <a:avLst/>
          </a:prstGeom>
        </p:spPr>
      </p:pic>
      <p:sp>
        <p:nvSpPr>
          <p:cNvPr id="5" name="Cross 4"/>
          <p:cNvSpPr/>
          <p:nvPr/>
        </p:nvSpPr>
        <p:spPr>
          <a:xfrm rot="2700000">
            <a:off x="6580566" y="2917734"/>
            <a:ext cx="788798" cy="788798"/>
          </a:xfrm>
          <a:prstGeom prst="plus">
            <a:avLst>
              <a:gd name="adj" fmla="val 45954"/>
            </a:avLst>
          </a:prstGeom>
          <a:solidFill>
            <a:srgbClr val="C00000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7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Troubleshooting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Log file is created every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Contains:</a:t>
            </a:r>
          </a:p>
          <a:p>
            <a:pPr marL="800100" lvl="1" indent="-342900"/>
            <a:r>
              <a:rPr lang="en-GB" dirty="0" smtClean="0"/>
              <a:t>Template and data files</a:t>
            </a:r>
          </a:p>
          <a:p>
            <a:pPr marL="800100" lvl="1" indent="-342900"/>
            <a:r>
              <a:rPr lang="en-GB" dirty="0" smtClean="0"/>
              <a:t>Step by step processing information</a:t>
            </a:r>
          </a:p>
          <a:p>
            <a:pPr marL="800100" lvl="1" indent="-342900"/>
            <a:r>
              <a:rPr lang="en-GB" dirty="0" smtClean="0"/>
              <a:t>Detailed error and warning messages</a:t>
            </a:r>
          </a:p>
          <a:p>
            <a:pPr marL="800100" lvl="1" indent="-342900"/>
            <a:r>
              <a:rPr lang="en-GB" dirty="0" smtClean="0"/>
              <a:t>Timing for each processing step and each slide</a:t>
            </a:r>
          </a:p>
          <a:p>
            <a:pPr marL="800100" lvl="1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73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60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 support for more chart types</a:t>
            </a:r>
          </a:p>
          <a:p>
            <a:pPr marL="800100" lvl="1" indent="-342900"/>
            <a:r>
              <a:rPr lang="en-GB" dirty="0" smtClean="0"/>
              <a:t>Line, pie, surface, radar, bubble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Improve commands versatility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Build custom PowerPoint plugin to improve user experience and bypass 255 characters 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Convert to the hosted </a:t>
            </a:r>
            <a:r>
              <a:rPr lang="en-GB" dirty="0" err="1" smtClean="0"/>
              <a:t>SaaS</a:t>
            </a:r>
            <a:r>
              <a:rPr lang="en-GB" dirty="0" smtClean="0"/>
              <a:t> product</a:t>
            </a:r>
          </a:p>
        </p:txBody>
      </p:sp>
    </p:spTree>
    <p:extLst>
      <p:ext uri="{BB962C8B-B14F-4D97-AF65-F5344CB8AC3E}">
        <p14:creationId xmlns:p14="http://schemas.microsoft.com/office/powerpoint/2010/main" val="17630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Please contact me for any questions or Comments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jimmy Skowronski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1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this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This guide is also the template that demonstrates all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Simply let </a:t>
            </a:r>
            <a:r>
              <a:rPr lang="en-GB" dirty="0" err="1" smtClean="0"/>
              <a:t>PeTE</a:t>
            </a:r>
            <a:r>
              <a:rPr lang="en-GB" dirty="0" smtClean="0"/>
              <a:t> process it, along with the demo Excel file, to learn how it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Investigate element names to see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Compare before and after to see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72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Naming elements in the PowerPoint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uses element names in the PowerPoint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 edit names open the Selection Pane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Double click on an element to edit its name</a:t>
            </a:r>
          </a:p>
          <a:p>
            <a:pPr marL="800100" lvl="1" indent="-342900"/>
            <a:r>
              <a:rPr lang="en-GB" dirty="0" smtClean="0"/>
              <a:t>or select it and press F2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148988"/>
            <a:ext cx="2413816" cy="93870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79512" y="2583534"/>
            <a:ext cx="8712968" cy="1450212"/>
            <a:chOff x="215516" y="2420888"/>
            <a:chExt cx="8712968" cy="14502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16" y="2420888"/>
              <a:ext cx="8712968" cy="145021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854575" y="3565525"/>
              <a:ext cx="825500" cy="14605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464300" y="3394075"/>
              <a:ext cx="2339975" cy="473075"/>
            </a:xfrm>
            <a:custGeom>
              <a:avLst/>
              <a:gdLst>
                <a:gd name="connsiteX0" fmla="*/ 0 w 2339975"/>
                <a:gd name="connsiteY0" fmla="*/ 473075 h 473075"/>
                <a:gd name="connsiteX1" fmla="*/ 0 w 2339975"/>
                <a:gd name="connsiteY1" fmla="*/ 0 h 473075"/>
                <a:gd name="connsiteX2" fmla="*/ 2339975 w 2339975"/>
                <a:gd name="connsiteY2" fmla="*/ 0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9975" h="473075">
                  <a:moveTo>
                    <a:pt x="0" y="473075"/>
                  </a:moveTo>
                  <a:lnTo>
                    <a:pt x="0" y="0"/>
                  </a:lnTo>
                  <a:lnTo>
                    <a:pt x="2339975" y="0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762129" y="3557587"/>
              <a:ext cx="620117" cy="14605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True"/>
  <p:tag name="PREVIOUSNAME" val="C:\Users\Karen Jones\Documents\GitHub\pete\McKinsey.PowerPointGenerator.App\Resources\PeTE demo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2">
      <a:dk1>
        <a:srgbClr val="00293D"/>
      </a:dk1>
      <a:lt1>
        <a:srgbClr val="FFFFFF"/>
      </a:lt1>
      <a:dk2>
        <a:srgbClr val="128FA7"/>
      </a:dk2>
      <a:lt2>
        <a:srgbClr val="9FB9BD"/>
      </a:lt2>
      <a:accent1>
        <a:srgbClr val="FFC425"/>
      </a:accent1>
      <a:accent2>
        <a:srgbClr val="003F5F"/>
      </a:accent2>
      <a:accent3>
        <a:srgbClr val="808080"/>
      </a:accent3>
      <a:accent4>
        <a:srgbClr val="FFFFFF"/>
      </a:accent4>
      <a:accent5>
        <a:srgbClr val="FF6600"/>
      </a:accent5>
      <a:accent6>
        <a:srgbClr val="808080"/>
      </a:accent6>
      <a:hlink>
        <a:srgbClr val="808080"/>
      </a:hlink>
      <a:folHlink>
        <a:srgbClr val="DDDDDD"/>
      </a:folHlink>
    </a:clrScheme>
    <a:fontScheme name="Segoe">
      <a:majorFont>
        <a:latin typeface="Segoe UI Semilight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FFB3EE-5BAA-4A7D-B8A0-FC61AB1B5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Mail merge made easy</Template>
  <TotalTime>0</TotalTime>
  <Words>2559</Words>
  <Application>Microsoft Office PowerPoint</Application>
  <PresentationFormat>On-screen Show (4:3)</PresentationFormat>
  <Paragraphs>392</Paragraphs>
  <Slides>63</Slides>
  <Notes>0</Notes>
  <HiddenSlides>62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Segoe UI Light</vt:lpstr>
      <vt:lpstr>Segoe UI Semilight</vt:lpstr>
      <vt:lpstr>Wingdings</vt:lpstr>
      <vt:lpstr>Essential</vt:lpstr>
      <vt:lpstr>Image</vt:lpstr>
      <vt:lpstr>PowerPoint Template Engine - PeTE</vt:lpstr>
      <vt:lpstr>OVERVIEW</vt:lpstr>
      <vt:lpstr>PeTE</vt:lpstr>
      <vt:lpstr>Data driven presentations</vt:lpstr>
      <vt:lpstr>How PeTE works</vt:lpstr>
      <vt:lpstr>Limitations</vt:lpstr>
      <vt:lpstr>USER GUIDE</vt:lpstr>
      <vt:lpstr>Using this guide</vt:lpstr>
      <vt:lpstr>Naming elements in the PowerPoint</vt:lpstr>
      <vt:lpstr>USER GUIDE</vt:lpstr>
      <vt:lpstr>Connecting elements to data</vt:lpstr>
      <vt:lpstr>Single cell ranges</vt:lpstr>
      <vt:lpstr>Multiple rows and columns ranges</vt:lpstr>
      <vt:lpstr>Indexing tables</vt:lpstr>
      <vt:lpstr>Indexing single column</vt:lpstr>
      <vt:lpstr>Indexing multiple columns</vt:lpstr>
      <vt:lpstr>Indexing single column and row</vt:lpstr>
      <vt:lpstr>Indexing multiple columns and rows</vt:lpstr>
      <vt:lpstr>Indexing whole columns and rows</vt:lpstr>
      <vt:lpstr>USER GUIDE</vt:lpstr>
      <vt:lpstr>Inline text replacement</vt:lpstr>
      <vt:lpstr>Inline text replacement with indexes</vt:lpstr>
      <vt:lpstr>Values formatting with inline replacement</vt:lpstr>
      <vt:lpstr>Restrictions on values formatting</vt:lpstr>
      <vt:lpstr>Typical formatting</vt:lpstr>
      <vt:lpstr>Culture specific formats</vt:lpstr>
      <vt:lpstr>USER GUIDE</vt:lpstr>
      <vt:lpstr>Element content replacement</vt:lpstr>
      <vt:lpstr>Basics of tables</vt:lpstr>
      <vt:lpstr>When the table is smaller than the data</vt:lpstr>
      <vt:lpstr>When the table is bigger than the data</vt:lpstr>
      <vt:lpstr>Basics of charts</vt:lpstr>
      <vt:lpstr>When the chart is smaller than the data</vt:lpstr>
      <vt:lpstr>When the chart is bigger than the data</vt:lpstr>
      <vt:lpstr>Supported chart types</vt:lpstr>
      <vt:lpstr>USER GUIDE</vt:lpstr>
      <vt:lpstr>Commands</vt:lpstr>
      <vt:lpstr>ROW_HEADER, COLUMN_HEADER</vt:lpstr>
      <vt:lpstr>TRANSPOSE</vt:lpstr>
      <vt:lpstr>SKIP, TAKE</vt:lpstr>
      <vt:lpstr>SORT</vt:lpstr>
      <vt:lpstr>FORMAT</vt:lpstr>
      <vt:lpstr>Restrictions on values formatting</vt:lpstr>
      <vt:lpstr>Typical formatting</vt:lpstr>
      <vt:lpstr>Culture specific formats</vt:lpstr>
      <vt:lpstr>FORMULA</vt:lpstr>
      <vt:lpstr>Expressions in the FORMULA command</vt:lpstr>
      <vt:lpstr>REPLACE</vt:lpstr>
      <vt:lpstr>VISIBLE</vt:lpstr>
      <vt:lpstr>Expressions in the VISIBLE command</vt:lpstr>
      <vt:lpstr>NO_CONTENT</vt:lpstr>
      <vt:lpstr>FIXED on tables</vt:lpstr>
      <vt:lpstr>FIXED on charts</vt:lpstr>
      <vt:lpstr>LEGEND</vt:lpstr>
      <vt:lpstr>WATERFALL</vt:lpstr>
      <vt:lpstr>Y and scatter plots</vt:lpstr>
      <vt:lpstr>ERROR_BAR</vt:lpstr>
      <vt:lpstr>USER GUIDE</vt:lpstr>
      <vt:lpstr>Error notification</vt:lpstr>
      <vt:lpstr>Troubleshooting</vt:lpstr>
      <vt:lpstr>Future plans</vt:lpstr>
      <vt:lpstr>Future plans</vt:lpstr>
      <vt:lpstr>Thank you</vt:lpstr>
    </vt:vector>
  </TitlesOfParts>
  <Company>MCK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Engine</dc:title>
  <dc:creator>Jimmy Larkin</dc:creator>
  <cp:keywords/>
  <cp:lastModifiedBy>Karen Jones</cp:lastModifiedBy>
  <cp:revision>255</cp:revision>
  <dcterms:created xsi:type="dcterms:W3CDTF">2014-11-18T14:27:57Z</dcterms:created>
  <dcterms:modified xsi:type="dcterms:W3CDTF">2016-06-30T11:08:43Z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TC021295509991</vt:lpwstr>
  </property>
</Properties>
</file>