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6.pn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anose="020B0604020202020204" charset="0"/>
      <p:regular r:id="rId4"/>
      <p:bold r:id="rId5"/>
      <p:italic r:id="rId6"/>
      <p:boldItalic r:id="rId7"/>
    </p:embeddedFont>
    <p:embeddedFont>
      <p:font typeface="Open Sans" panose="020B060402020202020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E64B3C"/>
    <a:srgbClr val="2D3C50"/>
    <a:srgbClr val="FF9900"/>
    <a:srgbClr val="990000"/>
    <a:srgbClr val="000050"/>
    <a:srgbClr val="00126A"/>
    <a:srgbClr val="0033CC"/>
    <a:srgbClr val="000066"/>
    <a:srgbClr val="000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6D331-E179-4084-88B2-DB4E7A86EB55}" v="3" dt="2019-04-03T23:53:5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21" d="100"/>
          <a:sy n="21" d="100"/>
        </p:scale>
        <p:origin x="1320" y="1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19" Type="http://schemas.microsoft.com/office/2015/10/relationships/revisionInfo" Target="revisionInfo.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McCusker" userId="daa0da494355a67f" providerId="LiveId" clId="{8AC6D331-E179-4084-88B2-DB4E7A86EB55}"/>
    <pc:docChg chg="custSel modSld">
      <pc:chgData name="Katherine McCusker" userId="daa0da494355a67f" providerId="LiveId" clId="{8AC6D331-E179-4084-88B2-DB4E7A86EB55}" dt="2019-04-05T22:40:14.627" v="486" actId="1076"/>
      <pc:docMkLst>
        <pc:docMk/>
      </pc:docMkLst>
      <pc:sldChg chg="modSp">
        <pc:chgData name="Katherine McCusker" userId="daa0da494355a67f" providerId="LiveId" clId="{8AC6D331-E179-4084-88B2-DB4E7A86EB55}" dt="2019-04-05T22:40:14.627" v="486" actId="1076"/>
        <pc:sldMkLst>
          <pc:docMk/>
          <pc:sldMk cId="0" sldId="259"/>
        </pc:sldMkLst>
        <pc:spChg chg="mod">
          <ac:chgData name="Katherine McCusker" userId="daa0da494355a67f" providerId="LiveId" clId="{8AC6D331-E179-4084-88B2-DB4E7A86EB55}" dt="2019-04-05T22:40:14.627" v="486" actId="1076"/>
          <ac:spMkLst>
            <pc:docMk/>
            <pc:sldMk cId="0" sldId="259"/>
            <ac:spMk id="54" creationId="{78FB01C1-373E-4866-BF69-4540A0DE8387}"/>
          </ac:spMkLst>
        </pc:spChg>
        <pc:spChg chg="mod">
          <ac:chgData name="Katherine McCusker" userId="daa0da494355a67f" providerId="LiveId" clId="{8AC6D331-E179-4084-88B2-DB4E7A86EB55}" dt="2019-04-03T23:52:41.324" v="476" actId="20577"/>
          <ac:spMkLst>
            <pc:docMk/>
            <pc:sldMk cId="0" sldId="259"/>
            <ac:spMk id="249" creationId="{E7F5A37C-2B6C-4404-91FF-0640D04BD011}"/>
          </ac:spMkLst>
        </pc:spChg>
        <pc:spChg chg="mod">
          <ac:chgData name="Katherine McCusker" userId="daa0da494355a67f" providerId="LiveId" clId="{8AC6D331-E179-4084-88B2-DB4E7A86EB55}" dt="2019-04-03T23:53:59.382" v="484" actId="1076"/>
          <ac:spMkLst>
            <pc:docMk/>
            <pc:sldMk cId="0" sldId="259"/>
            <ac:spMk id="2050" creationId="{00000000-0000-0000-0000-000000000000}"/>
          </ac:spMkLst>
        </pc:spChg>
        <pc:picChg chg="mod">
          <ac:chgData name="Katherine McCusker" userId="daa0da494355a67f" providerId="LiveId" clId="{8AC6D331-E179-4084-88B2-DB4E7A86EB55}" dt="2019-04-03T23:53:57.929" v="483" actId="1076"/>
          <ac:picMkLst>
            <pc:docMk/>
            <pc:sldMk cId="0" sldId="259"/>
            <ac:picMk id="11" creationId="{E05AFFBF-67EC-4EC3-B6CE-0B34F285AB44}"/>
          </ac:picMkLst>
        </pc:picChg>
        <pc:picChg chg="mod">
          <ac:chgData name="Katherine McCusker" userId="daa0da494355a67f" providerId="LiveId" clId="{8AC6D331-E179-4084-88B2-DB4E7A86EB55}" dt="2019-04-03T23:53:42.698" v="481" actId="1076"/>
          <ac:picMkLst>
            <pc:docMk/>
            <pc:sldMk cId="0" sldId="259"/>
            <ac:picMk id="43" creationId="{BAF1E737-EF38-4FD7-B83F-35DB4B50DC6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506200" y="16459200"/>
            <a:ext cx="14274800" cy="4368800"/>
          </a:xfrm>
          <a:prstGeom prst="rect">
            <a:avLst/>
          </a:prstGeom>
        </p:spPr>
      </p:pic>
      <p:pic>
        <p:nvPicPr>
          <p:cNvPr id="1032" name="New picture"/>
          <p:cNvPicPr/>
          <p:nvPr/>
        </p:nvPicPr>
        <p:blipFill>
          <a:blip r:embed="rId14"/>
          <a:stretch>
            <a:fillRect/>
          </a:stretch>
        </p:blipFill>
        <p:spPr>
          <a:xfrm rot="5400000">
            <a:off x="41122600" y="16459200"/>
            <a:ext cx="14274800" cy="4368800"/>
          </a:xfrm>
          <a:prstGeom prst="rect">
            <a:avLst/>
          </a:prstGeom>
        </p:spPr>
      </p:pic>
      <p:pic>
        <p:nvPicPr>
          <p:cNvPr id="1033" name="New picture"/>
          <p:cNvPicPr/>
          <p:nvPr/>
        </p:nvPicPr>
        <p:blipFill>
          <a:blip r:embed="rId15"/>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perceptualpewter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smtId="4294967295"/>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5800" y="528996"/>
            <a:ext cx="42519600" cy="5994347"/>
          </a:xfrm>
          <a:prstGeom prst="roundRect">
            <a:avLst>
              <a:gd name="adj" fmla="val 6990"/>
            </a:avLst>
          </a:prstGeom>
          <a:solidFill>
            <a:srgbClr val="2D3C50"/>
          </a:solidFill>
          <a:ln>
            <a:solidFill>
              <a:schemeClr val="tx1"/>
            </a:solidFill>
            <a:miter lim="800000"/>
          </a:ln>
        </p:spPr>
        <p:txBody>
          <a:bodyPr/>
          <a:lstStyle>
            <a:defPPr>
              <a:defRPr kern="1200" smtId="4294967295"/>
            </a:defPPr>
          </a:lstStyle>
          <a:p>
            <a:pPr eaLnBrk="1" hangingPunct="1"/>
            <a:br>
              <a:rPr lang="en-US" sz="4000" i="1" dirty="0">
                <a:noFill/>
              </a:rPr>
            </a:br>
            <a:endParaRPr lang="en-US" sz="4000" i="1" dirty="0">
              <a:noFill/>
            </a:endParaRPr>
          </a:p>
        </p:txBody>
      </p:sp>
      <p:sp>
        <p:nvSpPr>
          <p:cNvPr id="2155" name="Rectangle 167"/>
          <p:cNvSpPr>
            <a:spLocks noChangeArrowheads="1"/>
          </p:cNvSpPr>
          <p:nvPr/>
        </p:nvSpPr>
        <p:spPr bwMode="auto">
          <a:xfrm>
            <a:off x="6858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Abstract</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3657600" y="1278651"/>
            <a:ext cx="36576000" cy="2937440"/>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761086">
              <a:spcBef>
                <a:spcPct val="20000"/>
              </a:spcBef>
              <a:defRPr/>
            </a:pPr>
            <a:r>
              <a:rPr lang="en-US" sz="11500" dirty="0">
                <a:solidFill>
                  <a:schemeClr val="bg1"/>
                </a:solidFill>
                <a:latin typeface="Nunito" panose="00000500000000000000" pitchFamily="2" charset="0"/>
              </a:rPr>
              <a:t>The Effect of Irrelevant Stimuli on Attention</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7178338" y="3222997"/>
            <a:ext cx="29534524" cy="2831544"/>
          </a:xfrm>
          <a:prstGeom prst="rect">
            <a:avLst/>
          </a:prstGeom>
        </p:spPr>
        <p:txBody>
          <a:bodyPr wrap="square"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Designing and Utilizing Java Programming to Distribute</a:t>
            </a:r>
          </a:p>
          <a:p>
            <a:pPr algn="ct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Stroop Test to Collect Stroop Effect Data</a:t>
            </a:r>
          </a:p>
          <a:p>
            <a:pPr algn="ctr">
              <a:defRPr/>
            </a:pPr>
            <a:endParaRPr lang="en-US" sz="32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US" sz="4000" b="0" dirty="0">
                <a:solidFill>
                  <a:schemeClr val="bg1"/>
                </a:solidFill>
                <a:latin typeface="Open Sans" panose="020B0606030504020204" pitchFamily="34" charset="0"/>
                <a:ea typeface="Open Sans" panose="020B0606030504020204" pitchFamily="34" charset="0"/>
                <a:cs typeface="Open Sans" panose="020B0606030504020204" pitchFamily="34" charset="0"/>
              </a:rPr>
              <a:t>By: Sara Cho, Robert </a:t>
            </a:r>
            <a:r>
              <a:rPr lang="en-US" sz="40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Varadan</a:t>
            </a:r>
            <a:r>
              <a:rPr lang="en-US" sz="40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Katherine McCusker, and Nik </a:t>
            </a:r>
            <a:r>
              <a:rPr lang="en-US" sz="40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Calias</a:t>
            </a:r>
            <a:endParaRPr lang="en-US" sz="4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15062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Materials and Methodology</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223266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Samples of Code</a:t>
            </a:r>
          </a:p>
        </p:txBody>
      </p:sp>
      <p:sp>
        <p:nvSpPr>
          <p:cNvPr id="22" name="Rectangle 167">
            <a:extLst>
              <a:ext uri="{FF2B5EF4-FFF2-40B4-BE49-F238E27FC236}">
                <a16:creationId xmlns:a16="http://schemas.microsoft.com/office/drawing/2014/main" id="{911E8223-4617-4E14-85CC-64FBEF860AEB}"/>
              </a:ext>
            </a:extLst>
          </p:cNvPr>
          <p:cNvSpPr>
            <a:spLocks noChangeArrowheads="1"/>
          </p:cNvSpPr>
          <p:nvPr/>
        </p:nvSpPr>
        <p:spPr bwMode="auto">
          <a:xfrm>
            <a:off x="331470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Conclusion</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685800" y="18513837"/>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Introduction</a:t>
            </a:r>
          </a:p>
        </p:txBody>
      </p:sp>
      <p:sp>
        <p:nvSpPr>
          <p:cNvPr id="48" name="TextBox 47">
            <a:extLst>
              <a:ext uri="{FF2B5EF4-FFF2-40B4-BE49-F238E27FC236}">
                <a16:creationId xmlns:a16="http://schemas.microsoft.com/office/drawing/2014/main" id="{6A0D303C-BC2E-4D27-8DCB-AFFC83235B99}"/>
              </a:ext>
            </a:extLst>
          </p:cNvPr>
          <p:cNvSpPr txBox="1"/>
          <p:nvPr/>
        </p:nvSpPr>
        <p:spPr>
          <a:xfrm>
            <a:off x="596255" y="8453735"/>
            <a:ext cx="10115288" cy="8817799"/>
          </a:xfrm>
          <a:prstGeom prst="rect">
            <a:avLst/>
          </a:prstGeom>
          <a:noFill/>
        </p:spPr>
        <p:txBody>
          <a:bodyPr wrap="square" rtlCol="0">
            <a:spAutoFit/>
          </a:bodyPr>
          <a:lstStyle>
            <a:defPPr>
              <a:defRPr kern="1200" smtId="4294967295"/>
            </a:defPPr>
          </a:lstStyle>
          <a:p>
            <a:pPr algn="l"/>
            <a:r>
              <a:rPr lang="en-US" sz="2500" dirty="0">
                <a:solidFill>
                  <a:schemeClr val="tx1"/>
                </a:solidFill>
                <a:latin typeface="Open Sans" panose="020B0606030504020204" pitchFamily="34" charset="0"/>
                <a:ea typeface="Open Sans" panose="020B0606030504020204" pitchFamily="34" charset="0"/>
                <a:cs typeface="Open Sans" panose="020B0606030504020204" pitchFamily="34" charset="0"/>
              </a:rPr>
              <a:t>What is the Stroop Effect and how do we test for it?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	The Stroop Effect is an effect originally studied by</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 J. R. Stroop, using a task in which a person is instructed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to respond to one aspect of a stimulus, such as the color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of ink that a word is printed in, and ignore another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aspect, such as the color that the word names. Stroop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demonstrated that a person’s attention can be distracted</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from a task by a task irrelevant stimuli. </a:t>
            </a: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r>
              <a:rPr lang="en-US" sz="2500" dirty="0">
                <a:solidFill>
                  <a:schemeClr val="tx1"/>
                </a:solidFill>
                <a:latin typeface="Open Sans" panose="020B0604020202020204" charset="0"/>
                <a:ea typeface="Open Sans" panose="020B0604020202020204" charset="0"/>
                <a:cs typeface="Open Sans" panose="020B0604020202020204" charset="0"/>
              </a:rPr>
              <a:t>Why is this experiment important?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	Stroop’s experiment is important because in today’s society we are exposed to growing amounts of information. Psychologists, computer scientists, as well as businessmen need to understand how multiple sources of information can impact the a person’s ability to pay attention.</a:t>
            </a:r>
          </a:p>
          <a:p>
            <a:pPr algn="l"/>
            <a:endParaRPr lang="en-US" sz="24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400" dirty="0"/>
          </a:p>
          <a:p>
            <a:pPr algn="l"/>
            <a:endParaRPr lang="en-US" sz="2400" dirty="0"/>
          </a:p>
          <a:p>
            <a:pPr algn="l"/>
            <a:endParaRPr lang="en-US" sz="2400" b="0" dirty="0">
              <a:solidFill>
                <a:schemeClr val="tx1"/>
              </a:solidFill>
              <a:latin typeface="Open Sans" panose="020B0604020202020204" charset="0"/>
              <a:ea typeface="Open Sans" panose="020B0604020202020204" charset="0"/>
              <a:cs typeface="Open Sans" panose="020B0604020202020204" charset="0"/>
            </a:endParaRPr>
          </a:p>
          <a:p>
            <a:pPr marL="342900" indent="-342900" algn="l">
              <a:buFont typeface="Arial" panose="020B0604020202020204" pitchFamily="34" charset="0"/>
              <a:buChar char="•"/>
            </a:pPr>
            <a:endParaRPr lang="en-US" sz="2400" dirty="0"/>
          </a:p>
          <a:p>
            <a:pPr algn="l"/>
            <a:endParaRPr lang="en-US" sz="2400" dirty="0"/>
          </a:p>
          <a:p>
            <a:pPr algn="l"/>
            <a:endParaRPr lang="en-US" sz="2400" dirty="0"/>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2326600" y="21523413"/>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Results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685800" y="19659600"/>
            <a:ext cx="10058400" cy="13542169"/>
          </a:xfrm>
          <a:prstGeom prst="rect">
            <a:avLst/>
          </a:prstGeom>
          <a:noFill/>
        </p:spPr>
        <p:txBody>
          <a:bodyPr wrap="square" rtlCol="0">
            <a:spAutoFit/>
          </a:bodyPr>
          <a:lstStyle>
            <a:defPPr>
              <a:defRPr kern="1200" smtId="4294967295"/>
            </a:defPPr>
          </a:lstStyle>
          <a:p>
            <a:pPr algn="l"/>
            <a:r>
              <a:rPr lang="en-US" sz="2500" dirty="0">
                <a:solidFill>
                  <a:schemeClr val="tx1"/>
                </a:solidFill>
                <a:latin typeface="Open Sans" panose="020B0604020202020204" charset="0"/>
                <a:ea typeface="Open Sans" panose="020B0604020202020204" charset="0"/>
                <a:cs typeface="Open Sans" panose="020B0604020202020204" charset="0"/>
              </a:rPr>
              <a:t>Our Goal… </a:t>
            </a:r>
          </a:p>
          <a:p>
            <a:pPr algn="l"/>
            <a:r>
              <a:rPr lang="en-US" sz="2500" b="0" dirty="0">
                <a:solidFill>
                  <a:schemeClr val="tx1"/>
                </a:solidFill>
                <a:latin typeface="Open Sans" panose="020B0604020202020204" charset="0"/>
                <a:ea typeface="Open Sans" panose="020B0604020202020204" charset="0"/>
                <a:cs typeface="Open Sans" panose="020B0604020202020204" charset="0"/>
              </a:rPr>
              <a:t>	Is creating a program that emulates the Stroop Test to then distribute for subjects to take. This program will prompt the subjects to enter their name and birthdate and will collect the time it takes the subject to complete the test as well as their accuracy. We hope that this program will allow psychology students to investigate how the Stroop Effect affects cognitive performance, allow the students to run experiments on multiple test subjects, and allow students to analyze results of experiments </a:t>
            </a: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r>
              <a:rPr lang="en-US" sz="2500" dirty="0">
                <a:solidFill>
                  <a:schemeClr val="tx1"/>
                </a:solidFill>
                <a:latin typeface="Open Sans" panose="020B0604020202020204" charset="0"/>
                <a:ea typeface="Open Sans" panose="020B0604020202020204" charset="0"/>
                <a:cs typeface="Open Sans" panose="020B0604020202020204" charset="0"/>
              </a:rPr>
              <a:t>The Functional Requirements of this test are: </a:t>
            </a:r>
          </a:p>
          <a:p>
            <a:pPr marL="800100" lvl="1" indent="-3429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system shall allow the user to create, retrieve, and save a file of test cases.</a:t>
            </a:r>
          </a:p>
          <a:p>
            <a:pPr marL="914400" lvl="1" indent="-4572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system shall allow the user to enter subject data for multiple subjects.</a:t>
            </a:r>
          </a:p>
          <a:p>
            <a:pPr marL="914400" lvl="1" indent="-4572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system shall allow the user to test each subject by running a Stroop Effect Test using color names presented in different color ink.</a:t>
            </a:r>
          </a:p>
          <a:p>
            <a:pPr marL="914400" lvl="1" indent="-4572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test shall consist of a 40 question practice test, followed by a 40 question actual test.</a:t>
            </a:r>
          </a:p>
          <a:p>
            <a:pPr marL="914400" lvl="1" indent="-4572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system shall store the results of tests for each subject.</a:t>
            </a:r>
          </a:p>
          <a:p>
            <a:pPr marL="914400" lvl="1" indent="-4572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The system shall allow the user to view and graph experiment results.</a:t>
            </a:r>
          </a:p>
          <a:p>
            <a:pPr marL="914400" lvl="1" indent="-457200" algn="l">
              <a:buFont typeface="Wingdings" panose="05000000000000000000" pitchFamily="2" charset="2"/>
              <a:buChar char="Ø"/>
            </a:pPr>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r>
              <a:rPr lang="en-US" sz="2500" dirty="0">
                <a:solidFill>
                  <a:schemeClr val="tx1"/>
                </a:solidFill>
                <a:latin typeface="Open Sans" panose="020B0604020202020204" charset="0"/>
                <a:ea typeface="Open Sans" panose="020B0604020202020204" charset="0"/>
                <a:cs typeface="Open Sans" panose="020B0604020202020204" charset="0"/>
              </a:rPr>
              <a:t>The Non-functional Requirements of this test are: </a:t>
            </a:r>
          </a:p>
          <a:p>
            <a:pPr marL="800100" lvl="1" indent="-3429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Reliability – The system shall be completely operational at least 99.9% of the time</a:t>
            </a:r>
          </a:p>
          <a:p>
            <a:pPr marL="800100" lvl="1" indent="-3429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Usability – A user should be able to user the system after 15 minutes of training. A user who is familiar with the system should be able to access and analyze data within 5 seconds of starting the program. </a:t>
            </a:r>
          </a:p>
          <a:p>
            <a:pPr marL="800100" lvl="1" indent="-342900" algn="l">
              <a:buFont typeface="Wingdings" panose="05000000000000000000" pitchFamily="2" charset="2"/>
              <a:buChar char="Ø"/>
            </a:pPr>
            <a:r>
              <a:rPr lang="en-US" sz="2500" b="0" dirty="0">
                <a:solidFill>
                  <a:schemeClr val="tx1"/>
                </a:solidFill>
                <a:latin typeface="Open Sans" panose="020B0604020202020204" charset="0"/>
                <a:ea typeface="Open Sans" panose="020B0604020202020204" charset="0"/>
                <a:cs typeface="Open Sans" panose="020B0604020202020204" charset="0"/>
              </a:rPr>
              <a:t>Performance – The mean time to view data shall not exceed 1 second. The mean time to download and view test case data shall not exceed 5 seconds</a:t>
            </a:r>
          </a:p>
          <a:p>
            <a:pPr marL="800100" lvl="1" indent="-342900" algn="l">
              <a:buFont typeface="Wingdings" panose="05000000000000000000" pitchFamily="2" charset="2"/>
              <a:buChar char="Ø"/>
            </a:pPr>
            <a:endParaRPr lang="en-US" sz="2400" b="0" dirty="0">
              <a:solidFill>
                <a:schemeClr val="tx1"/>
              </a:solidFill>
              <a:latin typeface="Open Sans" panose="020B0604020202020204" charset="0"/>
              <a:ea typeface="Open Sans" panose="020B0604020202020204" charset="0"/>
              <a:cs typeface="Open Sans" panose="020B0604020202020204" charset="0"/>
            </a:endParaRPr>
          </a:p>
        </p:txBody>
      </p:sp>
      <p:pic>
        <p:nvPicPr>
          <p:cNvPr id="2" name="Picture 2" descr="Image result for JR Stroop">
            <a:extLst>
              <a:ext uri="{FF2B5EF4-FFF2-40B4-BE49-F238E27FC236}">
                <a16:creationId xmlns:a16="http://schemas.microsoft.com/office/drawing/2014/main" id="{0C04B729-3312-4AE8-B433-C0699C8C5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5721" y="8575553"/>
            <a:ext cx="1696322" cy="224281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8FB01C1-373E-4866-BF69-4540A0DE8387}"/>
              </a:ext>
            </a:extLst>
          </p:cNvPr>
          <p:cNvSpPr txBox="1"/>
          <p:nvPr/>
        </p:nvSpPr>
        <p:spPr>
          <a:xfrm>
            <a:off x="11506200" y="8490311"/>
            <a:ext cx="10058400" cy="19297590"/>
          </a:xfrm>
          <a:prstGeom prst="rect">
            <a:avLst/>
          </a:prstGeom>
          <a:noFill/>
        </p:spPr>
        <p:txBody>
          <a:bodyPr wrap="square" rtlCol="0">
            <a:spAutoFit/>
          </a:bodyPr>
          <a:lstStyle>
            <a:defPPr>
              <a:defRPr kern="1200" smtId="4294967295"/>
            </a:defPPr>
          </a:lstStyle>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IDE </a:t>
            </a:r>
            <a:r>
              <a:rPr lang="en-US" sz="25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IntelliJ </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and </a:t>
            </a:r>
            <a:r>
              <a:rPr lang="en-US" sz="2500" dirty="0">
                <a:solidFill>
                  <a:schemeClr val="tx1"/>
                </a:solidFill>
                <a:latin typeface="Open Sans" panose="020B0606030504020204" pitchFamily="34" charset="0"/>
                <a:ea typeface="Open Sans" panose="020B0606030504020204" pitchFamily="34" charset="0"/>
                <a:cs typeface="Open Sans" panose="020B0606030504020204" pitchFamily="34" charset="0"/>
              </a:rPr>
              <a:t>Java code </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were utilized in the creation of the test. In order to create this emulation, the code is split into several major parts: </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Data Manager: </a:t>
            </a:r>
            <a:b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500" b="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DataManager</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the most important portion of the 	code. 	This read and writes the data that the user provides to 	the program such as their identifying information (name,	birthday, etc.) as well as their test results. This class is 	connected to and utilizes  the other major classes in 	addition to some of the smaller classes such as </a:t>
            </a:r>
            <a:r>
              <a:rPr lang="en-US" sz="2500" b="0" dirty="0">
                <a:solidFill>
                  <a:schemeClr val="tx1"/>
                </a:solidFill>
                <a:latin typeface="Courier New" panose="02070309020205020404" pitchFamily="49" charset="0"/>
                <a:ea typeface="Open Sans" panose="020B0606030504020204" pitchFamily="34" charset="0"/>
                <a:cs typeface="Courier New" panose="02070309020205020404" pitchFamily="49" charset="0"/>
              </a:rPr>
              <a:t>Subject</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a:t>
            </a:r>
            <a:r>
              <a:rPr lang="en-US" sz="2500" b="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TestResults</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Examiner: </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t>
            </a:r>
            <a:r>
              <a:rPr lang="en-US" sz="2500" b="0" dirty="0">
                <a:solidFill>
                  <a:schemeClr val="tx1"/>
                </a:solidFill>
                <a:latin typeface="Courier New" panose="02070309020205020404" pitchFamily="49" charset="0"/>
                <a:ea typeface="Open Sans" panose="020B0606030504020204" pitchFamily="34" charset="0"/>
                <a:cs typeface="Courier New" panose="02070309020205020404" pitchFamily="49" charset="0"/>
              </a:rPr>
              <a:t>Examiner</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provides the user/subject with the 	practice test, the test itself, and once the test is completed it 	will display the test results and provide the option for taking 	the test with a new subject.</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File Manager: </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t>
            </a:r>
            <a:r>
              <a:rPr lang="en-US" sz="2500" b="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FileManager</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creates new files, checks and 	identifies existing files (and will retrieve the existing file if 	prompted), and will check if a provided file name is valid.</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Graph Manager: </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a:t>
            </a:r>
            <a:r>
              <a:rPr lang="en-US" sz="2500" b="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GraphManager</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will utilize the data collected from 	the </a:t>
            </a:r>
            <a:r>
              <a:rPr lang="en-US" sz="2500" b="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DataManager</a:t>
            </a:r>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in order to create and display graphs. 	These graphs will display gender, reaction time and 	accuracy/correctness. </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500" dirty="0">
                <a:solidFill>
                  <a:schemeClr val="tx1"/>
                </a:solidFill>
                <a:latin typeface="Open Sans" panose="020B0606030504020204" pitchFamily="34" charset="0"/>
                <a:ea typeface="Open Sans" panose="020B0606030504020204" pitchFamily="34" charset="0"/>
                <a:cs typeface="Open Sans" panose="020B0606030504020204" pitchFamily="34" charset="0"/>
              </a:rPr>
              <a:t>Subjects: </a:t>
            </a:r>
          </a:p>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intended subjects that this program will be used with are people of any age. The Stroop Test is designed to examine the reaction time and accuracy for a subject who is being distracted with irrelevant stimuli.  A diverse subject group would be ideal for the purposes of collecting data. If the test-giver chose to limit the subjects to a specific group they would have the ability to do so and have the collected data available to them. </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5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Graph of what the recorded data may look like: </a:t>
            </a: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9" name="TextBox 248">
            <a:extLst>
              <a:ext uri="{FF2B5EF4-FFF2-40B4-BE49-F238E27FC236}">
                <a16:creationId xmlns:a16="http://schemas.microsoft.com/office/drawing/2014/main" id="{E7F5A37C-2B6C-4404-91FF-0640D04BD011}"/>
              </a:ext>
            </a:extLst>
          </p:cNvPr>
          <p:cNvSpPr txBox="1"/>
          <p:nvPr/>
        </p:nvSpPr>
        <p:spPr>
          <a:xfrm>
            <a:off x="33147000" y="8453735"/>
            <a:ext cx="9448800" cy="8694688"/>
          </a:xfrm>
          <a:prstGeom prst="rect">
            <a:avLst/>
          </a:prstGeom>
          <a:noFill/>
        </p:spPr>
        <p:txBody>
          <a:bodyPr wrap="square" rtlCol="0">
            <a:spAutoFit/>
          </a:bodyPr>
          <a:lstStyle>
            <a:defPPr>
              <a:defRPr kern="1200" smtId="4294967295"/>
            </a:defPPr>
          </a:lstStyle>
          <a:p>
            <a:pPr algn="l"/>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With the availability of information increasing as technology becomes more advanced; the population is constantly being inundated with distractions. The Stroop Test is a way to test this kind of distraction and can collect data to see how well different subjects can maintain their attention on the main goal of the test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i.e</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saying the color of a word out loud) and not getting distracted by the irrelevant stimuli (i.e. the color that the word reads). </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This doesn’t just help the Psychology department, it also benefits the Computer Science Department. Often on main pages for websites, it is either welcoming or overwhelming. Using the knowledge found in the Stroop Test designers can learn how overwhelmed their user can become if too much distracting information is placed all at once.</a:t>
            </a:r>
            <a:endPar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500" b="0" dirty="0">
              <a:solidFill>
                <a:schemeClr val="tx1"/>
              </a:solidFill>
              <a:latin typeface="Open Sans" panose="020B0604020202020204" charset="0"/>
              <a:ea typeface="Open Sans" panose="020B0604020202020204" charset="0"/>
              <a:cs typeface="Open Sans" panose="020B0604020202020204" charset="0"/>
            </a:endParaRP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6" name="TextBox 305">
            <a:extLst>
              <a:ext uri="{FF2B5EF4-FFF2-40B4-BE49-F238E27FC236}">
                <a16:creationId xmlns:a16="http://schemas.microsoft.com/office/drawing/2014/main" id="{52719D96-727F-42F6-8B2A-AA919B98673D}"/>
              </a:ext>
            </a:extLst>
          </p:cNvPr>
          <p:cNvSpPr txBox="1"/>
          <p:nvPr/>
        </p:nvSpPr>
        <p:spPr>
          <a:xfrm>
            <a:off x="22326600" y="22599612"/>
            <a:ext cx="10058400" cy="861774"/>
          </a:xfrm>
          <a:prstGeom prst="rect">
            <a:avLst/>
          </a:prstGeom>
          <a:noFill/>
        </p:spPr>
        <p:txBody>
          <a:bodyPr wrap="square" rtlCol="0">
            <a:spAutoFit/>
          </a:bodyPr>
          <a:lstStyle>
            <a:defPPr>
              <a:defRPr kern="1200" smtId="4294967295"/>
            </a:defPPr>
          </a:lstStyle>
          <a:p>
            <a:pPr algn="l"/>
            <a:r>
              <a:rPr lang="en-US" sz="2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Through the creation of this program we were able to successfully emulate the Stroop Test in order to display the Stroop Effect. </a:t>
            </a:r>
          </a:p>
        </p:txBody>
      </p:sp>
      <p:pic>
        <p:nvPicPr>
          <p:cNvPr id="1026" name="Picture 2" descr="Image result for white transparent brain clip art">
            <a:extLst>
              <a:ext uri="{FF2B5EF4-FFF2-40B4-BE49-F238E27FC236}">
                <a16:creationId xmlns:a16="http://schemas.microsoft.com/office/drawing/2014/main" id="{396D0CB0-2C68-4206-9193-97A56A9BC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8600" y="2467591"/>
            <a:ext cx="3536276" cy="22503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7C92A0A0-E8B9-4308-BC9A-3BD29C658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199" y="14345764"/>
            <a:ext cx="6629400" cy="4018436"/>
          </a:xfrm>
          <a:prstGeom prst="rect">
            <a:avLst/>
          </a:prstGeom>
        </p:spPr>
      </p:pic>
      <p:pic>
        <p:nvPicPr>
          <p:cNvPr id="1032" name="Picture 8" descr="Image result for java white logo with transparent background">
            <a:extLst>
              <a:ext uri="{FF2B5EF4-FFF2-40B4-BE49-F238E27FC236}">
                <a16:creationId xmlns:a16="http://schemas.microsoft.com/office/drawing/2014/main" id="{F5CF5FD3-00A4-4A0E-BFAD-4E1D84A84B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07486" y="1232769"/>
            <a:ext cx="2127842" cy="38921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872F456-480C-4E9A-BB82-6656700BBD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65969" y="27196172"/>
            <a:ext cx="5019031" cy="4998461"/>
          </a:xfrm>
          <a:prstGeom prst="rect">
            <a:avLst/>
          </a:prstGeom>
        </p:spPr>
      </p:pic>
      <p:pic>
        <p:nvPicPr>
          <p:cNvPr id="6" name="Picture 5">
            <a:extLst>
              <a:ext uri="{FF2B5EF4-FFF2-40B4-BE49-F238E27FC236}">
                <a16:creationId xmlns:a16="http://schemas.microsoft.com/office/drawing/2014/main" id="{7F5A8DC5-7164-47FD-8AD7-1F059B89CF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17351" y="27179786"/>
            <a:ext cx="5159468" cy="3180785"/>
          </a:xfrm>
          <a:prstGeom prst="rect">
            <a:avLst/>
          </a:prstGeom>
        </p:spPr>
      </p:pic>
      <p:pic>
        <p:nvPicPr>
          <p:cNvPr id="8" name="Picture 7">
            <a:extLst>
              <a:ext uri="{FF2B5EF4-FFF2-40B4-BE49-F238E27FC236}">
                <a16:creationId xmlns:a16="http://schemas.microsoft.com/office/drawing/2014/main" id="{2094B887-944E-4DCB-88C6-CCE69E332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60703" y="30662946"/>
            <a:ext cx="4632836" cy="1953605"/>
          </a:xfrm>
          <a:prstGeom prst="rect">
            <a:avLst/>
          </a:prstGeom>
        </p:spPr>
      </p:pic>
      <p:pic>
        <p:nvPicPr>
          <p:cNvPr id="7" name="Picture 6">
            <a:extLst>
              <a:ext uri="{FF2B5EF4-FFF2-40B4-BE49-F238E27FC236}">
                <a16:creationId xmlns:a16="http://schemas.microsoft.com/office/drawing/2014/main" id="{302DFB55-2567-4C6F-9B2A-F3FA5B6B69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60000" y="23444798"/>
            <a:ext cx="3147238" cy="3625523"/>
          </a:xfrm>
          <a:prstGeom prst="rect">
            <a:avLst/>
          </a:prstGeom>
        </p:spPr>
      </p:pic>
      <p:pic>
        <p:nvPicPr>
          <p:cNvPr id="10" name="Picture 9">
            <a:extLst>
              <a:ext uri="{FF2B5EF4-FFF2-40B4-BE49-F238E27FC236}">
                <a16:creationId xmlns:a16="http://schemas.microsoft.com/office/drawing/2014/main" id="{025592A9-93E3-4A4D-9659-9EDC9C9D49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66408" y="23437032"/>
            <a:ext cx="3147238" cy="3629618"/>
          </a:xfrm>
          <a:prstGeom prst="rect">
            <a:avLst/>
          </a:prstGeom>
        </p:spPr>
      </p:pic>
      <p:pic>
        <p:nvPicPr>
          <p:cNvPr id="11" name="Picture 10">
            <a:extLst>
              <a:ext uri="{FF2B5EF4-FFF2-40B4-BE49-F238E27FC236}">
                <a16:creationId xmlns:a16="http://schemas.microsoft.com/office/drawing/2014/main" id="{E05AFFBF-67EC-4EC3-B6CE-0B34F285AB44}"/>
              </a:ext>
            </a:extLst>
          </p:cNvPr>
          <p:cNvPicPr>
            <a:picLocks noChangeAspect="1"/>
          </p:cNvPicPr>
          <p:nvPr/>
        </p:nvPicPr>
        <p:blipFill>
          <a:blip r:embed="rId11"/>
          <a:stretch>
            <a:fillRect/>
          </a:stretch>
        </p:blipFill>
        <p:spPr>
          <a:xfrm>
            <a:off x="22347161" y="8846813"/>
            <a:ext cx="4807887" cy="7443440"/>
          </a:xfrm>
          <a:prstGeom prst="rect">
            <a:avLst/>
          </a:prstGeom>
        </p:spPr>
      </p:pic>
      <p:sp>
        <p:nvSpPr>
          <p:cNvPr id="14" name="TextBox 13">
            <a:extLst>
              <a:ext uri="{FF2B5EF4-FFF2-40B4-BE49-F238E27FC236}">
                <a16:creationId xmlns:a16="http://schemas.microsoft.com/office/drawing/2014/main" id="{9B6D2C15-780C-4C82-A85E-D3CA1AD20C21}"/>
              </a:ext>
            </a:extLst>
          </p:cNvPr>
          <p:cNvSpPr txBox="1"/>
          <p:nvPr/>
        </p:nvSpPr>
        <p:spPr>
          <a:xfrm>
            <a:off x="21824409" y="8310106"/>
            <a:ext cx="4495800" cy="477054"/>
          </a:xfrm>
          <a:prstGeom prst="rect">
            <a:avLst/>
          </a:prstGeom>
          <a:noFill/>
        </p:spPr>
        <p:txBody>
          <a:bodyPr wrap="square" rtlCol="0">
            <a:spAutoFit/>
          </a:bodyPr>
          <a:lstStyle/>
          <a:p>
            <a:r>
              <a:rPr lang="en-US" sz="2500" dirty="0">
                <a:solidFill>
                  <a:schemeClr val="tx1"/>
                </a:solidFill>
                <a:latin typeface="Open Sans" panose="020B0604020202020204" charset="0"/>
                <a:ea typeface="Open Sans" panose="020B0604020202020204" charset="0"/>
                <a:cs typeface="Open Sans" panose="020B0604020202020204" charset="0"/>
              </a:rPr>
              <a:t>Data Entry from </a:t>
            </a:r>
            <a:r>
              <a:rPr lang="en-US" sz="2500" dirty="0">
                <a:solidFill>
                  <a:schemeClr val="tx1"/>
                </a:solidFill>
                <a:latin typeface="Courier New" panose="02070309020205020404" pitchFamily="49" charset="0"/>
                <a:ea typeface="Open Sans" panose="020B0604020202020204" charset="0"/>
                <a:cs typeface="Courier New" panose="02070309020205020404" pitchFamily="49" charset="0"/>
              </a:rPr>
              <a:t>Main</a:t>
            </a:r>
          </a:p>
        </p:txBody>
      </p:sp>
      <p:pic>
        <p:nvPicPr>
          <p:cNvPr id="15" name="Picture 14">
            <a:extLst>
              <a:ext uri="{FF2B5EF4-FFF2-40B4-BE49-F238E27FC236}">
                <a16:creationId xmlns:a16="http://schemas.microsoft.com/office/drawing/2014/main" id="{72AB7D92-E0B5-43F2-9144-3BC9E11906DC}"/>
              </a:ext>
            </a:extLst>
          </p:cNvPr>
          <p:cNvPicPr>
            <a:picLocks noChangeAspect="1"/>
          </p:cNvPicPr>
          <p:nvPr/>
        </p:nvPicPr>
        <p:blipFill>
          <a:blip r:embed="rId12"/>
          <a:stretch>
            <a:fillRect/>
          </a:stretch>
        </p:blipFill>
        <p:spPr>
          <a:xfrm>
            <a:off x="27521419" y="8864289"/>
            <a:ext cx="5285641" cy="7576248"/>
          </a:xfrm>
          <a:prstGeom prst="rect">
            <a:avLst/>
          </a:prstGeom>
        </p:spPr>
      </p:pic>
      <p:sp>
        <p:nvSpPr>
          <p:cNvPr id="38" name="TextBox 37">
            <a:extLst>
              <a:ext uri="{FF2B5EF4-FFF2-40B4-BE49-F238E27FC236}">
                <a16:creationId xmlns:a16="http://schemas.microsoft.com/office/drawing/2014/main" id="{82E821A8-1C91-4FFC-A473-6EDA59726C46}"/>
              </a:ext>
            </a:extLst>
          </p:cNvPr>
          <p:cNvSpPr txBox="1"/>
          <p:nvPr/>
        </p:nvSpPr>
        <p:spPr>
          <a:xfrm>
            <a:off x="27286886" y="8337026"/>
            <a:ext cx="5285640" cy="477054"/>
          </a:xfrm>
          <a:prstGeom prst="rect">
            <a:avLst/>
          </a:prstGeom>
          <a:noFill/>
        </p:spPr>
        <p:txBody>
          <a:bodyPr wrap="square" rtlCol="0">
            <a:spAutoFit/>
          </a:bodyPr>
          <a:lstStyle/>
          <a:p>
            <a:r>
              <a:rPr lang="en-US" sz="2500" dirty="0">
                <a:solidFill>
                  <a:schemeClr val="tx1"/>
                </a:solidFill>
                <a:latin typeface="Open Sans" panose="020B0604020202020204" charset="0"/>
                <a:ea typeface="Open Sans" panose="020B0604020202020204" charset="0"/>
                <a:cs typeface="Open Sans" panose="020B0604020202020204" charset="0"/>
              </a:rPr>
              <a:t>Retrieve Data in </a:t>
            </a:r>
            <a:r>
              <a:rPr lang="en-US" sz="2500" dirty="0" err="1">
                <a:solidFill>
                  <a:schemeClr val="tx1"/>
                </a:solidFill>
                <a:latin typeface="Courier New" panose="02070309020205020404" pitchFamily="49" charset="0"/>
                <a:ea typeface="Open Sans" panose="020B0604020202020204" charset="0"/>
                <a:cs typeface="Courier New" panose="02070309020205020404" pitchFamily="49" charset="0"/>
              </a:rPr>
              <a:t>DataManager</a:t>
            </a:r>
            <a:r>
              <a:rPr lang="en-US" sz="2500" dirty="0">
                <a:solidFill>
                  <a:schemeClr val="tx1"/>
                </a:solidFill>
                <a:latin typeface="Open Sans" panose="020B0604020202020204" charset="0"/>
                <a:ea typeface="Open Sans" panose="020B0604020202020204" charset="0"/>
                <a:cs typeface="Open Sans" panose="020B0604020202020204" charset="0"/>
              </a:rPr>
              <a:t> </a:t>
            </a:r>
            <a:endParaRPr lang="en-US" sz="2500" dirty="0">
              <a:solidFill>
                <a:schemeClr val="tx1"/>
              </a:solidFill>
              <a:latin typeface="Courier New" panose="02070309020205020404" pitchFamily="49" charset="0"/>
              <a:ea typeface="Open Sans" panose="020B0604020202020204" charset="0"/>
              <a:cs typeface="Courier New" panose="02070309020205020404" pitchFamily="49" charset="0"/>
            </a:endParaRPr>
          </a:p>
        </p:txBody>
      </p:sp>
      <p:pic>
        <p:nvPicPr>
          <p:cNvPr id="39" name="Content Placeholder 3">
            <a:extLst>
              <a:ext uri="{FF2B5EF4-FFF2-40B4-BE49-F238E27FC236}">
                <a16:creationId xmlns:a16="http://schemas.microsoft.com/office/drawing/2014/main" id="{F4252E93-64A9-412B-B1FB-0BC8E87F9DD1}"/>
              </a:ext>
            </a:extLst>
          </p:cNvPr>
          <p:cNvPicPr>
            <a:picLocks noGrp="1" noChangeAspect="1"/>
          </p:cNvPicPr>
          <p:nvPr>
            <p:ph idx="1"/>
          </p:nvPr>
        </p:nvPicPr>
        <p:blipFill>
          <a:blip r:embed="rId13" cstate="print">
            <a:extLst>
              <a:ext uri="{28A0092B-C50C-407E-A947-70E740481C1C}">
                <a14:useLocalDpi xmlns:a14="http://schemas.microsoft.com/office/drawing/2010/main" val="0"/>
              </a:ext>
            </a:extLst>
          </a:blip>
          <a:stretch>
            <a:fillRect/>
          </a:stretch>
        </p:blipFill>
        <p:spPr>
          <a:xfrm>
            <a:off x="11468357" y="25627406"/>
            <a:ext cx="9666100" cy="5575717"/>
          </a:xfrm>
        </p:spPr>
      </p:pic>
      <p:pic>
        <p:nvPicPr>
          <p:cNvPr id="16" name="Picture 15">
            <a:extLst>
              <a:ext uri="{FF2B5EF4-FFF2-40B4-BE49-F238E27FC236}">
                <a16:creationId xmlns:a16="http://schemas.microsoft.com/office/drawing/2014/main" id="{F15D3463-4D1C-4186-B05F-086BE78AD909}"/>
              </a:ext>
            </a:extLst>
          </p:cNvPr>
          <p:cNvPicPr>
            <a:picLocks noChangeAspect="1"/>
          </p:cNvPicPr>
          <p:nvPr/>
        </p:nvPicPr>
        <p:blipFill rotWithShape="1">
          <a:blip r:embed="rId14"/>
          <a:srcRect b="53816"/>
          <a:stretch/>
        </p:blipFill>
        <p:spPr>
          <a:xfrm>
            <a:off x="21734406" y="17600971"/>
            <a:ext cx="5709683" cy="2527709"/>
          </a:xfrm>
          <a:prstGeom prst="rect">
            <a:avLst/>
          </a:prstGeom>
        </p:spPr>
      </p:pic>
      <p:pic>
        <p:nvPicPr>
          <p:cNvPr id="41" name="Picture 40">
            <a:extLst>
              <a:ext uri="{FF2B5EF4-FFF2-40B4-BE49-F238E27FC236}">
                <a16:creationId xmlns:a16="http://schemas.microsoft.com/office/drawing/2014/main" id="{93942CF7-C2B8-41B6-BEDD-5216085B8142}"/>
              </a:ext>
            </a:extLst>
          </p:cNvPr>
          <p:cNvPicPr>
            <a:picLocks noChangeAspect="1"/>
          </p:cNvPicPr>
          <p:nvPr/>
        </p:nvPicPr>
        <p:blipFill rotWithShape="1">
          <a:blip r:embed="rId14"/>
          <a:srcRect t="45864"/>
          <a:stretch/>
        </p:blipFill>
        <p:spPr>
          <a:xfrm>
            <a:off x="27652882" y="17580662"/>
            <a:ext cx="5381132" cy="2997973"/>
          </a:xfrm>
          <a:prstGeom prst="rect">
            <a:avLst/>
          </a:prstGeom>
        </p:spPr>
      </p:pic>
      <p:sp>
        <p:nvSpPr>
          <p:cNvPr id="42" name="TextBox 41">
            <a:extLst>
              <a:ext uri="{FF2B5EF4-FFF2-40B4-BE49-F238E27FC236}">
                <a16:creationId xmlns:a16="http://schemas.microsoft.com/office/drawing/2014/main" id="{B97D3654-7B4D-4671-930D-44C28B2B6C1C}"/>
              </a:ext>
            </a:extLst>
          </p:cNvPr>
          <p:cNvSpPr txBox="1"/>
          <p:nvPr/>
        </p:nvSpPr>
        <p:spPr>
          <a:xfrm>
            <a:off x="21631414" y="17064264"/>
            <a:ext cx="8678135" cy="477054"/>
          </a:xfrm>
          <a:prstGeom prst="rect">
            <a:avLst/>
          </a:prstGeom>
          <a:noFill/>
        </p:spPr>
        <p:txBody>
          <a:bodyPr wrap="square" rtlCol="0">
            <a:spAutoFit/>
          </a:bodyPr>
          <a:lstStyle/>
          <a:p>
            <a:r>
              <a:rPr lang="en-US" sz="2500" dirty="0">
                <a:solidFill>
                  <a:schemeClr val="tx1"/>
                </a:solidFill>
                <a:latin typeface="Open Sans" panose="020B0604020202020204" charset="0"/>
                <a:ea typeface="Open Sans" panose="020B0604020202020204" charset="0"/>
                <a:cs typeface="Open Sans" panose="020B0604020202020204" charset="0"/>
              </a:rPr>
              <a:t>Give Practice Test and Give Test from </a:t>
            </a:r>
            <a:r>
              <a:rPr lang="en-US" sz="2500" dirty="0">
                <a:solidFill>
                  <a:schemeClr val="tx1"/>
                </a:solidFill>
                <a:latin typeface="Courier New" panose="02070309020205020404" pitchFamily="49" charset="0"/>
                <a:ea typeface="Open Sans" panose="020B0604020202020204" charset="0"/>
                <a:cs typeface="Courier New" panose="02070309020205020404" pitchFamily="49" charset="0"/>
              </a:rPr>
              <a:t>Examiner</a:t>
            </a:r>
            <a:r>
              <a:rPr lang="en-US" sz="2500" dirty="0">
                <a:solidFill>
                  <a:schemeClr val="tx1"/>
                </a:solidFill>
                <a:latin typeface="Open Sans" panose="020B0604020202020204" charset="0"/>
                <a:ea typeface="Open Sans" panose="020B0604020202020204" charset="0"/>
                <a:cs typeface="Open Sans" panose="020B0604020202020204" charset="0"/>
              </a:rPr>
              <a:t> </a:t>
            </a:r>
            <a:endParaRPr lang="en-US" sz="2500" dirty="0">
              <a:solidFill>
                <a:schemeClr val="tx1"/>
              </a:solidFill>
              <a:latin typeface="Courier New" panose="02070309020205020404" pitchFamily="49" charset="0"/>
              <a:ea typeface="Open Sans" panose="020B0604020202020204" charset="0"/>
              <a:cs typeface="Courier New" panose="02070309020205020404" pitchFamily="49" charset="0"/>
            </a:endParaRPr>
          </a:p>
        </p:txBody>
      </p:sp>
      <p:pic>
        <p:nvPicPr>
          <p:cNvPr id="43" name="UML Research Day">
            <a:extLst>
              <a:ext uri="{FF2B5EF4-FFF2-40B4-BE49-F238E27FC236}">
                <a16:creationId xmlns:a16="http://schemas.microsoft.com/office/drawing/2014/main" id="{BAF1E737-EF38-4FD7-B83F-35DB4B50DC68}"/>
              </a:ext>
            </a:extLst>
          </p:cNvPr>
          <p:cNvPicPr/>
          <p:nvPr/>
        </p:nvPicPr>
        <p:blipFill rotWithShape="1">
          <a:blip r:embed="rId15" cstate="print">
            <a:extLst>
              <a:ext uri="{28A0092B-C50C-407E-A947-70E740481C1C}">
                <a14:useLocalDpi xmlns:a14="http://schemas.microsoft.com/office/drawing/2010/main" val="0"/>
              </a:ext>
            </a:extLst>
          </a:blip>
          <a:srcRect l="11211" r="22727"/>
          <a:stretch/>
        </p:blipFill>
        <p:spPr>
          <a:xfrm>
            <a:off x="33400908" y="17064264"/>
            <a:ext cx="10147945" cy="1106884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6155</TotalTime>
  <Words>132</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Courier New</vt:lpstr>
      <vt:lpstr>Open Sans</vt:lpstr>
      <vt:lpstr>Wingdings</vt:lpstr>
      <vt:lpstr>Nunito</vt:lpstr>
      <vt:lpstr>Arial</vt:lpstr>
      <vt:lpstr>Default Design</vt:lpstr>
      <vt:lpstr> </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Katherine McCusker</cp:lastModifiedBy>
  <cp:revision>172</cp:revision>
  <dcterms:modified xsi:type="dcterms:W3CDTF">2019-04-05T22:40:27Z</dcterms:modified>
  <cp:category>science research poster</cp:category>
</cp:coreProperties>
</file>