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316" r:id="rId3"/>
    <p:sldId id="317" r:id="rId4"/>
    <p:sldId id="322" r:id="rId5"/>
    <p:sldId id="325" r:id="rId6"/>
    <p:sldId id="326" r:id="rId7"/>
    <p:sldId id="327" r:id="rId8"/>
    <p:sldId id="323" r:id="rId9"/>
    <p:sldId id="324" r:id="rId10"/>
    <p:sldId id="318" r:id="rId11"/>
    <p:sldId id="328" r:id="rId12"/>
    <p:sldId id="329" r:id="rId13"/>
    <p:sldId id="31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>
      <p:cViewPr varScale="1">
        <p:scale>
          <a:sx n="94" d="100"/>
          <a:sy n="94" d="100"/>
        </p:scale>
        <p:origin x="98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Spanning Tree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Spanning </a:t>
            </a:r>
            <a:r>
              <a:rPr lang="en-US" dirty="0"/>
              <a:t>tree = V-1 </a:t>
            </a:r>
            <a:r>
              <a:rPr lang="en-US" dirty="0" smtClean="0"/>
              <a:t>edges that connect all vertices.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a connected, weighted, undirected graph, find the spanning tree of minimum total cost.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22" y="421337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37122" y="287755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65922" y="287755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892486" y="3106150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437122" y="42262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094722" y="286719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664804" y="3334750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265922" y="42262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721286" y="4441973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7161" y="4404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7161" y="344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28361" y="4454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8361" y="274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7636" y="3566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1333" y="3615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3636" y="342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4191" y="3566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322404" y="3324393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892486" y="4454831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825799" y="3267795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825799" y="3267795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493604" y="3334750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654599" y="3267795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08722" y="344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96157" y="5334000"/>
            <a:ext cx="147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cost: 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8319" y="1066800"/>
            <a:ext cx="379520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dirty="0" smtClean="0"/>
              <a:t>(|V|)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1066800"/>
            <a:ext cx="379520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rim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 smtClean="0"/>
              <a:t>        cost[u] </a:t>
            </a:r>
            <a:r>
              <a:rPr lang="en-US" dirty="0"/>
              <a:t>= ∞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FFFF00"/>
                </a:solidFill>
              </a:rPr>
              <a:t>inTree</a:t>
            </a:r>
            <a:r>
              <a:rPr lang="en-US" dirty="0" smtClean="0">
                <a:solidFill>
                  <a:srgbClr val="FFFF00"/>
                </a:solidFill>
              </a:rPr>
              <a:t>[u] = false</a:t>
            </a:r>
          </a:p>
          <a:p>
            <a:r>
              <a:rPr lang="en-US" dirty="0" smtClean="0"/>
              <a:t>    cost[s] = 0</a:t>
            </a: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dirty="0" smtClean="0"/>
              <a:t>(|V|)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FFFF00"/>
                </a:solidFill>
              </a:rPr>
              <a:t>inTree</a:t>
            </a:r>
            <a:r>
              <a:rPr lang="en-US" dirty="0" smtClean="0">
                <a:solidFill>
                  <a:srgbClr val="FFFF00"/>
                </a:solidFill>
              </a:rPr>
              <a:t>[u] = true</a:t>
            </a:r>
          </a:p>
          <a:p>
            <a:r>
              <a:rPr lang="en-US" dirty="0" smtClean="0"/>
              <a:t> 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  <a:r>
              <a:rPr lang="en-US" dirty="0" err="1" smtClean="0">
                <a:solidFill>
                  <a:srgbClr val="FFFF00"/>
                </a:solidFill>
              </a:rPr>
              <a:t>inTree</a:t>
            </a:r>
            <a:r>
              <a:rPr lang="en-US" dirty="0" smtClean="0">
                <a:solidFill>
                  <a:srgbClr val="FFFF00"/>
                </a:solidFill>
              </a:rPr>
              <a:t>[v] &amp;&amp;</a:t>
            </a:r>
            <a:r>
              <a:rPr lang="en-US" dirty="0" smtClean="0"/>
              <a:t> cost[v] &gt; w</a:t>
            </a:r>
            <a:endParaRPr lang="en-US" dirty="0"/>
          </a:p>
          <a:p>
            <a:r>
              <a:rPr lang="en-US" dirty="0" smtClean="0"/>
              <a:t>                cost[v] = w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r>
              <a:rPr lang="en-US" dirty="0" smtClean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smtClean="0"/>
              <a:t>cost[v])</a:t>
            </a:r>
          </a:p>
        </p:txBody>
      </p:sp>
    </p:spTree>
    <p:extLst>
      <p:ext uri="{BB962C8B-B14F-4D97-AF65-F5344CB8AC3E}">
        <p14:creationId xmlns:p14="http://schemas.microsoft.com/office/powerpoint/2010/main" val="14794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342" y="1198632"/>
            <a:ext cx="77790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(n):  </a:t>
            </a:r>
            <a:br>
              <a:rPr lang="en-US" dirty="0" smtClean="0"/>
            </a:br>
            <a:r>
              <a:rPr lang="en-US" dirty="0" smtClean="0"/>
              <a:t>    Creates a collection of n singleton sets, containing the integers 1 through 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ds.find</a:t>
            </a:r>
            <a:r>
              <a:rPr lang="en-US" dirty="0" smtClean="0"/>
              <a:t>(x):  </a:t>
            </a:r>
            <a:br>
              <a:rPr lang="en-US" dirty="0" smtClean="0"/>
            </a:br>
            <a:r>
              <a:rPr lang="en-US" dirty="0" smtClean="0"/>
              <a:t>     Returns an integer that uniquely identifies the set to which x belongs. </a:t>
            </a:r>
            <a:br>
              <a:rPr lang="en-US" dirty="0" smtClean="0"/>
            </a:br>
            <a:r>
              <a:rPr lang="en-US" dirty="0" smtClean="0"/>
              <a:t>     (We’ll use the largest element of x’s set, but any consistent value will work.)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Combines the sets to which x and y belong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(8)</a:t>
            </a:r>
            <a:endParaRPr lang="en-US" dirty="0"/>
          </a:p>
          <a:p>
            <a:r>
              <a:rPr lang="en-US" dirty="0" smtClean="0"/>
              <a:t>{1} {2} {3} {4} {5} {6} {7} {8}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(3) returns 3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(5) returns 5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(2, 7)</a:t>
            </a:r>
            <a:br>
              <a:rPr lang="en-US" dirty="0" smtClean="0"/>
            </a:br>
            <a:r>
              <a:rPr lang="en-US" dirty="0" err="1" smtClean="0"/>
              <a:t>ds.union</a:t>
            </a:r>
            <a:r>
              <a:rPr lang="en-US" dirty="0" smtClean="0"/>
              <a:t>(5, 8)</a:t>
            </a:r>
          </a:p>
          <a:p>
            <a:r>
              <a:rPr lang="en-US" dirty="0" smtClean="0"/>
              <a:t>{1} {2,7} {3} {4} {5,8} {6}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891677"/>
            <a:ext cx="1979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ds.find</a:t>
            </a:r>
            <a:r>
              <a:rPr lang="en-US" dirty="0" smtClean="0"/>
              <a:t>(3) returns 3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(5) returns 8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(8) returns 8</a:t>
            </a:r>
          </a:p>
          <a:p>
            <a:endParaRPr lang="en-US" dirty="0" smtClean="0"/>
          </a:p>
          <a:p>
            <a:r>
              <a:rPr lang="en-US" dirty="0" err="1" smtClean="0"/>
              <a:t>ds.union</a:t>
            </a:r>
            <a:r>
              <a:rPr lang="en-US" dirty="0" smtClean="0"/>
              <a:t>(1,7)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(3,4)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(4,6)</a:t>
            </a:r>
          </a:p>
          <a:p>
            <a:r>
              <a:rPr lang="en-US" dirty="0" smtClean="0"/>
              <a:t>{1,2,7} {3,4,6} {5,8}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3886200"/>
            <a:ext cx="1979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ds.find</a:t>
            </a:r>
            <a:r>
              <a:rPr lang="en-US" dirty="0" smtClean="0"/>
              <a:t>(3) returns 6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(5) returns 8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(4) returns 6</a:t>
            </a:r>
          </a:p>
          <a:p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(1,4)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(6,8)</a:t>
            </a:r>
          </a:p>
          <a:p>
            <a:r>
              <a:rPr lang="en-US" dirty="0" smtClean="0"/>
              <a:t>{1,2,3,4,5,6,7,8}</a:t>
            </a:r>
          </a:p>
          <a:p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(x) returns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 (G)</a:t>
            </a:r>
          </a:p>
          <a:p>
            <a:endParaRPr lang="en-US" sz="1000" dirty="0"/>
          </a:p>
          <a:p>
            <a:r>
              <a:rPr lang="en-US" dirty="0" smtClean="0"/>
              <a:t>    ds = new </a:t>
            </a:r>
            <a:r>
              <a:rPr lang="en-US" dirty="0" err="1" smtClean="0"/>
              <a:t>DisjointSet</a:t>
            </a:r>
            <a:r>
              <a:rPr lang="en-US" dirty="0" smtClean="0"/>
              <a:t>(|V|)</a:t>
            </a:r>
          </a:p>
          <a:p>
            <a:endParaRPr lang="en-US" sz="1000" dirty="0"/>
          </a:p>
          <a:p>
            <a:r>
              <a:rPr lang="en-US" dirty="0" smtClean="0"/>
              <a:t>    sort the edges E by weight</a:t>
            </a:r>
          </a:p>
          <a:p>
            <a:endParaRPr lang="en-US" sz="1000" dirty="0"/>
          </a:p>
          <a:p>
            <a:r>
              <a:rPr lang="en-US" dirty="0" smtClean="0"/>
              <a:t>    X = { }</a:t>
            </a:r>
          </a:p>
          <a:p>
            <a:endParaRPr lang="en-US" sz="1000" dirty="0"/>
          </a:p>
          <a:p>
            <a:r>
              <a:rPr lang="en-US" dirty="0" smtClean="0"/>
              <a:t>    for all edges (</a:t>
            </a:r>
            <a:r>
              <a:rPr lang="en-US" dirty="0" err="1" smtClean="0"/>
              <a:t>u,v,w</a:t>
            </a:r>
            <a:r>
              <a:rPr lang="en-US" dirty="0" smtClean="0"/>
              <a:t>) in E by increasing weight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 smtClean="0"/>
              <a:t>ds.find</a:t>
            </a:r>
            <a:r>
              <a:rPr lang="en-US" dirty="0" smtClean="0"/>
              <a:t>(u) ≠ </a:t>
            </a:r>
            <a:r>
              <a:rPr lang="en-US" dirty="0" err="1" smtClean="0"/>
              <a:t>ds.find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add (</a:t>
            </a:r>
            <a:r>
              <a:rPr lang="en-US" dirty="0" err="1" smtClean="0"/>
              <a:t>u,v,w</a:t>
            </a:r>
            <a:r>
              <a:rPr lang="en-US" dirty="0" smtClean="0"/>
              <a:t>) to X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return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371600"/>
            <a:ext cx="262347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O(NEW) +</a:t>
            </a:r>
          </a:p>
          <a:p>
            <a:r>
              <a:rPr lang="en-US" dirty="0"/>
              <a:t> </a:t>
            </a:r>
            <a:r>
              <a:rPr lang="en-US" dirty="0" smtClean="0"/>
              <a:t>   O(ENUM) +</a:t>
            </a:r>
          </a:p>
          <a:p>
            <a:r>
              <a:rPr lang="en-US" dirty="0"/>
              <a:t> </a:t>
            </a:r>
            <a:r>
              <a:rPr lang="en-US" dirty="0" smtClean="0"/>
              <a:t>   O(SORT) +</a:t>
            </a:r>
          </a:p>
          <a:p>
            <a:r>
              <a:rPr lang="en-US" dirty="0"/>
              <a:t> </a:t>
            </a:r>
            <a:r>
              <a:rPr lang="en-US" dirty="0" smtClean="0"/>
              <a:t>   O(E ∙ FIND) +</a:t>
            </a:r>
          </a:p>
          <a:p>
            <a:r>
              <a:rPr lang="en-US" dirty="0"/>
              <a:t> </a:t>
            </a:r>
            <a:r>
              <a:rPr lang="en-US" dirty="0" smtClean="0"/>
              <a:t>   O(V ∙ UNION)</a:t>
            </a:r>
          </a:p>
          <a:p>
            <a:endParaRPr lang="en-US" dirty="0"/>
          </a:p>
          <a:p>
            <a:r>
              <a:rPr lang="en-US" dirty="0" smtClean="0"/>
              <a:t>With adjacency list, under</a:t>
            </a:r>
            <a:br>
              <a:rPr lang="en-US" dirty="0" smtClean="0"/>
            </a:br>
            <a:r>
              <a:rPr lang="en-US" dirty="0" smtClean="0"/>
              <a:t>reasonable assumptions:</a:t>
            </a:r>
          </a:p>
          <a:p>
            <a:endParaRPr lang="en-US" sz="1000" dirty="0"/>
          </a:p>
          <a:p>
            <a:r>
              <a:rPr lang="en-US" dirty="0"/>
              <a:t> </a:t>
            </a:r>
            <a:r>
              <a:rPr lang="en-US" dirty="0" smtClean="0"/>
              <a:t>   O(V) +</a:t>
            </a:r>
          </a:p>
          <a:p>
            <a:r>
              <a:rPr lang="en-US" dirty="0"/>
              <a:t> </a:t>
            </a:r>
            <a:r>
              <a:rPr lang="en-US" dirty="0" smtClean="0"/>
              <a:t>   O(V+E) +</a:t>
            </a:r>
          </a:p>
          <a:p>
            <a:r>
              <a:rPr lang="en-US" dirty="0"/>
              <a:t> </a:t>
            </a:r>
            <a:r>
              <a:rPr lang="en-US" dirty="0" smtClean="0"/>
              <a:t>   O(SORT) +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O(E ∙ FIND) +</a:t>
            </a:r>
          </a:p>
          <a:p>
            <a:r>
              <a:rPr lang="en-US" dirty="0"/>
              <a:t>    O(V ∙ UNION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413899"/>
            <a:ext cx="389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Simplifies to</a:t>
            </a:r>
          </a:p>
          <a:p>
            <a:r>
              <a:rPr lang="en-US" dirty="0"/>
              <a:t> </a:t>
            </a:r>
            <a:r>
              <a:rPr lang="en-US" dirty="0" smtClean="0"/>
              <a:t>   O(SORT) + </a:t>
            </a:r>
            <a:r>
              <a:rPr lang="en-US" dirty="0"/>
              <a:t>O(E ∙ FIND) </a:t>
            </a:r>
            <a:r>
              <a:rPr lang="en-US" dirty="0" smtClean="0"/>
              <a:t>+ O(V </a:t>
            </a:r>
            <a:r>
              <a:rPr lang="en-US" dirty="0"/>
              <a:t>∙ UNION)</a:t>
            </a:r>
          </a:p>
        </p:txBody>
      </p:sp>
    </p:spTree>
    <p:extLst>
      <p:ext uri="{BB962C8B-B14F-4D97-AF65-F5344CB8AC3E}">
        <p14:creationId xmlns:p14="http://schemas.microsoft.com/office/powerpoint/2010/main" val="6834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5437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Prim’s Algorithm: </a:t>
            </a:r>
          </a:p>
          <a:p>
            <a:endParaRPr lang="en-US" sz="1000" dirty="0"/>
          </a:p>
          <a:p>
            <a:r>
              <a:rPr lang="en-US" dirty="0" smtClean="0"/>
              <a:t>	Same as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/>
              <a:t>	</a:t>
            </a:r>
            <a:r>
              <a:rPr lang="en-US" dirty="0" smtClean="0"/>
              <a:t>	O((E+V) log V) on sparse </a:t>
            </a:r>
            <a:r>
              <a:rPr lang="en-US" dirty="0" smtClean="0"/>
              <a:t>graph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O(E log V) since graph is connected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O(V</a:t>
            </a:r>
            <a:r>
              <a:rPr lang="en-US" baseline="30000" dirty="0" smtClean="0"/>
              <a:t>2</a:t>
            </a:r>
            <a:r>
              <a:rPr lang="en-US" dirty="0" smtClean="0"/>
              <a:t>) on dense graph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 (using adjacency list):</a:t>
            </a:r>
          </a:p>
          <a:p>
            <a:endParaRPr lang="en-US" sz="1000" dirty="0"/>
          </a:p>
          <a:p>
            <a:r>
              <a:rPr lang="en-US" dirty="0" smtClean="0"/>
              <a:t>	</a:t>
            </a:r>
            <a:r>
              <a:rPr lang="en-US" dirty="0"/>
              <a:t>O(SORT) + O(E ∙ FIND) + O(V ∙ UNION)</a:t>
            </a:r>
          </a:p>
          <a:p>
            <a:endParaRPr lang="en-US" sz="1000" dirty="0"/>
          </a:p>
          <a:p>
            <a:r>
              <a:rPr lang="en-US" dirty="0" smtClean="0"/>
              <a:t>	We can do the sort in O(E log E) and all the union/finds in</a:t>
            </a:r>
            <a:br>
              <a:rPr lang="en-US" dirty="0" smtClean="0"/>
            </a:br>
            <a:r>
              <a:rPr lang="en-US" dirty="0" smtClean="0"/>
              <a:t>                  O((E+V) log V), yielding  O(E log E + (E+V) log V)  =  O((E+V) log V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smtClean="0"/>
              <a:t>	O(E log V) since graph is connected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	With radix sort, we can do the sort in O(E), and with more care, we 	can do all the union/finds in </a:t>
            </a:r>
            <a:r>
              <a:rPr lang="en-US" dirty="0" smtClean="0"/>
              <a:t>O(E </a:t>
            </a:r>
            <a:r>
              <a:rPr lang="en-US" dirty="0" smtClean="0"/>
              <a:t>log* V), yielding </a:t>
            </a:r>
            <a:r>
              <a:rPr lang="en-US" dirty="0" smtClean="0"/>
              <a:t>O(E </a:t>
            </a:r>
            <a:r>
              <a:rPr lang="en-US" dirty="0" smtClean="0"/>
              <a:t>log* V)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	log* is so slowly growing  (log* 2</a:t>
            </a:r>
            <a:r>
              <a:rPr lang="en-US" baseline="30000" dirty="0" smtClean="0"/>
              <a:t>65536</a:t>
            </a:r>
            <a:r>
              <a:rPr lang="en-US" dirty="0" smtClean="0"/>
              <a:t> = 5) that for all practical</a:t>
            </a:r>
            <a:br>
              <a:rPr lang="en-US" dirty="0" smtClean="0"/>
            </a:br>
            <a:r>
              <a:rPr lang="en-US" dirty="0" smtClean="0"/>
              <a:t>	purposes the algorithm is </a:t>
            </a:r>
            <a:r>
              <a:rPr lang="en-US" dirty="0" smtClean="0"/>
              <a:t>O(E).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371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Repeatedly choose the lightest edge that does not create a cycle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03724" y="397441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46124" y="263859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74924" y="263859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901488" y="2867193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446124" y="398727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103724" y="262823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673806" y="3095793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274924" y="398727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730288" y="4203016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66163" y="4165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6163" y="320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37363" y="421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37363" y="2507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6638" y="332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0335" y="337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82638" y="3186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3193" y="332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331406" y="3085436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901488" y="4215874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834801" y="3028838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834801" y="3028838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502606" y="3095793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663601" y="3028838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17724" y="320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Arbitrarily pick a starting vertex, such as A, and let S = {A}.  (Think of S as the set of vertices that have been incorporated into the spanning tree.)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Repeatedly pick the lightest edge (</a:t>
            </a:r>
            <a:r>
              <a:rPr lang="en-US" dirty="0" err="1" smtClean="0"/>
              <a:t>u,v</a:t>
            </a:r>
            <a:r>
              <a:rPr lang="en-US" dirty="0" smtClean="0"/>
              <a:t>) that goes from a vertex u in S to a vertex v not in S.  Add v to S.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95971" y="486584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338371" y="353002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67171" y="353002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793735" y="3758621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338371" y="487870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995971" y="3519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566053" y="3987221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167171" y="487870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622535" y="5094444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58410" y="505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58410" y="409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9610" y="5107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9610" y="339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8885" y="4219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72582" y="4267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4885" y="4078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5440" y="4219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223653" y="3976864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793735" y="5107302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727048" y="3920266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727048" y="3920266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394853" y="3987221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555848" y="3920266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09971" y="4095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 Property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896" y="1143000"/>
            <a:ext cx="6781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a set of edges X is part of an MST for a graph G = (V, E).  </a:t>
            </a:r>
          </a:p>
          <a:p>
            <a:endParaRPr lang="en-US" sz="1000" dirty="0"/>
          </a:p>
          <a:p>
            <a:r>
              <a:rPr lang="en-US" dirty="0" smtClean="0"/>
              <a:t>Pick any subset of vertices S for which X has no edge that crosses the cut between S and V – S, and let e be the lightest edge that </a:t>
            </a:r>
            <a:r>
              <a:rPr lang="en-US" i="1" dirty="0" smtClean="0"/>
              <a:t>does</a:t>
            </a:r>
            <a:r>
              <a:rPr lang="en-US" dirty="0" smtClean="0"/>
              <a:t> cross.</a:t>
            </a:r>
          </a:p>
          <a:p>
            <a:endParaRPr lang="en-US" sz="1000" dirty="0"/>
          </a:p>
          <a:p>
            <a:r>
              <a:rPr lang="en-US" dirty="0" smtClean="0"/>
              <a:t>Then X U {e} is part of an MST for G.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22" y="421337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37122" y="287755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65922" y="287755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892486" y="3106150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437122" y="42262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094722" y="286719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664804" y="3334750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265922" y="42262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721286" y="4441973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7161" y="4404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7161" y="344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28361" y="4454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8361" y="274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7636" y="3566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1333" y="3615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3636" y="342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4191" y="3566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322404" y="3324393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892486" y="4454831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825799" y="3267795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825799" y="3267795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493604" y="3334750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654599" y="3267795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08722" y="344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29" y="4280328"/>
            <a:ext cx="125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smtClean="0"/>
              <a:t>{AC, </a:t>
            </a:r>
            <a:r>
              <a:rPr lang="en-US" dirty="0" smtClean="0"/>
              <a:t>EF}</a:t>
            </a:r>
          </a:p>
          <a:p>
            <a:r>
              <a:rPr lang="en-US" dirty="0" smtClean="0"/>
              <a:t>S = {ABCD}</a:t>
            </a:r>
          </a:p>
          <a:p>
            <a:r>
              <a:rPr lang="en-US" dirty="0" smtClean="0"/>
              <a:t>V – S = {EF}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929" y="5334000"/>
            <a:ext cx="29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Lightest edge that crosses:  CF</a:t>
            </a:r>
          </a:p>
          <a:p>
            <a:r>
              <a:rPr lang="en-US" dirty="0" smtClean="0"/>
              <a:t>Is {AC, EF, CF} part of an MST?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34" grpId="0"/>
      <p:bldP spid="35" grpId="0"/>
      <p:bldP spid="36" grpId="0"/>
      <p:bldP spid="38" grpId="0"/>
      <p:bldP spid="40" grpId="0"/>
      <p:bldP spid="42" grpId="0"/>
      <p:bldP spid="43" grpId="0"/>
      <p:bldP spid="47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 Property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896" y="1143000"/>
            <a:ext cx="73221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cut property can be used to prove both Prim’s  and </a:t>
            </a:r>
            <a:r>
              <a:rPr lang="en-US" dirty="0" err="1" smtClean="0"/>
              <a:t>Kruskal’s</a:t>
            </a:r>
            <a:r>
              <a:rPr lang="en-US" dirty="0" smtClean="0"/>
              <a:t> algorithms are correct.</a:t>
            </a:r>
          </a:p>
          <a:p>
            <a:endParaRPr lang="en-US" dirty="0"/>
          </a:p>
          <a:p>
            <a:r>
              <a:rPr lang="en-US" dirty="0" smtClean="0"/>
              <a:t>We start with an empty set of edges X</a:t>
            </a:r>
            <a:r>
              <a:rPr lang="en-US" baseline="-25000" dirty="0" smtClean="0"/>
              <a:t>0</a:t>
            </a:r>
            <a:r>
              <a:rPr lang="en-US" dirty="0" smtClean="0"/>
              <a:t> that is (obviously) part of an MST.</a:t>
            </a:r>
          </a:p>
          <a:p>
            <a:endParaRPr lang="en-US" dirty="0"/>
          </a:p>
          <a:p>
            <a:r>
              <a:rPr lang="en-US" dirty="0" smtClean="0"/>
              <a:t>We add the lightest edge across a cut, yielding a set of one edge X</a:t>
            </a:r>
            <a:r>
              <a:rPr lang="en-US" baseline="-25000" dirty="0" smtClean="0"/>
              <a:t>1</a:t>
            </a:r>
            <a:r>
              <a:rPr lang="en-US" dirty="0" smtClean="0"/>
              <a:t> that the cut property guarantees is part of an MST.</a:t>
            </a:r>
          </a:p>
          <a:p>
            <a:endParaRPr lang="en-US" dirty="0"/>
          </a:p>
          <a:p>
            <a:r>
              <a:rPr lang="en-US" dirty="0" smtClean="0"/>
              <a:t>We add the lightest edge across a cut, yielding a set of two edges X</a:t>
            </a:r>
            <a:r>
              <a:rPr lang="en-US" baseline="-25000" dirty="0" smtClean="0"/>
              <a:t>2</a:t>
            </a:r>
            <a:r>
              <a:rPr lang="en-US" dirty="0" smtClean="0"/>
              <a:t> that the cut property guarantees is part of an MST.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We add the lightest edge across a cut, yielding a set of V-1 edges X</a:t>
            </a:r>
            <a:r>
              <a:rPr lang="en-US" baseline="-25000" dirty="0" smtClean="0"/>
              <a:t>V-1</a:t>
            </a:r>
            <a:r>
              <a:rPr lang="en-US" dirty="0" smtClean="0"/>
              <a:t> that the cut property guarantees is part of an MST. </a:t>
            </a:r>
          </a:p>
          <a:p>
            <a:endParaRPr lang="en-US" dirty="0"/>
          </a:p>
          <a:p>
            <a:r>
              <a:rPr lang="en-US" dirty="0" smtClean="0"/>
              <a:t>Since X</a:t>
            </a:r>
            <a:r>
              <a:rPr lang="en-US" baseline="-25000" dirty="0" smtClean="0"/>
              <a:t>V-1</a:t>
            </a:r>
            <a:r>
              <a:rPr lang="en-US" dirty="0" smtClean="0"/>
              <a:t> has V-1 edges </a:t>
            </a:r>
            <a:r>
              <a:rPr lang="en-US" dirty="0" smtClean="0"/>
              <a:t>and is part of an MST, it must be </a:t>
            </a:r>
            <a:r>
              <a:rPr lang="en-US" dirty="0" smtClean="0"/>
              <a:t>an MST</a:t>
            </a:r>
            <a:r>
              <a:rPr lang="en-US" dirty="0" smtClean="0"/>
              <a:t>. </a:t>
            </a:r>
            <a:endParaRPr lang="en-US" sz="1000" dirty="0"/>
          </a:p>
          <a:p>
            <a:endParaRPr lang="en-US" sz="1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3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371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Repeatedly choose the lightest edge that does not create a cycle</a:t>
            </a:r>
          </a:p>
          <a:p>
            <a:endParaRPr lang="en-US" dirty="0"/>
          </a:p>
          <a:p>
            <a:r>
              <a:rPr lang="en-US" dirty="0" smtClean="0"/>
              <a:t>What are sets X (of edges) and S (of vertices) that allow the cut property to justify each edge choice?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03724" y="457081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46124" y="323498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74924" y="323498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901488" y="3463587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446124" y="458366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103724" y="32246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673806" y="3692187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274924" y="458366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730288" y="4799410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66163" y="4762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6163" y="380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37363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37363" y="310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6638" y="392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80335" y="3972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82638" y="3783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3193" y="392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331406" y="3681830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901488" y="4812268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834801" y="3625232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834801" y="3625232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502606" y="3692187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663601" y="3625232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17724" y="380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Arbitrarily pick a starting vertex, such as A, and let S = {A}.  (Think of S as the set of vertices that have been incorporated into the spanning tree.)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Repeatedly pick the lightest edge (</a:t>
            </a:r>
            <a:r>
              <a:rPr lang="en-US" dirty="0" err="1" smtClean="0"/>
              <a:t>u,v</a:t>
            </a:r>
            <a:r>
              <a:rPr lang="en-US" dirty="0" smtClean="0"/>
              <a:t>) that goes from a vertex u in S to a </a:t>
            </a:r>
            <a:r>
              <a:rPr lang="en-US" smtClean="0"/>
              <a:t>vertex </a:t>
            </a:r>
            <a:r>
              <a:rPr lang="en-US" smtClean="0"/>
              <a:t>v </a:t>
            </a:r>
            <a:r>
              <a:rPr lang="en-US" dirty="0" smtClean="0"/>
              <a:t>not in S.  Add v to S.</a:t>
            </a:r>
          </a:p>
          <a:p>
            <a:endParaRPr lang="en-US" dirty="0"/>
          </a:p>
          <a:p>
            <a:r>
              <a:rPr lang="en-US" dirty="0"/>
              <a:t>What are sets X (of edges) and S (of vertices) that allow the cut property to justify each edge choice?</a:t>
            </a:r>
          </a:p>
          <a:p>
            <a:endParaRPr lang="en-US" dirty="0" smtClean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95971" y="548521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338371" y="414938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67171" y="414938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15" idx="6"/>
            <a:endCxn id="16" idx="2"/>
          </p:cNvCxnSpPr>
          <p:nvPr/>
        </p:nvCxnSpPr>
        <p:spPr>
          <a:xfrm>
            <a:off x="2793735" y="4377987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338371" y="549806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995971" y="41390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15" idx="4"/>
            <a:endCxn id="18" idx="0"/>
          </p:cNvCxnSpPr>
          <p:nvPr/>
        </p:nvCxnSpPr>
        <p:spPr>
          <a:xfrm>
            <a:off x="2566053" y="4606587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167171" y="549806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7" name="Straight Connector 26"/>
          <p:cNvCxnSpPr>
            <a:stCxn id="21" idx="6"/>
            <a:endCxn id="11" idx="2"/>
          </p:cNvCxnSpPr>
          <p:nvPr/>
        </p:nvCxnSpPr>
        <p:spPr>
          <a:xfrm flipV="1">
            <a:off x="4622535" y="5713810"/>
            <a:ext cx="1373436" cy="12858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58410" y="5676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58410" y="4714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961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9610" y="40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8885" y="483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72582" y="4887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4885" y="4697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5440" y="4838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9" name="Straight Connector 58"/>
          <p:cNvCxnSpPr>
            <a:stCxn id="19" idx="4"/>
            <a:endCxn id="11" idx="0"/>
          </p:cNvCxnSpPr>
          <p:nvPr/>
        </p:nvCxnSpPr>
        <p:spPr>
          <a:xfrm>
            <a:off x="6223653" y="4596230"/>
            <a:ext cx="0" cy="88898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" idx="6"/>
            <a:endCxn id="21" idx="2"/>
          </p:cNvCxnSpPr>
          <p:nvPr/>
        </p:nvCxnSpPr>
        <p:spPr>
          <a:xfrm>
            <a:off x="2793735" y="5726668"/>
            <a:ext cx="1373436" cy="0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5"/>
            <a:endCxn id="21" idx="1"/>
          </p:cNvCxnSpPr>
          <p:nvPr/>
        </p:nvCxnSpPr>
        <p:spPr>
          <a:xfrm>
            <a:off x="2727048" y="4539632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7"/>
            <a:endCxn id="16" idx="3"/>
          </p:cNvCxnSpPr>
          <p:nvPr/>
        </p:nvCxnSpPr>
        <p:spPr>
          <a:xfrm flipV="1">
            <a:off x="2727048" y="4539632"/>
            <a:ext cx="1506810" cy="10253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4"/>
            <a:endCxn id="21" idx="0"/>
          </p:cNvCxnSpPr>
          <p:nvPr/>
        </p:nvCxnSpPr>
        <p:spPr>
          <a:xfrm>
            <a:off x="4394853" y="4606587"/>
            <a:ext cx="0" cy="89148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5"/>
            <a:endCxn id="11" idx="1"/>
          </p:cNvCxnSpPr>
          <p:nvPr/>
        </p:nvCxnSpPr>
        <p:spPr>
          <a:xfrm>
            <a:off x="4555848" y="4539632"/>
            <a:ext cx="1506810" cy="1012533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09971" y="4714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of Cut Property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1534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Statement: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Suppose a set of edges X is part of an MST  T  for a graph G = (V, E).  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Pick any subset of vertices S for which X has no edge that crosses between S and V – S, and let e be the lightest edge that </a:t>
            </a:r>
            <a:r>
              <a:rPr lang="en-US" i="1" dirty="0" smtClean="0"/>
              <a:t>does</a:t>
            </a:r>
            <a:r>
              <a:rPr lang="en-US" dirty="0" smtClean="0"/>
              <a:t> cross the partition.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X U {e} is part of an MST  T’  for G.</a:t>
            </a:r>
          </a:p>
          <a:p>
            <a:endParaRPr lang="en-US" dirty="0"/>
          </a:p>
          <a:p>
            <a:r>
              <a:rPr lang="en-US" dirty="0" smtClean="0"/>
              <a:t>Proof: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Suppose T does not contain the smallest crossing edge e = (</a:t>
            </a:r>
            <a:r>
              <a:rPr lang="en-US" dirty="0" err="1" smtClean="0"/>
              <a:t>u,v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Since T is a spanning tree, it will contain a simple path from u to v.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Since u and v are on opposite sides of the partition, the simple path will contain at least one edge e’ that crosses the partition.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 U {e}  will contain a cycle involving (at least) e and e’.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T’  =  T U {e} – {e’}   will be a spanning tree 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total weight of  T’  will be less than or equal to the total weight of T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Since T is an MST, so is T’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0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of Cut Property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749808" y="1219200"/>
            <a:ext cx="3276600" cy="3124200"/>
          </a:xfrm>
          <a:prstGeom prst="cloudCallout">
            <a:avLst>
              <a:gd name="adj1" fmla="val -38321"/>
              <a:gd name="adj2" fmla="val 112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724400" y="1219200"/>
            <a:ext cx="3276600" cy="3124200"/>
          </a:xfrm>
          <a:prstGeom prst="cloudCallout">
            <a:avLst>
              <a:gd name="adj1" fmla="val -33484"/>
              <a:gd name="adj2" fmla="val 104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4495800"/>
            <a:ext cx="1778508" cy="213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4456176"/>
            <a:ext cx="1778508" cy="213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971800" y="325221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3340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8" idx="6"/>
          </p:cNvCxnSpPr>
          <p:nvPr/>
        </p:nvCxnSpPr>
        <p:spPr>
          <a:xfrm>
            <a:off x="3429000" y="3480816"/>
            <a:ext cx="19050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3600" y="3346704"/>
            <a:ext cx="584454" cy="6156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7028" y="3346704"/>
            <a:ext cx="766572" cy="3627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88108" y="1905000"/>
            <a:ext cx="812292" cy="7711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2395728"/>
            <a:ext cx="914400" cy="9509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9200" y="2362200"/>
            <a:ext cx="1206627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56454" y="1752600"/>
            <a:ext cx="1815846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88108" y="2667000"/>
            <a:ext cx="659892" cy="6431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00400" y="1905000"/>
            <a:ext cx="521208" cy="11094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21608" y="2395728"/>
            <a:ext cx="1231392" cy="6187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53000" y="2395728"/>
            <a:ext cx="1295400" cy="1478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7"/>
          </p:cNvCxnSpPr>
          <p:nvPr/>
        </p:nvCxnSpPr>
        <p:spPr>
          <a:xfrm flipH="1">
            <a:off x="5724245" y="2519172"/>
            <a:ext cx="524155" cy="824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8400" y="2557272"/>
            <a:ext cx="914400" cy="914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71800" y="1600200"/>
            <a:ext cx="2184654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56454" y="1905000"/>
            <a:ext cx="1091946" cy="6522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48400" y="2133600"/>
            <a:ext cx="1447800" cy="409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133600" y="1600200"/>
            <a:ext cx="838200" cy="609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9395</TotalTime>
  <Words>1017</Words>
  <Application>Microsoft Office PowerPoint</Application>
  <PresentationFormat>On-screen Show (4:3)</PresentationFormat>
  <Paragraphs>291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Minimum Spanning Tree Problem</vt:lpstr>
      <vt:lpstr>Kruskal’s Algorithm</vt:lpstr>
      <vt:lpstr>Prim’s Algorithm</vt:lpstr>
      <vt:lpstr>Cut Property</vt:lpstr>
      <vt:lpstr>Cut Property</vt:lpstr>
      <vt:lpstr>Kruskal’s Algorithm</vt:lpstr>
      <vt:lpstr>Prim’s Algorithm</vt:lpstr>
      <vt:lpstr>Proof of Cut Property</vt:lpstr>
      <vt:lpstr>Proof of Cut Property</vt:lpstr>
      <vt:lpstr>Prim’s Algorithm</vt:lpstr>
      <vt:lpstr>Disjoint Sets</vt:lpstr>
      <vt:lpstr>Kruskal’s Algorithm</vt:lpstr>
      <vt:lpstr>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458</cp:revision>
  <dcterms:created xsi:type="dcterms:W3CDTF">2012-01-06T20:07:23Z</dcterms:created>
  <dcterms:modified xsi:type="dcterms:W3CDTF">2017-03-21T17:35:07Z</dcterms:modified>
</cp:coreProperties>
</file>