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59" r:id="rId2"/>
    <p:sldMasterId id="2147483664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6">
          <p15:clr>
            <a:srgbClr val="A4A3A4"/>
          </p15:clr>
        </p15:guide>
        <p15:guide id="2" pos="5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0"/>
    <p:restoredTop sz="92242"/>
  </p:normalViewPr>
  <p:slideViewPr>
    <p:cSldViewPr snapToGrid="0" snapToObjects="1">
      <p:cViewPr varScale="1">
        <p:scale>
          <a:sx n="178" d="100"/>
          <a:sy n="178" d="100"/>
        </p:scale>
        <p:origin x="640" y="160"/>
      </p:cViewPr>
      <p:guideLst>
        <p:guide orient="horz" pos="676"/>
        <p:guide pos="56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50545-E260-4F41-A803-5BF85CFE96E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68D1-0A4A-364F-B3D1-97755523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4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CAFC9-2F5E-7849-9A3C-3E3602566C83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59D8E-2A04-7648-BB99-EC53D257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27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B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6494" y="2494609"/>
            <a:ext cx="5661618" cy="1234730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Add the title of your presentation here</a:t>
            </a:r>
          </a:p>
        </p:txBody>
      </p:sp>
      <p:sp>
        <p:nvSpPr>
          <p:cNvPr id="11" name="Subtitle 1"/>
          <p:cNvSpPr txBox="1">
            <a:spLocks/>
          </p:cNvSpPr>
          <p:nvPr userDrawn="1"/>
        </p:nvSpPr>
        <p:spPr>
          <a:xfrm>
            <a:off x="3389891" y="4862023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FFFFFF"/>
                </a:solidFill>
                <a:latin typeface="Helvetica Neue"/>
                <a:cs typeface="Helvetica Neue"/>
              </a:rPr>
              <a:t>Powered by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8728" y="3729038"/>
            <a:ext cx="2938463" cy="38576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4" y="4791407"/>
            <a:ext cx="1381743" cy="33654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88" y="723900"/>
            <a:ext cx="3887787" cy="2619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74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31729107"/>
              </p:ext>
            </p:extLst>
          </p:nvPr>
        </p:nvGraphicFramePr>
        <p:xfrm>
          <a:off x="204787" y="1052400"/>
          <a:ext cx="5953649" cy="2184875"/>
        </p:xfrm>
        <a:graphic>
          <a:graphicData uri="http://schemas.openxmlformats.org/drawingml/2006/table">
            <a:tbl>
              <a:tblPr firstRow="1" lastRow="1" bandRow="1">
                <a:tableStyleId>{1FECB4D8-DB02-4DC6-A0A2-4F2EBAE1DC90}</a:tableStyleId>
              </a:tblPr>
              <a:tblGrid>
                <a:gridCol w="480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1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Answer Choices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Responses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Less than one year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 to 3 years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 to 5 years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25.00%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 to 7 years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15.00%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More than seven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40.00%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5888" y="723900"/>
            <a:ext cx="4478337" cy="2619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4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e 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3F9-7B30-274B-BFFF-492683631E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11403" y="3639393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04788" y="2334751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04788" y="3032255"/>
            <a:ext cx="3859212" cy="280987"/>
          </a:xfrm>
        </p:spPr>
        <p:txBody>
          <a:bodyPr/>
          <a:lstStyle>
            <a:lvl2pPr marL="4763" indent="0"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</a:lstStyle>
          <a:p>
            <a:pPr lvl="1"/>
            <a:r>
              <a:rPr lang="en-US" dirty="0"/>
              <a:t>Total Responses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11403" y="4047840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9648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788" y="1200151"/>
            <a:ext cx="848201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788" y="469116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7D1D7B-70B5-9D4F-A9E5-525C1090DAAC}" type="datetime4">
              <a:rPr lang="en-US" smtClean="0"/>
              <a:t>June 19,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28084"/>
            <a:ext cx="3841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CCCCC"/>
                </a:solidFill>
                <a:latin typeface="Arial"/>
                <a:cs typeface="Arial"/>
              </a:defRPr>
            </a:lvl1pPr>
          </a:lstStyle>
          <a:p>
            <a:fld id="{7FE0505B-37A8-D24C-BEF3-C2D216B51C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1800" b="1" kern="120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36" y="333381"/>
            <a:ext cx="8229600" cy="391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36" y="736649"/>
            <a:ext cx="5332506" cy="24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076" y="4815076"/>
            <a:ext cx="62603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815076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4788" y="729178"/>
            <a:ext cx="8780462" cy="0"/>
          </a:xfrm>
          <a:prstGeom prst="line">
            <a:avLst/>
          </a:prstGeom>
          <a:ln w="635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ubtitle 1"/>
          <p:cNvSpPr txBox="1">
            <a:spLocks/>
          </p:cNvSpPr>
          <p:nvPr userDrawn="1"/>
        </p:nvSpPr>
        <p:spPr>
          <a:xfrm>
            <a:off x="-56474" y="4880795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7C878E"/>
                </a:solidFill>
                <a:latin typeface="Helvetica Neue"/>
                <a:cs typeface="Helvetica Neue"/>
              </a:rPr>
              <a:t>Powered by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835992"/>
            <a:ext cx="1213734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498" y="2009589"/>
            <a:ext cx="8229600" cy="53314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9705" y="4819820"/>
            <a:ext cx="66301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37B593F9-7B30-274B-BFFF-492683631E4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815076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204788" y="807371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1"/>
          <p:cNvSpPr txBox="1">
            <a:spLocks/>
          </p:cNvSpPr>
          <p:nvPr userDrawn="1"/>
        </p:nvSpPr>
        <p:spPr>
          <a:xfrm>
            <a:off x="-56474" y="4886487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7C878E"/>
                </a:solidFill>
                <a:latin typeface="Helvetica Neue"/>
                <a:cs typeface="Helvetica Neue"/>
              </a:rPr>
              <a:t>Powered by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841684"/>
            <a:ext cx="1213734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Python/R Pre-Workshop Survey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Wednesday, June 19,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What OS will you use on the laptop you bring to the workshop (Note: only Mac or Windows laptops are supported)?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56    Skipped: 0</a:t>
            </a:r>
          </a:p>
        </p:txBody>
      </p:sp>
      <p:pic>
        <p:nvPicPr>
          <p:cNvPr id="4" name="Picture 3" descr="table29342039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What best describes how often you currently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55    Skipped: 1</a:t>
            </a:r>
          </a:p>
        </p:txBody>
      </p:sp>
      <p:pic>
        <p:nvPicPr>
          <p:cNvPr id="4" name="Picture 3" descr="chart2934221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What best describes how often you currently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55    Skipped: 1</a:t>
            </a:r>
          </a:p>
        </p:txBody>
      </p:sp>
      <p:pic>
        <p:nvPicPr>
          <p:cNvPr id="4" name="Picture 3" descr="table2934221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596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What best describes the complexity of your programming? (Choose all that apply.)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56    Skipped: 0</a:t>
            </a:r>
          </a:p>
        </p:txBody>
      </p:sp>
      <p:pic>
        <p:nvPicPr>
          <p:cNvPr id="4" name="Picture 3" descr="chart29342276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3564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What best describes the complexity of your programming? (Choose all that apply.)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56    Skipped: 0</a:t>
            </a:r>
          </a:p>
        </p:txBody>
      </p:sp>
      <p:pic>
        <p:nvPicPr>
          <p:cNvPr id="4" name="Picture 3" descr="table29342276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7235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A tab-delimited file has two columns showing the date and the highest temperature on that day. Write a program to produce a graph showing the average highest temperature for each month.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55    Skipped: 1</a:t>
            </a:r>
          </a:p>
        </p:txBody>
      </p:sp>
      <p:pic>
        <p:nvPicPr>
          <p:cNvPr id="4" name="Picture 3" descr="chart2934237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6307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A tab-delimited file has two columns showing the date and the highest temperature on that day. Write a program to produce a graph showing the average highest temperature for each month.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55    Skipped: 1</a:t>
            </a:r>
          </a:p>
        </p:txBody>
      </p:sp>
      <p:pic>
        <p:nvPicPr>
          <p:cNvPr id="4" name="Picture 3" descr="table2934237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2972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How familiar do you think you are with the unix/linux command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56    Skipped: 0</a:t>
            </a:r>
          </a:p>
        </p:txBody>
      </p:sp>
      <p:pic>
        <p:nvPicPr>
          <p:cNvPr id="4" name="Picture 3" descr="chart29342592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3564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How familiar do you think you are with the unix/linux command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56    Skipped: 0</a:t>
            </a:r>
          </a:p>
        </p:txBody>
      </p:sp>
      <p:pic>
        <p:nvPicPr>
          <p:cNvPr id="4" name="Picture 3" descr="table29342592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57842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How would you solve this problem: A directory contains 1000 text files. Create a list of all files that contain the word "Drosophila" and save the result to a file called results.txt.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55    Skipped: 1</a:t>
            </a:r>
          </a:p>
        </p:txBody>
      </p:sp>
      <p:pic>
        <p:nvPicPr>
          <p:cNvPr id="4" name="Picture 3" descr="chart29342726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6307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Date Created: Monday, June 10, 2019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Total Responses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Complete Responses: 56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How would you solve this problem: A directory contains 1000 text files. Create a list of all files that contain the word "Drosophila" and save the result to a file called results.txt.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55    Skipped: 1</a:t>
            </a:r>
          </a:p>
        </p:txBody>
      </p:sp>
      <p:pic>
        <p:nvPicPr>
          <p:cNvPr id="4" name="Picture 3" descr="table29342726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2972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Consider the extent to which the following statement applies to you: "Setbacks don't discourage me."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56    Skipped: 0</a:t>
            </a:r>
          </a:p>
        </p:txBody>
      </p:sp>
      <p:pic>
        <p:nvPicPr>
          <p:cNvPr id="4" name="Picture 3" descr="chart29342908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Consider the extent to which the following statement applies to you: "Setbacks don't discourage me."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56    Skipped: 0</a:t>
            </a:r>
          </a:p>
        </p:txBody>
      </p:sp>
      <p:pic>
        <p:nvPicPr>
          <p:cNvPr id="4" name="Picture 3" descr="table29342908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596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Q1: Which workshop do you plan to attend?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56    Skipped: 0</a:t>
            </a:r>
          </a:p>
        </p:txBody>
      </p:sp>
      <p:pic>
        <p:nvPicPr>
          <p:cNvPr id="4" name="Picture 3" descr="chart29341705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Q1: Which workshop do you plan to attend?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56    Skipped: 0</a:t>
            </a:r>
          </a:p>
        </p:txBody>
      </p:sp>
      <p:pic>
        <p:nvPicPr>
          <p:cNvPr id="4" name="Picture 3" descr="table29341705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Q3: What best described your discipline?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56    Skipped: 0</a:t>
            </a:r>
          </a:p>
        </p:txBody>
      </p:sp>
      <p:pic>
        <p:nvPicPr>
          <p:cNvPr id="4" name="Picture 3" descr="chart29341816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719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Q3: What best described your discipline?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56    Skipped: 0</a:t>
            </a:r>
          </a:p>
        </p:txBody>
      </p:sp>
      <p:pic>
        <p:nvPicPr>
          <p:cNvPr id="4" name="Picture 3" descr="table29341816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140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Will you be attending the workshop with a group of colleagues, friends, or classmates?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56    Skipped: 0</a:t>
            </a:r>
          </a:p>
        </p:txBody>
      </p:sp>
      <p:pic>
        <p:nvPicPr>
          <p:cNvPr id="4" name="Picture 3" descr="chart29341977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Will you be attending the workshop with a group of colleagues, friends, or classmates?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56    Skipped: 0</a:t>
            </a:r>
          </a:p>
        </p:txBody>
      </p:sp>
      <p:pic>
        <p:nvPicPr>
          <p:cNvPr id="4" name="Picture 3" descr="table29341977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What OS will you use on the laptop you bring to the workshop (Note: only Mac or Windows laptops are supported)?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56    Skipped: 0</a:t>
            </a:r>
          </a:p>
        </p:txBody>
      </p:sp>
      <p:pic>
        <p:nvPicPr>
          <p:cNvPr id="4" name="Picture 3" descr="chart29342039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M-template-20140529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ta slides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Response Summary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SM-template-20140529.potx</Template>
  <TotalTime>290</TotalTime>
  <Words>555</Words>
  <Application>Microsoft Macintosh PowerPoint</Application>
  <PresentationFormat>On-screen Show (16:9)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Helvetica Neue</vt:lpstr>
      <vt:lpstr>SM-template-20140529</vt:lpstr>
      <vt:lpstr>Data slides</vt:lpstr>
      <vt:lpstr>Response Summary</vt:lpstr>
      <vt:lpstr>PowerPoint Presentation</vt:lpstr>
      <vt:lpstr>56</vt:lpstr>
      <vt:lpstr>Q1: Which workshop do you plan to attend?</vt:lpstr>
      <vt:lpstr>Q1: Which workshop do you plan to attend?</vt:lpstr>
      <vt:lpstr>Q3: What best described your discipline?</vt:lpstr>
      <vt:lpstr>Q3: What best described your discipline?</vt:lpstr>
      <vt:lpstr>Q5: Will you be attending the workshop with a group of colleagues, friends, or classmates?</vt:lpstr>
      <vt:lpstr>Q5: Will you be attending the workshop with a group of colleagues, friends, or classmates?</vt:lpstr>
      <vt:lpstr>Q6: What OS will you use on the laptop you bring to the workshop (Note: only Mac or Windows laptops are supported)?</vt:lpstr>
      <vt:lpstr>Q6: What OS will you use on the laptop you bring to the workshop (Note: only Mac or Windows laptops are supported)?</vt:lpstr>
      <vt:lpstr>Q8: What best describes how often you currently program?</vt:lpstr>
      <vt:lpstr>Q8: What best describes how often you currently program?</vt:lpstr>
      <vt:lpstr>Q9: What best describes the complexity of your programming? (Choose all that apply.)</vt:lpstr>
      <vt:lpstr>Q9: What best describes the complexity of your programming? (Choose all that apply.)</vt:lpstr>
      <vt:lpstr>Q11: A tab-delimited file has two columns showing the date and the highest temperature on that day. Write a program to produce a graph showing the average highest temperature for each month.</vt:lpstr>
      <vt:lpstr>Q11: A tab-delimited file has two columns showing the date and the highest temperature on that day. Write a program to produce a graph showing the average highest temperature for each month.</vt:lpstr>
      <vt:lpstr>Q12: How familiar do you think you are with the unix/linux command line?</vt:lpstr>
      <vt:lpstr>Q12: How familiar do you think you are with the unix/linux command line?</vt:lpstr>
      <vt:lpstr>Q13: How would you solve this problem: A directory contains 1000 text files. Create a list of all files that contain the word "Drosophila" and save the result to a file called results.txt.</vt:lpstr>
      <vt:lpstr>Q13: How would you solve this problem: A directory contains 1000 text files. Create a list of all files that contain the word "Drosophila" and save the result to a file called results.txt.</vt:lpstr>
      <vt:lpstr>Q14: Consider the extent to which the following statement applies to you: "Setbacks don't discourage me."</vt:lpstr>
      <vt:lpstr>Q14: Consider the extent to which the following statement applies to you: "Setbacks don't discourage me."</vt:lpstr>
    </vt:vector>
  </TitlesOfParts>
  <Company>SurveyMonkey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Clarke</dc:creator>
  <cp:lastModifiedBy>Microsoft Office User</cp:lastModifiedBy>
  <cp:revision>44</cp:revision>
  <dcterms:created xsi:type="dcterms:W3CDTF">2014-01-30T23:18:11Z</dcterms:created>
  <dcterms:modified xsi:type="dcterms:W3CDTF">2019-06-19T18:26:08Z</dcterms:modified>
</cp:coreProperties>
</file>