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83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3" r:id="rId11"/>
    <p:sldId id="264" r:id="rId12"/>
    <p:sldId id="270" r:id="rId13"/>
    <p:sldId id="272" r:id="rId14"/>
    <p:sldId id="271" r:id="rId15"/>
    <p:sldId id="282" r:id="rId16"/>
    <p:sldId id="273" r:id="rId17"/>
    <p:sldId id="279" r:id="rId18"/>
    <p:sldId id="277" r:id="rId19"/>
    <p:sldId id="278" r:id="rId20"/>
    <p:sldId id="280" r:id="rId21"/>
    <p:sldId id="28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2"/>
    <p:restoredTop sz="96259"/>
  </p:normalViewPr>
  <p:slideViewPr>
    <p:cSldViewPr snapToGrid="0">
      <p:cViewPr varScale="1">
        <p:scale>
          <a:sx n="123" d="100"/>
          <a:sy n="123" d="100"/>
        </p:scale>
        <p:origin x="6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FD15B-C581-9A4E-994A-4EB5503338F2}" type="datetimeFigureOut">
              <a:rPr lang="en-US" smtClean="0"/>
              <a:t>5/29/24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6EE9D2-D920-4C4E-9F55-6D28928E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35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EE9D2-D920-4C4E-9F55-6D28928E2C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31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 with “drift”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EE9D2-D920-4C4E-9F55-6D28928E2C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46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Fira Sans" panose="020B0503050000020004" pitchFamily="34" charset="0"/>
              </a:rPr>
              <a:t>The ACF and PACF indicate that an MA(1) model might be appropriate.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EE9D2-D920-4C4E-9F55-6D28928E2C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91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-0.1627 0.1893 -0.4914 -0.0392 0.0228 -0.5188 0.3685 </a:t>
            </a:r>
            <a:br>
              <a:rPr lang="en-US" dirty="0"/>
            </a:br>
            <a:r>
              <a:rPr lang="en-US" dirty="0"/>
              <a:t>ma1 ma2 ma3 ma4 ma5 ma6 intercept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EE9D2-D920-4C4E-9F55-6D28928E2C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2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Fira Sans" panose="020B0503050000020004" pitchFamily="34" charset="0"/>
              </a:rPr>
              <a:t>The ACF and PACF indicate that an MA(1) model might be appropriate.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EE9D2-D920-4C4E-9F55-6D28928E2C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96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Fira Sans" panose="020B0503050000020004" pitchFamily="34" charset="0"/>
              </a:rPr>
              <a:t>The ACF and PACF indicate that an MA(1) model might be appropriate.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EE9D2-D920-4C4E-9F55-6D28928E2C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14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Fira Sans" panose="020B0503050000020004" pitchFamily="34" charset="0"/>
              </a:rPr>
              <a:t>The ACF and PACF indicate that an MA(1) model might be appropriate.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EE9D2-D920-4C4E-9F55-6D28928E2C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0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D5DBE-C354-780D-C9BE-8F92E41D0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B54FEC-F576-CB40-7B26-5B05979F7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AED35-6B82-CE8D-0F9B-FECD36414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5187-C304-E74E-99D9-422FCE62D683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08F2-68A5-9CA3-C92E-EF1ECCA24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6CD44-ADE7-7D4B-8CAC-8325077E4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A43E-64CC-7543-A64F-FF80A73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19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0469-6DED-B89D-6983-150431247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69DBE-F9FD-EECE-01E2-0DC15B4BE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5CCC8-B415-A38B-A065-65A55AD01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5187-C304-E74E-99D9-422FCE62D683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797A6-C74F-963F-FAA6-617699EF0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51721-1325-21D8-7A0A-CC5355D68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A43E-64CC-7543-A64F-FF80A73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13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C81C26-108E-83F4-81F0-DFCC310E5E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BA02D5-368D-98E9-B7A1-F973AF758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45B8B-BD5C-7B45-E6F6-1A76C485E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5187-C304-E74E-99D9-422FCE62D683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4524C-12D2-0CFC-C5C0-633AE9F66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874AC-9D22-32E6-C8CD-A8372221B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A43E-64CC-7543-A64F-FF80A73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66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63EFA-8864-F126-8518-F5ABDC66E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509F8-5EF7-5B47-7B40-E73E43685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EB3C9-7A13-91B7-8B3F-5D7CD8AEA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5187-C304-E74E-99D9-422FCE62D683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F730C-3E14-0E74-D3E7-1EFBD5B89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58762-AA1F-6F0F-E657-0D99F42BF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A43E-64CC-7543-A64F-FF80A73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2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0882E-48BD-77EF-4B94-0E9EA5AAA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A62BD-831B-5C7E-14F6-82ED710A6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B1DFF-273F-ECC7-C02B-007D68611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5187-C304-E74E-99D9-422FCE62D683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967E3-03C2-E503-754F-0EBF96296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37C2C-B5AA-DE0D-07EE-6BC50D07E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A43E-64CC-7543-A64F-FF80A73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35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41C5E-FFA7-ABD0-A804-F77356928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69F05-F8D3-6719-10C5-CCC5F718AF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353AE-31DE-1F01-A9D3-74CF64E38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8FC2C-36F5-6396-DDC5-D1A7D0F64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5187-C304-E74E-99D9-422FCE62D683}" type="datetimeFigureOut">
              <a:rPr lang="en-US" smtClean="0"/>
              <a:t>5/29/24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B06C1-C700-1C17-00AB-843AC7919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11177-7597-4B67-BC01-15D0E01C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A43E-64CC-7543-A64F-FF80A73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41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999C7-0899-B399-A0DC-C7415078E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73633-8B80-5D87-BD9F-6A24D7628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CD3AA-34FF-2386-D0B0-167C20625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61030-9A98-BE16-77FC-44D96E5C0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3F763F-750F-3B26-1D6D-75EC48429F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B065FD-837A-53A4-6F91-10694CEA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5187-C304-E74E-99D9-422FCE62D683}" type="datetimeFigureOut">
              <a:rPr lang="en-US" smtClean="0"/>
              <a:t>5/29/24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7EFD5B-2271-51A8-CFA1-5B57A64C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DE47D0-E335-9603-62D0-1FDD46613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A43E-64CC-7543-A64F-FF80A73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4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40520-4332-0457-9860-940097249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35C18-F81F-F7A8-CB8C-55E4DCB88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5187-C304-E74E-99D9-422FCE62D683}" type="datetimeFigureOut">
              <a:rPr lang="en-US" smtClean="0"/>
              <a:t>5/29/24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5356E1-CD1B-14F3-9D20-B2641970C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9B815-217A-B7C4-718E-3E917669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A43E-64CC-7543-A64F-FF80A73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62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923138-7CD3-DC72-1E87-F98E1FE62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5187-C304-E74E-99D9-422FCE62D683}" type="datetimeFigureOut">
              <a:rPr lang="en-US" smtClean="0"/>
              <a:t>5/29/24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E91525-32AF-248C-C443-1A5114821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C9F91-7E17-2EA0-91C0-40B6DC510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A43E-64CC-7543-A64F-FF80A73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8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4FDF9-616E-2AC1-52B3-64A1A592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0A58A-544E-207F-152B-78E4347D4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61D0C3-D031-CC0B-8851-1FA7D786B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FD374-3D4A-05F5-AA4A-5BAFC5592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5187-C304-E74E-99D9-422FCE62D683}" type="datetimeFigureOut">
              <a:rPr lang="en-US" smtClean="0"/>
              <a:t>5/29/24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60A94-4240-832F-4680-859463CC7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BC8CA-91F8-62A1-0EFF-CE460ED48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A43E-64CC-7543-A64F-FF80A73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06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46EF5-AC1B-7B20-B751-B40F06490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F06867-062E-2976-E8FC-4468DAD3F2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2AD29E-E8B9-1B6A-BD3F-47B943A57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4ADAA-11F7-8F7D-EBBC-67C7782E1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5187-C304-E74E-99D9-422FCE62D683}" type="datetimeFigureOut">
              <a:rPr lang="en-US" smtClean="0"/>
              <a:t>5/29/24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15E6A-9BA6-1C53-9813-A8EDF795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3F8C1-E123-F57F-29DD-D5520118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A43E-64CC-7543-A64F-FF80A73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0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E935D3-B0D3-4940-41F4-AFB7FDE20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954B1-6E03-F327-9935-3F8F3DCF8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55D0D-F611-D4D6-F5EA-ED1FB4D974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3D5187-C304-E74E-99D9-422FCE62D683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7C0CE-EBB1-4981-B681-F7D55B379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0F4DF-5C5D-AE7A-34CE-09B00E276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9CA43E-64CC-7543-A64F-FF80A73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18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fred.stlouisfed.org/series/TOTALS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76964-9761-5647-E6B1-E3734F65B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81800"/>
            <a:ext cx="9144000" cy="4026580"/>
          </a:xfrm>
        </p:spPr>
        <p:txBody>
          <a:bodyPr anchor="ctr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4000" dirty="0">
                <a:solidFill>
                  <a:schemeClr val="bg1"/>
                </a:solidFill>
                <a:latin typeface="Fira Sans" panose="020B0503050000020004" pitchFamily="34" charset="0"/>
              </a:rPr>
              <a:t>ECON 5305 </a:t>
            </a:r>
            <a:br>
              <a:rPr lang="en-US" dirty="0">
                <a:solidFill>
                  <a:schemeClr val="bg1"/>
                </a:solidFill>
                <a:latin typeface="Fira Sans" panose="020B0503050000020004" pitchFamily="34" charset="0"/>
              </a:rPr>
            </a:br>
            <a:r>
              <a:rPr lang="en" sz="5000" b="1" dirty="0">
                <a:solidFill>
                  <a:schemeClr val="bg1"/>
                </a:solidFill>
                <a:latin typeface="Fira Sans" panose="020B0503050000020004" pitchFamily="34" charset="0"/>
              </a:rPr>
              <a:t>Data Translation</a:t>
            </a:r>
            <a:br>
              <a:rPr lang="en-US" dirty="0">
                <a:solidFill>
                  <a:schemeClr val="bg1"/>
                </a:solidFill>
                <a:latin typeface="Fira Sans" panose="020B0503050000020004" pitchFamily="34" charset="0"/>
              </a:rPr>
            </a:br>
            <a:br>
              <a:rPr lang="en-US" sz="2400" dirty="0">
                <a:solidFill>
                  <a:schemeClr val="bg1"/>
                </a:solidFill>
                <a:latin typeface="Fira Sans" panose="020B05030500000200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Fira Sans" panose="020B0503050000020004" pitchFamily="34" charset="0"/>
              </a:rPr>
              <a:t>Group 2:  McKenzie Maidl, Tuan Anh Nguyen, Samikshya Pandey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2D5A072-6946-1960-DB01-AA7E5328F44A}"/>
              </a:ext>
            </a:extLst>
          </p:cNvPr>
          <p:cNvGrpSpPr/>
          <p:nvPr/>
        </p:nvGrpSpPr>
        <p:grpSpPr>
          <a:xfrm>
            <a:off x="0" y="4182769"/>
            <a:ext cx="12231756" cy="2519041"/>
            <a:chOff x="0" y="4182769"/>
            <a:chExt cx="12231756" cy="251904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927C7E8-532A-1FE5-E070-6056EE15ACA2}"/>
                </a:ext>
              </a:extLst>
            </p:cNvPr>
            <p:cNvGrpSpPr/>
            <p:nvPr/>
          </p:nvGrpSpPr>
          <p:grpSpPr>
            <a:xfrm>
              <a:off x="0" y="4182769"/>
              <a:ext cx="12192000" cy="2519041"/>
              <a:chOff x="0" y="4182769"/>
              <a:chExt cx="12192000" cy="2519041"/>
            </a:xfrm>
          </p:grpSpPr>
          <p:grpSp>
            <p:nvGrpSpPr>
              <p:cNvPr id="5" name="Google Shape;71;p15">
                <a:extLst>
                  <a:ext uri="{FF2B5EF4-FFF2-40B4-BE49-F238E27FC236}">
                    <a16:creationId xmlns:a16="http://schemas.microsoft.com/office/drawing/2014/main" id="{0657B622-7092-C90E-BD66-CDEA3E2CDEF4}"/>
                  </a:ext>
                </a:extLst>
              </p:cNvPr>
              <p:cNvGrpSpPr/>
              <p:nvPr/>
            </p:nvGrpSpPr>
            <p:grpSpPr>
              <a:xfrm>
                <a:off x="0" y="4182769"/>
                <a:ext cx="12192000" cy="2519041"/>
                <a:chOff x="710288" y="2137750"/>
                <a:chExt cx="7723197" cy="1803050"/>
              </a:xfrm>
            </p:grpSpPr>
            <p:sp>
              <p:nvSpPr>
                <p:cNvPr id="6" name="Google Shape;72;p15">
                  <a:extLst>
                    <a:ext uri="{FF2B5EF4-FFF2-40B4-BE49-F238E27FC236}">
                      <a16:creationId xmlns:a16="http://schemas.microsoft.com/office/drawing/2014/main" id="{85DACB3A-0839-423F-6E4A-A75666996C34}"/>
                    </a:ext>
                  </a:extLst>
                </p:cNvPr>
                <p:cNvSpPr/>
                <p:nvPr/>
              </p:nvSpPr>
              <p:spPr>
                <a:xfrm>
                  <a:off x="710288" y="2172905"/>
                  <a:ext cx="7723197" cy="17394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429" h="48295" extrusionOk="0">
                      <a:moveTo>
                        <a:pt x="0" y="48101"/>
                      </a:moveTo>
                      <a:lnTo>
                        <a:pt x="17026" y="32099"/>
                      </a:lnTo>
                      <a:lnTo>
                        <a:pt x="33957" y="40100"/>
                      </a:lnTo>
                      <a:lnTo>
                        <a:pt x="50912" y="8072"/>
                      </a:lnTo>
                      <a:lnTo>
                        <a:pt x="67890" y="48077"/>
                      </a:lnTo>
                      <a:lnTo>
                        <a:pt x="84797" y="24003"/>
                      </a:lnTo>
                      <a:lnTo>
                        <a:pt x="101751" y="32099"/>
                      </a:lnTo>
                      <a:lnTo>
                        <a:pt x="118658" y="24122"/>
                      </a:lnTo>
                      <a:lnTo>
                        <a:pt x="135613" y="8025"/>
                      </a:lnTo>
                      <a:lnTo>
                        <a:pt x="152591" y="0"/>
                      </a:lnTo>
                      <a:lnTo>
                        <a:pt x="169522" y="24098"/>
                      </a:lnTo>
                      <a:lnTo>
                        <a:pt x="186500" y="32194"/>
                      </a:lnTo>
                      <a:lnTo>
                        <a:pt x="203611" y="16042"/>
                      </a:lnTo>
                      <a:lnTo>
                        <a:pt x="214429" y="48295"/>
                      </a:lnTo>
                    </a:path>
                  </a:pathLst>
                </a:custGeom>
                <a:noFill/>
                <a:ln w="50800" cap="flat" cmpd="sng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" name="Google Shape;73;p15">
                  <a:extLst>
                    <a:ext uri="{FF2B5EF4-FFF2-40B4-BE49-F238E27FC236}">
                      <a16:creationId xmlns:a16="http://schemas.microsoft.com/office/drawing/2014/main" id="{52238276-A723-CAEE-C8C7-7C44B5C303BA}"/>
                    </a:ext>
                  </a:extLst>
                </p:cNvPr>
                <p:cNvSpPr/>
                <p:nvPr/>
              </p:nvSpPr>
              <p:spPr>
                <a:xfrm>
                  <a:off x="8000975" y="2718588"/>
                  <a:ext cx="71400" cy="714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" name="Google Shape;74;p15">
                  <a:extLst>
                    <a:ext uri="{FF2B5EF4-FFF2-40B4-BE49-F238E27FC236}">
                      <a16:creationId xmlns:a16="http://schemas.microsoft.com/office/drawing/2014/main" id="{C4CA713F-CB1D-CCB6-41C8-5DDD7A59FAC1}"/>
                    </a:ext>
                  </a:extLst>
                </p:cNvPr>
                <p:cNvSpPr/>
                <p:nvPr/>
              </p:nvSpPr>
              <p:spPr>
                <a:xfrm>
                  <a:off x="7390663" y="3292175"/>
                  <a:ext cx="71400" cy="714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" name="Google Shape;75;p15">
                  <a:extLst>
                    <a:ext uri="{FF2B5EF4-FFF2-40B4-BE49-F238E27FC236}">
                      <a16:creationId xmlns:a16="http://schemas.microsoft.com/office/drawing/2014/main" id="{D87FB8B3-0E8B-A032-0B33-6A0504D57A34}"/>
                    </a:ext>
                  </a:extLst>
                </p:cNvPr>
                <p:cNvSpPr/>
                <p:nvPr/>
              </p:nvSpPr>
              <p:spPr>
                <a:xfrm>
                  <a:off x="6780325" y="3003575"/>
                  <a:ext cx="71400" cy="714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" name="Google Shape;76;p15">
                  <a:extLst>
                    <a:ext uri="{FF2B5EF4-FFF2-40B4-BE49-F238E27FC236}">
                      <a16:creationId xmlns:a16="http://schemas.microsoft.com/office/drawing/2014/main" id="{2B670B3B-CA4B-AC3B-BA84-DBAA3D367149}"/>
                    </a:ext>
                  </a:extLst>
                </p:cNvPr>
                <p:cNvSpPr/>
                <p:nvPr/>
              </p:nvSpPr>
              <p:spPr>
                <a:xfrm>
                  <a:off x="6170038" y="2137750"/>
                  <a:ext cx="71400" cy="714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" name="Google Shape;77;p15">
                  <a:extLst>
                    <a:ext uri="{FF2B5EF4-FFF2-40B4-BE49-F238E27FC236}">
                      <a16:creationId xmlns:a16="http://schemas.microsoft.com/office/drawing/2014/main" id="{BEEAA9B3-AC75-DB0F-ADB0-B030EA92ED05}"/>
                    </a:ext>
                  </a:extLst>
                </p:cNvPr>
                <p:cNvSpPr/>
                <p:nvPr/>
              </p:nvSpPr>
              <p:spPr>
                <a:xfrm>
                  <a:off x="5559700" y="2426363"/>
                  <a:ext cx="71400" cy="714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" name="Google Shape;78;p15">
                  <a:extLst>
                    <a:ext uri="{FF2B5EF4-FFF2-40B4-BE49-F238E27FC236}">
                      <a16:creationId xmlns:a16="http://schemas.microsoft.com/office/drawing/2014/main" id="{F23E66B0-EE84-979D-C9EC-87AB6BC1FC40}"/>
                    </a:ext>
                  </a:extLst>
                </p:cNvPr>
                <p:cNvSpPr/>
                <p:nvPr/>
              </p:nvSpPr>
              <p:spPr>
                <a:xfrm>
                  <a:off x="4949413" y="3006938"/>
                  <a:ext cx="71400" cy="714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" name="Google Shape;79;p15">
                  <a:extLst>
                    <a:ext uri="{FF2B5EF4-FFF2-40B4-BE49-F238E27FC236}">
                      <a16:creationId xmlns:a16="http://schemas.microsoft.com/office/drawing/2014/main" id="{31EE6C55-F93F-191A-FA9E-1DF2B644D1FF}"/>
                    </a:ext>
                  </a:extLst>
                </p:cNvPr>
                <p:cNvSpPr/>
                <p:nvPr/>
              </p:nvSpPr>
              <p:spPr>
                <a:xfrm>
                  <a:off x="4339088" y="3292175"/>
                  <a:ext cx="71400" cy="714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80;p15">
                  <a:extLst>
                    <a:ext uri="{FF2B5EF4-FFF2-40B4-BE49-F238E27FC236}">
                      <a16:creationId xmlns:a16="http://schemas.microsoft.com/office/drawing/2014/main" id="{B7C4A92F-E5DB-ECF7-975C-23328501F667}"/>
                    </a:ext>
                  </a:extLst>
                </p:cNvPr>
                <p:cNvSpPr/>
                <p:nvPr/>
              </p:nvSpPr>
              <p:spPr>
                <a:xfrm>
                  <a:off x="3728775" y="3003575"/>
                  <a:ext cx="71400" cy="714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81;p15">
                  <a:extLst>
                    <a:ext uri="{FF2B5EF4-FFF2-40B4-BE49-F238E27FC236}">
                      <a16:creationId xmlns:a16="http://schemas.microsoft.com/office/drawing/2014/main" id="{422EE69A-40E5-967B-9D1C-E29B4EBF469D}"/>
                    </a:ext>
                  </a:extLst>
                </p:cNvPr>
                <p:cNvSpPr/>
                <p:nvPr/>
              </p:nvSpPr>
              <p:spPr>
                <a:xfrm>
                  <a:off x="3118475" y="3869400"/>
                  <a:ext cx="71400" cy="714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82;p15">
                  <a:extLst>
                    <a:ext uri="{FF2B5EF4-FFF2-40B4-BE49-F238E27FC236}">
                      <a16:creationId xmlns:a16="http://schemas.microsoft.com/office/drawing/2014/main" id="{5493B15A-6339-45D9-5F55-4E8952B64DF1}"/>
                    </a:ext>
                  </a:extLst>
                </p:cNvPr>
                <p:cNvSpPr/>
                <p:nvPr/>
              </p:nvSpPr>
              <p:spPr>
                <a:xfrm>
                  <a:off x="2508163" y="2426363"/>
                  <a:ext cx="71400" cy="714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83;p15">
                  <a:extLst>
                    <a:ext uri="{FF2B5EF4-FFF2-40B4-BE49-F238E27FC236}">
                      <a16:creationId xmlns:a16="http://schemas.microsoft.com/office/drawing/2014/main" id="{DAF2BB3E-4B82-9501-1152-89A6584C9DAC}"/>
                    </a:ext>
                  </a:extLst>
                </p:cNvPr>
                <p:cNvSpPr/>
                <p:nvPr/>
              </p:nvSpPr>
              <p:spPr>
                <a:xfrm>
                  <a:off x="1897850" y="3580775"/>
                  <a:ext cx="71400" cy="714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84;p15">
                  <a:extLst>
                    <a:ext uri="{FF2B5EF4-FFF2-40B4-BE49-F238E27FC236}">
                      <a16:creationId xmlns:a16="http://schemas.microsoft.com/office/drawing/2014/main" id="{AC1E8A7C-46AC-0CB4-06D9-9E65270FBA88}"/>
                    </a:ext>
                  </a:extLst>
                </p:cNvPr>
                <p:cNvSpPr/>
                <p:nvPr/>
              </p:nvSpPr>
              <p:spPr>
                <a:xfrm>
                  <a:off x="1287538" y="3292188"/>
                  <a:ext cx="71400" cy="714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4" name="Google Shape;83;p15">
                <a:extLst>
                  <a:ext uri="{FF2B5EF4-FFF2-40B4-BE49-F238E27FC236}">
                    <a16:creationId xmlns:a16="http://schemas.microsoft.com/office/drawing/2014/main" id="{65A7939E-7826-C5A7-FA37-58E6570E83B8}"/>
                  </a:ext>
                </a:extLst>
              </p:cNvPr>
              <p:cNvSpPr/>
              <p:nvPr/>
            </p:nvSpPr>
            <p:spPr>
              <a:xfrm>
                <a:off x="0" y="6582197"/>
                <a:ext cx="112714" cy="9975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5080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83;p15">
              <a:extLst>
                <a:ext uri="{FF2B5EF4-FFF2-40B4-BE49-F238E27FC236}">
                  <a16:creationId xmlns:a16="http://schemas.microsoft.com/office/drawing/2014/main" id="{2F422EBA-D798-C01E-9192-E35739CFC127}"/>
                </a:ext>
              </a:extLst>
            </p:cNvPr>
            <p:cNvSpPr/>
            <p:nvPr/>
          </p:nvSpPr>
          <p:spPr>
            <a:xfrm>
              <a:off x="12119042" y="6587373"/>
              <a:ext cx="112714" cy="9975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02333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0135B-1805-7507-3663-B4BEB534C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MA(6):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6F1D70-77E8-7F35-E458-B01E61444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ACF and PACF of residuals: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306EE3-36E6-70DD-9E82-F839D3DBA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55" y="2212089"/>
            <a:ext cx="5510645" cy="35784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75124E-D0B9-32A7-1471-196C0E082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58995"/>
            <a:ext cx="5704703" cy="336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052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C788F-274B-D7C7-E939-B72552CA3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 Noise confirmations through Q-Test of the residuals: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91C14-C077-9D03-628A-F2F85AFCB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Ljung</a:t>
            </a:r>
            <a:r>
              <a:rPr lang="en-US" dirty="0"/>
              <a:t>-Box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BE6D9E1-12E4-9ED7-47DF-D7367EC5B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614538"/>
              </p:ext>
            </p:extLst>
          </p:nvPr>
        </p:nvGraphicFramePr>
        <p:xfrm>
          <a:off x="838200" y="2839411"/>
          <a:ext cx="1016577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8591">
                  <a:extLst>
                    <a:ext uri="{9D8B030D-6E8A-4147-A177-3AD203B41FA5}">
                      <a16:colId xmlns:a16="http://schemas.microsoft.com/office/drawing/2014/main" val="4234420365"/>
                    </a:ext>
                  </a:extLst>
                </a:gridCol>
                <a:gridCol w="3388591">
                  <a:extLst>
                    <a:ext uri="{9D8B030D-6E8A-4147-A177-3AD203B41FA5}">
                      <a16:colId xmlns:a16="http://schemas.microsoft.com/office/drawing/2014/main" val="803527189"/>
                    </a:ext>
                  </a:extLst>
                </a:gridCol>
                <a:gridCol w="3388591">
                  <a:extLst>
                    <a:ext uri="{9D8B030D-6E8A-4147-A177-3AD203B41FA5}">
                      <a16:colId xmlns:a16="http://schemas.microsoft.com/office/drawing/2014/main" val="3042750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White noise confirmation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12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554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884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ARMA(3,3)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92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6933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89;p16">
            <a:extLst>
              <a:ext uri="{FF2B5EF4-FFF2-40B4-BE49-F238E27FC236}">
                <a16:creationId xmlns:a16="http://schemas.microsoft.com/office/drawing/2014/main" id="{2A6D1130-915B-EB25-30DC-20E0C1D329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9486" y="343958"/>
            <a:ext cx="11952514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i="1" dirty="0">
                <a:solidFill>
                  <a:schemeClr val="accent1"/>
                </a:solidFill>
                <a:latin typeface="Fira Sans" panose="020B0503050000020004" pitchFamily="34" charset="0"/>
              </a:rPr>
              <a:t>4 step ahead forecast:</a:t>
            </a:r>
            <a:br>
              <a:rPr lang="en" sz="3000" b="1" i="1" dirty="0">
                <a:solidFill>
                  <a:schemeClr val="accent1"/>
                </a:solidFill>
                <a:latin typeface="Fira Sans" panose="020B0503050000020004" pitchFamily="34" charset="0"/>
              </a:rPr>
            </a:br>
            <a:endParaRPr sz="3000" i="1" dirty="0">
              <a:solidFill>
                <a:schemeClr val="accent1"/>
              </a:solidFill>
              <a:latin typeface="Fira Sans" panose="020B0503050000020004" pitchFamily="34" charset="0"/>
            </a:endParaRPr>
          </a:p>
        </p:txBody>
      </p:sp>
      <p:sp>
        <p:nvSpPr>
          <p:cNvPr id="6" name="Google Shape;72;p15">
            <a:extLst>
              <a:ext uri="{FF2B5EF4-FFF2-40B4-BE49-F238E27FC236}">
                <a16:creationId xmlns:a16="http://schemas.microsoft.com/office/drawing/2014/main" id="{80278B29-F5A9-A79F-D530-F7BB5D8B0BD0}"/>
              </a:ext>
            </a:extLst>
          </p:cNvPr>
          <p:cNvSpPr/>
          <p:nvPr/>
        </p:nvSpPr>
        <p:spPr>
          <a:xfrm>
            <a:off x="0" y="6032842"/>
            <a:ext cx="12192000" cy="781615"/>
          </a:xfrm>
          <a:custGeom>
            <a:avLst/>
            <a:gdLst/>
            <a:ahLst/>
            <a:cxnLst/>
            <a:rect l="l" t="t" r="r" b="b"/>
            <a:pathLst>
              <a:path w="214429" h="48295" extrusionOk="0">
                <a:moveTo>
                  <a:pt x="0" y="48101"/>
                </a:moveTo>
                <a:lnTo>
                  <a:pt x="17026" y="32099"/>
                </a:lnTo>
                <a:lnTo>
                  <a:pt x="33957" y="40100"/>
                </a:lnTo>
                <a:lnTo>
                  <a:pt x="50912" y="8072"/>
                </a:lnTo>
                <a:lnTo>
                  <a:pt x="67890" y="48077"/>
                </a:lnTo>
                <a:lnTo>
                  <a:pt x="84797" y="24003"/>
                </a:lnTo>
                <a:lnTo>
                  <a:pt x="101751" y="32099"/>
                </a:lnTo>
                <a:lnTo>
                  <a:pt x="118658" y="24122"/>
                </a:lnTo>
                <a:lnTo>
                  <a:pt x="135613" y="8025"/>
                </a:lnTo>
                <a:lnTo>
                  <a:pt x="152591" y="0"/>
                </a:lnTo>
                <a:lnTo>
                  <a:pt x="169522" y="24098"/>
                </a:lnTo>
                <a:lnTo>
                  <a:pt x="186500" y="32194"/>
                </a:lnTo>
                <a:lnTo>
                  <a:pt x="203611" y="16042"/>
                </a:lnTo>
                <a:lnTo>
                  <a:pt x="214429" y="48295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08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95F7B2-49DF-35E5-D9DC-FBDDCDE0CF99}"/>
              </a:ext>
            </a:extLst>
          </p:cNvPr>
          <p:cNvSpPr txBox="1"/>
          <p:nvPr/>
        </p:nvSpPr>
        <p:spPr>
          <a:xfrm>
            <a:off x="239486" y="1163782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MODEL: MA(1)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1F62CE-E669-043F-1C42-A05D68BAA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64" y="1533114"/>
            <a:ext cx="7193973" cy="423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946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89;p16">
            <a:extLst>
              <a:ext uri="{FF2B5EF4-FFF2-40B4-BE49-F238E27FC236}">
                <a16:creationId xmlns:a16="http://schemas.microsoft.com/office/drawing/2014/main" id="{2A6D1130-915B-EB25-30DC-20E0C1D329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9486" y="343958"/>
            <a:ext cx="11952514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i="1" dirty="0">
                <a:solidFill>
                  <a:schemeClr val="accent1"/>
                </a:solidFill>
                <a:latin typeface="Fira Sans" panose="020B0503050000020004" pitchFamily="34" charset="0"/>
              </a:rPr>
              <a:t>4 step ahead forecast:</a:t>
            </a:r>
            <a:br>
              <a:rPr lang="en" sz="3000" b="1" i="1" dirty="0">
                <a:solidFill>
                  <a:schemeClr val="accent1"/>
                </a:solidFill>
                <a:latin typeface="Fira Sans" panose="020B0503050000020004" pitchFamily="34" charset="0"/>
              </a:rPr>
            </a:br>
            <a:endParaRPr sz="3000" i="1" dirty="0">
              <a:solidFill>
                <a:schemeClr val="accent1"/>
              </a:solidFill>
              <a:latin typeface="Fira Sans" panose="020B0503050000020004" pitchFamily="34" charset="0"/>
            </a:endParaRPr>
          </a:p>
        </p:txBody>
      </p:sp>
      <p:sp>
        <p:nvSpPr>
          <p:cNvPr id="6" name="Google Shape;72;p15">
            <a:extLst>
              <a:ext uri="{FF2B5EF4-FFF2-40B4-BE49-F238E27FC236}">
                <a16:creationId xmlns:a16="http://schemas.microsoft.com/office/drawing/2014/main" id="{80278B29-F5A9-A79F-D530-F7BB5D8B0BD0}"/>
              </a:ext>
            </a:extLst>
          </p:cNvPr>
          <p:cNvSpPr/>
          <p:nvPr/>
        </p:nvSpPr>
        <p:spPr>
          <a:xfrm>
            <a:off x="0" y="6032842"/>
            <a:ext cx="12192000" cy="781615"/>
          </a:xfrm>
          <a:custGeom>
            <a:avLst/>
            <a:gdLst/>
            <a:ahLst/>
            <a:cxnLst/>
            <a:rect l="l" t="t" r="r" b="b"/>
            <a:pathLst>
              <a:path w="214429" h="48295" extrusionOk="0">
                <a:moveTo>
                  <a:pt x="0" y="48101"/>
                </a:moveTo>
                <a:lnTo>
                  <a:pt x="17026" y="32099"/>
                </a:lnTo>
                <a:lnTo>
                  <a:pt x="33957" y="40100"/>
                </a:lnTo>
                <a:lnTo>
                  <a:pt x="50912" y="8072"/>
                </a:lnTo>
                <a:lnTo>
                  <a:pt x="67890" y="48077"/>
                </a:lnTo>
                <a:lnTo>
                  <a:pt x="84797" y="24003"/>
                </a:lnTo>
                <a:lnTo>
                  <a:pt x="101751" y="32099"/>
                </a:lnTo>
                <a:lnTo>
                  <a:pt x="118658" y="24122"/>
                </a:lnTo>
                <a:lnTo>
                  <a:pt x="135613" y="8025"/>
                </a:lnTo>
                <a:lnTo>
                  <a:pt x="152591" y="0"/>
                </a:lnTo>
                <a:lnTo>
                  <a:pt x="169522" y="24098"/>
                </a:lnTo>
                <a:lnTo>
                  <a:pt x="186500" y="32194"/>
                </a:lnTo>
                <a:lnTo>
                  <a:pt x="203611" y="16042"/>
                </a:lnTo>
                <a:lnTo>
                  <a:pt x="214429" y="48295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08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EF80C8-BB16-B73D-EAAF-204130E008ED}"/>
              </a:ext>
            </a:extLst>
          </p:cNvPr>
          <p:cNvSpPr txBox="1"/>
          <p:nvPr/>
        </p:nvSpPr>
        <p:spPr>
          <a:xfrm>
            <a:off x="239486" y="1163782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MODEL: AR(1)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A2535E-9F37-BD6F-C252-C1558F2A2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86" y="1717361"/>
            <a:ext cx="7772400" cy="479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40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89;p16">
            <a:extLst>
              <a:ext uri="{FF2B5EF4-FFF2-40B4-BE49-F238E27FC236}">
                <a16:creationId xmlns:a16="http://schemas.microsoft.com/office/drawing/2014/main" id="{2A6D1130-915B-EB25-30DC-20E0C1D329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9486" y="343958"/>
            <a:ext cx="11952514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i="1" dirty="0">
                <a:solidFill>
                  <a:schemeClr val="accent1"/>
                </a:solidFill>
                <a:latin typeface="Fira Sans" panose="020B0503050000020004" pitchFamily="34" charset="0"/>
              </a:rPr>
              <a:t>4 step ahead forecast:</a:t>
            </a:r>
            <a:br>
              <a:rPr lang="en" sz="3000" b="1" i="1" dirty="0">
                <a:solidFill>
                  <a:schemeClr val="accent1"/>
                </a:solidFill>
                <a:latin typeface="Fira Sans" panose="020B0503050000020004" pitchFamily="34" charset="0"/>
              </a:rPr>
            </a:br>
            <a:endParaRPr sz="3000" i="1" dirty="0">
              <a:solidFill>
                <a:schemeClr val="accent1"/>
              </a:solidFill>
              <a:latin typeface="Fira Sans" panose="020B0503050000020004" pitchFamily="34" charset="0"/>
            </a:endParaRPr>
          </a:p>
        </p:txBody>
      </p:sp>
      <p:sp>
        <p:nvSpPr>
          <p:cNvPr id="6" name="Google Shape;72;p15">
            <a:extLst>
              <a:ext uri="{FF2B5EF4-FFF2-40B4-BE49-F238E27FC236}">
                <a16:creationId xmlns:a16="http://schemas.microsoft.com/office/drawing/2014/main" id="{80278B29-F5A9-A79F-D530-F7BB5D8B0BD0}"/>
              </a:ext>
            </a:extLst>
          </p:cNvPr>
          <p:cNvSpPr/>
          <p:nvPr/>
        </p:nvSpPr>
        <p:spPr>
          <a:xfrm>
            <a:off x="0" y="6032842"/>
            <a:ext cx="12192000" cy="781615"/>
          </a:xfrm>
          <a:custGeom>
            <a:avLst/>
            <a:gdLst/>
            <a:ahLst/>
            <a:cxnLst/>
            <a:rect l="l" t="t" r="r" b="b"/>
            <a:pathLst>
              <a:path w="214429" h="48295" extrusionOk="0">
                <a:moveTo>
                  <a:pt x="0" y="48101"/>
                </a:moveTo>
                <a:lnTo>
                  <a:pt x="17026" y="32099"/>
                </a:lnTo>
                <a:lnTo>
                  <a:pt x="33957" y="40100"/>
                </a:lnTo>
                <a:lnTo>
                  <a:pt x="50912" y="8072"/>
                </a:lnTo>
                <a:lnTo>
                  <a:pt x="67890" y="48077"/>
                </a:lnTo>
                <a:lnTo>
                  <a:pt x="84797" y="24003"/>
                </a:lnTo>
                <a:lnTo>
                  <a:pt x="101751" y="32099"/>
                </a:lnTo>
                <a:lnTo>
                  <a:pt x="118658" y="24122"/>
                </a:lnTo>
                <a:lnTo>
                  <a:pt x="135613" y="8025"/>
                </a:lnTo>
                <a:lnTo>
                  <a:pt x="152591" y="0"/>
                </a:lnTo>
                <a:lnTo>
                  <a:pt x="169522" y="24098"/>
                </a:lnTo>
                <a:lnTo>
                  <a:pt x="186500" y="32194"/>
                </a:lnTo>
                <a:lnTo>
                  <a:pt x="203611" y="16042"/>
                </a:lnTo>
                <a:lnTo>
                  <a:pt x="214429" y="48295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08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FBFEE0-D0F6-D9AB-EB54-C17AE01DA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55" y="1236161"/>
            <a:ext cx="7772400" cy="479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111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3D1C8-08A4-1824-3A45-CC076135B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Fira Sans"/>
              </a:rPr>
              <a:t>FINETUNING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49327-7102-A7EB-3641-43CFBCF1D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3200" dirty="0"/>
              <a:t>Finetuning Models By Doing Loss Comparisons, different fixed, rolling and recursive methods to create the best forecasting models</a:t>
            </a:r>
          </a:p>
        </p:txBody>
      </p:sp>
      <p:sp>
        <p:nvSpPr>
          <p:cNvPr id="4" name="Google Shape;72;p15">
            <a:extLst>
              <a:ext uri="{FF2B5EF4-FFF2-40B4-BE49-F238E27FC236}">
                <a16:creationId xmlns:a16="http://schemas.microsoft.com/office/drawing/2014/main" id="{E231E01F-DE2C-AE2D-CBA5-259CC0AF5D81}"/>
              </a:ext>
            </a:extLst>
          </p:cNvPr>
          <p:cNvSpPr/>
          <p:nvPr/>
        </p:nvSpPr>
        <p:spPr>
          <a:xfrm>
            <a:off x="0" y="6032842"/>
            <a:ext cx="12192000" cy="781615"/>
          </a:xfrm>
          <a:custGeom>
            <a:avLst/>
            <a:gdLst/>
            <a:ahLst/>
            <a:cxnLst/>
            <a:rect l="l" t="t" r="r" b="b"/>
            <a:pathLst>
              <a:path w="214429" h="48295" extrusionOk="0">
                <a:moveTo>
                  <a:pt x="0" y="48101"/>
                </a:moveTo>
                <a:lnTo>
                  <a:pt x="17026" y="32099"/>
                </a:lnTo>
                <a:lnTo>
                  <a:pt x="33957" y="40100"/>
                </a:lnTo>
                <a:lnTo>
                  <a:pt x="50912" y="8072"/>
                </a:lnTo>
                <a:lnTo>
                  <a:pt x="67890" y="48077"/>
                </a:lnTo>
                <a:lnTo>
                  <a:pt x="84797" y="24003"/>
                </a:lnTo>
                <a:lnTo>
                  <a:pt x="101751" y="32099"/>
                </a:lnTo>
                <a:lnTo>
                  <a:pt x="118658" y="24122"/>
                </a:lnTo>
                <a:lnTo>
                  <a:pt x="135613" y="8025"/>
                </a:lnTo>
                <a:lnTo>
                  <a:pt x="152591" y="0"/>
                </a:lnTo>
                <a:lnTo>
                  <a:pt x="169522" y="24098"/>
                </a:lnTo>
                <a:lnTo>
                  <a:pt x="186500" y="32194"/>
                </a:lnTo>
                <a:lnTo>
                  <a:pt x="203611" y="16042"/>
                </a:lnTo>
                <a:lnTo>
                  <a:pt x="214429" y="48295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08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090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2;p15">
            <a:extLst>
              <a:ext uri="{FF2B5EF4-FFF2-40B4-BE49-F238E27FC236}">
                <a16:creationId xmlns:a16="http://schemas.microsoft.com/office/drawing/2014/main" id="{80278B29-F5A9-A79F-D530-F7BB5D8B0BD0}"/>
              </a:ext>
            </a:extLst>
          </p:cNvPr>
          <p:cNvSpPr/>
          <p:nvPr/>
        </p:nvSpPr>
        <p:spPr>
          <a:xfrm>
            <a:off x="0" y="6032842"/>
            <a:ext cx="12192000" cy="781615"/>
          </a:xfrm>
          <a:custGeom>
            <a:avLst/>
            <a:gdLst/>
            <a:ahLst/>
            <a:cxnLst/>
            <a:rect l="l" t="t" r="r" b="b"/>
            <a:pathLst>
              <a:path w="214429" h="48295" extrusionOk="0">
                <a:moveTo>
                  <a:pt x="0" y="48101"/>
                </a:moveTo>
                <a:lnTo>
                  <a:pt x="17026" y="32099"/>
                </a:lnTo>
                <a:lnTo>
                  <a:pt x="33957" y="40100"/>
                </a:lnTo>
                <a:lnTo>
                  <a:pt x="50912" y="8072"/>
                </a:lnTo>
                <a:lnTo>
                  <a:pt x="67890" y="48077"/>
                </a:lnTo>
                <a:lnTo>
                  <a:pt x="84797" y="24003"/>
                </a:lnTo>
                <a:lnTo>
                  <a:pt x="101751" y="32099"/>
                </a:lnTo>
                <a:lnTo>
                  <a:pt x="118658" y="24122"/>
                </a:lnTo>
                <a:lnTo>
                  <a:pt x="135613" y="8025"/>
                </a:lnTo>
                <a:lnTo>
                  <a:pt x="152591" y="0"/>
                </a:lnTo>
                <a:lnTo>
                  <a:pt x="169522" y="24098"/>
                </a:lnTo>
                <a:lnTo>
                  <a:pt x="186500" y="32194"/>
                </a:lnTo>
                <a:lnTo>
                  <a:pt x="203611" y="16042"/>
                </a:lnTo>
                <a:lnTo>
                  <a:pt x="214429" y="48295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08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0ECE997-96EB-8A9C-9AE5-9DD554A9AF36}"/>
              </a:ext>
            </a:extLst>
          </p:cNvPr>
          <p:cNvGraphicFramePr>
            <a:graphicFrameLocks noGrp="1"/>
          </p:cNvGraphicFramePr>
          <p:nvPr/>
        </p:nvGraphicFramePr>
        <p:xfrm>
          <a:off x="1107251" y="1841317"/>
          <a:ext cx="9977498" cy="4023360"/>
        </p:xfrm>
        <a:graphic>
          <a:graphicData uri="http://schemas.openxmlformats.org/drawingml/2006/table">
            <a:tbl>
              <a:tblPr/>
              <a:tblGrid>
                <a:gridCol w="1959470">
                  <a:extLst>
                    <a:ext uri="{9D8B030D-6E8A-4147-A177-3AD203B41FA5}">
                      <a16:colId xmlns:a16="http://schemas.microsoft.com/office/drawing/2014/main" val="2251476619"/>
                    </a:ext>
                  </a:extLst>
                </a:gridCol>
                <a:gridCol w="1306313">
                  <a:extLst>
                    <a:ext uri="{9D8B030D-6E8A-4147-A177-3AD203B41FA5}">
                      <a16:colId xmlns:a16="http://schemas.microsoft.com/office/drawing/2014/main" val="1059203749"/>
                    </a:ext>
                  </a:extLst>
                </a:gridCol>
                <a:gridCol w="1342343">
                  <a:extLst>
                    <a:ext uri="{9D8B030D-6E8A-4147-A177-3AD203B41FA5}">
                      <a16:colId xmlns:a16="http://schemas.microsoft.com/office/drawing/2014/main" val="4110569875"/>
                    </a:ext>
                  </a:extLst>
                </a:gridCol>
                <a:gridCol w="1342343">
                  <a:extLst>
                    <a:ext uri="{9D8B030D-6E8A-4147-A177-3AD203B41FA5}">
                      <a16:colId xmlns:a16="http://schemas.microsoft.com/office/drawing/2014/main" val="1464103303"/>
                    </a:ext>
                  </a:extLst>
                </a:gridCol>
                <a:gridCol w="1342343">
                  <a:extLst>
                    <a:ext uri="{9D8B030D-6E8A-4147-A177-3AD203B41FA5}">
                      <a16:colId xmlns:a16="http://schemas.microsoft.com/office/drawing/2014/main" val="2237298221"/>
                    </a:ext>
                  </a:extLst>
                </a:gridCol>
                <a:gridCol w="1342343">
                  <a:extLst>
                    <a:ext uri="{9D8B030D-6E8A-4147-A177-3AD203B41FA5}">
                      <a16:colId xmlns:a16="http://schemas.microsoft.com/office/drawing/2014/main" val="1178877167"/>
                    </a:ext>
                  </a:extLst>
                </a:gridCol>
                <a:gridCol w="1342343">
                  <a:extLst>
                    <a:ext uri="{9D8B030D-6E8A-4147-A177-3AD203B41FA5}">
                      <a16:colId xmlns:a16="http://schemas.microsoft.com/office/drawing/2014/main" val="20309687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Scheme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MPE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MSE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MAE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MAPE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091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 panose="020B0503050000020004" pitchFamily="34" charset="0"/>
                        </a:rPr>
                        <a:t>Naïve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 panose="020B0503050000020004" pitchFamily="34" charset="0"/>
                        </a:rPr>
                        <a:t>Fixed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0.1206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effectLst/>
                          <a:latin typeface="Fira Sans"/>
                        </a:rPr>
                        <a:t>26.7800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3.9700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0.2388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126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 panose="020B0503050000020004" pitchFamily="34" charset="0"/>
                        </a:rPr>
                        <a:t>Simple Average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Fixed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0.1091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23.6300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3.1600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0.1033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571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ARMA(3,3)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Fixed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-0.1933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-2.5508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32.0649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600" b="0" dirty="0">
                          <a:effectLst/>
                          <a:latin typeface="Fira Sans"/>
                        </a:rPr>
                        <a:t>4.0842</a:t>
                      </a:r>
                      <a:endParaRPr lang="en-US" sz="1600" b="0">
                        <a:latin typeface="Fira Sans"/>
                      </a:endParaRPr>
                    </a:p>
                  </a:txBody>
                  <a:tcPr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0.1859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8440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ARMA(3,3)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 panose="020B0503050000020004" pitchFamily="34" charset="0"/>
                        </a:rPr>
                        <a:t>Recursive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-0.4301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-1.6352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27.3286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600" b="0" dirty="0">
                          <a:effectLst/>
                          <a:latin typeface="Fira Sans"/>
                        </a:rPr>
                        <a:t>3.5896</a:t>
                      </a:r>
                      <a:endParaRPr lang="en-US" sz="1600" b="0" dirty="0">
                        <a:latin typeface="Fira Sans"/>
                      </a:endParaRPr>
                    </a:p>
                  </a:txBody>
                  <a:tcPr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0.1350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4781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ARMA(3,3)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 panose="020B0503050000020004" pitchFamily="34" charset="0"/>
                        </a:rPr>
                        <a:t>Rolling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-0.1852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-1.8625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28.0679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600" b="0" dirty="0">
                          <a:effectLst/>
                          <a:latin typeface="Fira Sans"/>
                        </a:rPr>
                        <a:t>3.7473</a:t>
                      </a:r>
                      <a:endParaRPr lang="en-US" sz="1600" b="0">
                        <a:latin typeface="Fira Sans"/>
                      </a:endParaRPr>
                    </a:p>
                  </a:txBody>
                  <a:tcPr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0.1358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1953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MA(1)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Fixed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-0.5188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-0.3659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23.4502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600" b="0" dirty="0">
                          <a:effectLst/>
                          <a:latin typeface="Fira Sans"/>
                        </a:rPr>
                        <a:t>3.2570</a:t>
                      </a:r>
                      <a:endParaRPr lang="en-US" sz="1600" b="0" dirty="0">
                        <a:latin typeface="Fira Sans"/>
                      </a:endParaRPr>
                    </a:p>
                  </a:txBody>
                  <a:tcPr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0.1076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0531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MA(1)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 panose="020B0503050000020004" pitchFamily="34" charset="0"/>
                        </a:rPr>
                        <a:t>Recursive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-0.4287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-0.7748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24.5204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600" b="0" dirty="0">
                          <a:effectLst/>
                          <a:latin typeface="Fira Sans"/>
                        </a:rPr>
                        <a:t>3.3378</a:t>
                      </a:r>
                      <a:endParaRPr lang="en-US" sz="1600" b="0" dirty="0">
                        <a:latin typeface="Fira Sans"/>
                      </a:endParaRPr>
                    </a:p>
                  </a:txBody>
                  <a:tcPr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0.1108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4333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MA(1)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 panose="020B0503050000020004" pitchFamily="34" charset="0"/>
                        </a:rPr>
                        <a:t>Rolling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-0.3705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-1.2314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25.5516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600" b="0" dirty="0">
                          <a:effectLst/>
                          <a:latin typeface="Fira Sans"/>
                        </a:rPr>
                        <a:t>3.3770</a:t>
                      </a:r>
                      <a:endParaRPr lang="en-US" sz="1600" b="0" dirty="0">
                        <a:latin typeface="Fira Sans"/>
                      </a:endParaRPr>
                    </a:p>
                  </a:txBody>
                  <a:tcPr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0.1085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45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AR(1)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Fixed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-0.4814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-0.8891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24.7411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600" b="0" dirty="0">
                          <a:effectLst/>
                          <a:latin typeface="Fira Sans"/>
                        </a:rPr>
                        <a:t>3.3132</a:t>
                      </a:r>
                      <a:endParaRPr lang="en-US" sz="1600" b="0">
                        <a:latin typeface="Fira Sans"/>
                      </a:endParaRPr>
                    </a:p>
                  </a:txBody>
                  <a:tcPr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0.1019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254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AR(1)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 panose="020B0503050000020004" pitchFamily="34" charset="0"/>
                        </a:rPr>
                        <a:t>Recursive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-0.3958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-1.1591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25.5312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600" b="0" dirty="0">
                          <a:effectLst/>
                          <a:latin typeface="Fira Sans"/>
                        </a:rPr>
                        <a:t>3.3641</a:t>
                      </a:r>
                      <a:endParaRPr lang="en-US" sz="1600" b="0" dirty="0">
                        <a:latin typeface="Fira Sans"/>
                      </a:endParaRPr>
                    </a:p>
                  </a:txBody>
                  <a:tcPr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0.1035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946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AR(1)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 panose="020B0503050000020004" pitchFamily="34" charset="0"/>
                        </a:rPr>
                        <a:t>Rolling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-0.3191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-1.4461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26.1227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600" b="0" dirty="0">
                          <a:effectLst/>
                          <a:latin typeface="Fira Sans"/>
                        </a:rPr>
                        <a:t>3.3778</a:t>
                      </a:r>
                      <a:endParaRPr lang="en-US" sz="1600" b="0">
                        <a:latin typeface="Fira Sans"/>
                      </a:endParaRPr>
                    </a:p>
                  </a:txBody>
                  <a:tcPr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0.1018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318428"/>
                  </a:ext>
                </a:extLst>
              </a:tr>
            </a:tbl>
          </a:graphicData>
        </a:graphic>
      </p:graphicFrame>
      <p:sp>
        <p:nvSpPr>
          <p:cNvPr id="5" name="Google Shape;89;p16">
            <a:extLst>
              <a:ext uri="{FF2B5EF4-FFF2-40B4-BE49-F238E27FC236}">
                <a16:creationId xmlns:a16="http://schemas.microsoft.com/office/drawing/2014/main" id="{98526B95-DBD2-A580-E99E-4870C9F7370C}"/>
              </a:ext>
            </a:extLst>
          </p:cNvPr>
          <p:cNvSpPr txBox="1">
            <a:spLocks/>
          </p:cNvSpPr>
          <p:nvPr/>
        </p:nvSpPr>
        <p:spPr>
          <a:xfrm>
            <a:off x="239486" y="428308"/>
            <a:ext cx="11952514" cy="59190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spcBef>
                <a:spcPts val="0"/>
              </a:spcBef>
            </a:pPr>
            <a:r>
              <a:rPr lang="en-US" b="1" dirty="0">
                <a:solidFill>
                  <a:schemeClr val="accent1"/>
                </a:solidFill>
                <a:latin typeface="Fira Sans"/>
              </a:rPr>
              <a:t>Loss Comparison</a:t>
            </a:r>
          </a:p>
          <a:p>
            <a:pPr algn="thaiDist">
              <a:spcBef>
                <a:spcPts val="0"/>
              </a:spcBef>
            </a:pPr>
            <a:r>
              <a:rPr lang="en-US" sz="3200" b="1" i="1" dirty="0">
                <a:solidFill>
                  <a:schemeClr val="accent1"/>
                </a:solidFill>
                <a:latin typeface="Fira Sans" panose="020B0503050000020004" pitchFamily="34" charset="0"/>
              </a:rPr>
              <a:t>1 Step Ahead</a:t>
            </a:r>
          </a:p>
        </p:txBody>
      </p:sp>
    </p:spTree>
    <p:extLst>
      <p:ext uri="{BB962C8B-B14F-4D97-AF65-F5344CB8AC3E}">
        <p14:creationId xmlns:p14="http://schemas.microsoft.com/office/powerpoint/2010/main" val="1640607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2;p15">
            <a:extLst>
              <a:ext uri="{FF2B5EF4-FFF2-40B4-BE49-F238E27FC236}">
                <a16:creationId xmlns:a16="http://schemas.microsoft.com/office/drawing/2014/main" id="{80278B29-F5A9-A79F-D530-F7BB5D8B0BD0}"/>
              </a:ext>
            </a:extLst>
          </p:cNvPr>
          <p:cNvSpPr/>
          <p:nvPr/>
        </p:nvSpPr>
        <p:spPr>
          <a:xfrm>
            <a:off x="0" y="6032842"/>
            <a:ext cx="12192000" cy="781615"/>
          </a:xfrm>
          <a:custGeom>
            <a:avLst/>
            <a:gdLst/>
            <a:ahLst/>
            <a:cxnLst/>
            <a:rect l="l" t="t" r="r" b="b"/>
            <a:pathLst>
              <a:path w="214429" h="48295" extrusionOk="0">
                <a:moveTo>
                  <a:pt x="0" y="48101"/>
                </a:moveTo>
                <a:lnTo>
                  <a:pt x="17026" y="32099"/>
                </a:lnTo>
                <a:lnTo>
                  <a:pt x="33957" y="40100"/>
                </a:lnTo>
                <a:lnTo>
                  <a:pt x="50912" y="8072"/>
                </a:lnTo>
                <a:lnTo>
                  <a:pt x="67890" y="48077"/>
                </a:lnTo>
                <a:lnTo>
                  <a:pt x="84797" y="24003"/>
                </a:lnTo>
                <a:lnTo>
                  <a:pt x="101751" y="32099"/>
                </a:lnTo>
                <a:lnTo>
                  <a:pt x="118658" y="24122"/>
                </a:lnTo>
                <a:lnTo>
                  <a:pt x="135613" y="8025"/>
                </a:lnTo>
                <a:lnTo>
                  <a:pt x="152591" y="0"/>
                </a:lnTo>
                <a:lnTo>
                  <a:pt x="169522" y="24098"/>
                </a:lnTo>
                <a:lnTo>
                  <a:pt x="186500" y="32194"/>
                </a:lnTo>
                <a:lnTo>
                  <a:pt x="203611" y="16042"/>
                </a:lnTo>
                <a:lnTo>
                  <a:pt x="214429" y="48295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08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0ECE997-96EB-8A9C-9AE5-9DD554A9AF36}"/>
              </a:ext>
            </a:extLst>
          </p:cNvPr>
          <p:cNvGraphicFramePr>
            <a:graphicFrameLocks noGrp="1"/>
          </p:cNvGraphicFramePr>
          <p:nvPr/>
        </p:nvGraphicFramePr>
        <p:xfrm>
          <a:off x="1107251" y="2210062"/>
          <a:ext cx="9977498" cy="3017520"/>
        </p:xfrm>
        <a:graphic>
          <a:graphicData uri="http://schemas.openxmlformats.org/drawingml/2006/table">
            <a:tbl>
              <a:tblPr/>
              <a:tblGrid>
                <a:gridCol w="1959470">
                  <a:extLst>
                    <a:ext uri="{9D8B030D-6E8A-4147-A177-3AD203B41FA5}">
                      <a16:colId xmlns:a16="http://schemas.microsoft.com/office/drawing/2014/main" val="2251476619"/>
                    </a:ext>
                  </a:extLst>
                </a:gridCol>
                <a:gridCol w="1306313">
                  <a:extLst>
                    <a:ext uri="{9D8B030D-6E8A-4147-A177-3AD203B41FA5}">
                      <a16:colId xmlns:a16="http://schemas.microsoft.com/office/drawing/2014/main" val="1059203749"/>
                    </a:ext>
                  </a:extLst>
                </a:gridCol>
                <a:gridCol w="1342343">
                  <a:extLst>
                    <a:ext uri="{9D8B030D-6E8A-4147-A177-3AD203B41FA5}">
                      <a16:colId xmlns:a16="http://schemas.microsoft.com/office/drawing/2014/main" val="4110569875"/>
                    </a:ext>
                  </a:extLst>
                </a:gridCol>
                <a:gridCol w="1342343">
                  <a:extLst>
                    <a:ext uri="{9D8B030D-6E8A-4147-A177-3AD203B41FA5}">
                      <a16:colId xmlns:a16="http://schemas.microsoft.com/office/drawing/2014/main" val="1464103303"/>
                    </a:ext>
                  </a:extLst>
                </a:gridCol>
                <a:gridCol w="1342343">
                  <a:extLst>
                    <a:ext uri="{9D8B030D-6E8A-4147-A177-3AD203B41FA5}">
                      <a16:colId xmlns:a16="http://schemas.microsoft.com/office/drawing/2014/main" val="2237298221"/>
                    </a:ext>
                  </a:extLst>
                </a:gridCol>
                <a:gridCol w="1342343">
                  <a:extLst>
                    <a:ext uri="{9D8B030D-6E8A-4147-A177-3AD203B41FA5}">
                      <a16:colId xmlns:a16="http://schemas.microsoft.com/office/drawing/2014/main" val="1178877167"/>
                    </a:ext>
                  </a:extLst>
                </a:gridCol>
                <a:gridCol w="1342343">
                  <a:extLst>
                    <a:ext uri="{9D8B030D-6E8A-4147-A177-3AD203B41FA5}">
                      <a16:colId xmlns:a16="http://schemas.microsoft.com/office/drawing/2014/main" val="20309687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Scheme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MPE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MSE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MAE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MAPE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091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Naïve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Fixed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0.1091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27.7300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4.0200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0.2334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126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Simple Average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Fixed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0.1003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24.8000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3.2800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0.1001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571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ARMA(3,3)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Fixed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-0.1120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-2.5705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31.205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600" b="0" dirty="0">
                          <a:effectLst/>
                          <a:latin typeface="Fira Sans"/>
                        </a:rPr>
                        <a:t>3.9093</a:t>
                      </a:r>
                      <a:endParaRPr lang="en-US" sz="1600" b="0">
                        <a:latin typeface="Fira Sans"/>
                      </a:endParaRPr>
                    </a:p>
                  </a:txBody>
                  <a:tcPr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0.1600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8440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ARMA(3,3)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Recursive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-0.2662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-2.1672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28.4399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600" b="0" dirty="0">
                          <a:effectLst/>
                          <a:latin typeface="Fira Sans"/>
                        </a:rPr>
                        <a:t>3.6589</a:t>
                      </a:r>
                      <a:endParaRPr lang="en-US" sz="1600" b="0" dirty="0">
                        <a:latin typeface="Fira Sans"/>
                      </a:endParaRPr>
                    </a:p>
                  </a:txBody>
                  <a:tcPr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0.1381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4781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ARMA(3,3)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Rolling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-0.2229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-1.4143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27.1370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600" b="0" dirty="0">
                          <a:effectLst/>
                          <a:latin typeface="Fira Sans"/>
                        </a:rPr>
                        <a:t>3.6996</a:t>
                      </a:r>
                      <a:endParaRPr lang="en-US" sz="1600" b="0">
                        <a:latin typeface="Fira Sans"/>
                      </a:endParaRPr>
                    </a:p>
                  </a:txBody>
                  <a:tcPr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0.1333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1953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AR(1)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Fixed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-0.3098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-1.5607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26.1955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600" b="0" dirty="0">
                          <a:effectLst/>
                          <a:latin typeface="Fira Sans"/>
                        </a:rPr>
                        <a:t>3.3358</a:t>
                      </a:r>
                      <a:endParaRPr lang="en-US" sz="1600" b="0" dirty="0">
                        <a:latin typeface="Fira Sans"/>
                      </a:endParaRPr>
                    </a:p>
                  </a:txBody>
                  <a:tcPr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0.0937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254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AR(1)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Recursive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-0.3135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-1.5380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26.0621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600" b="0" dirty="0">
                          <a:effectLst/>
                          <a:latin typeface="Fira Sans"/>
                        </a:rPr>
                        <a:t>3.3281</a:t>
                      </a:r>
                      <a:endParaRPr lang="en-US" sz="1600" b="0">
                        <a:latin typeface="Fira Sans"/>
                      </a:endParaRPr>
                    </a:p>
                  </a:txBody>
                  <a:tcPr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0.0949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946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AR(1)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Rolling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-0.3397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-1.3478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25.7483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600" b="0" dirty="0">
                          <a:effectLst/>
                          <a:latin typeface="Fira Sans"/>
                        </a:rPr>
                        <a:t>3.2988</a:t>
                      </a:r>
                      <a:endParaRPr lang="en-US" sz="1600" b="0" dirty="0">
                        <a:latin typeface="Fira Sans"/>
                      </a:endParaRPr>
                    </a:p>
                  </a:txBody>
                  <a:tcPr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0.0941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318428"/>
                  </a:ext>
                </a:extLst>
              </a:tr>
            </a:tbl>
          </a:graphicData>
        </a:graphic>
      </p:graphicFrame>
      <p:sp>
        <p:nvSpPr>
          <p:cNvPr id="5" name="Google Shape;89;p16">
            <a:extLst>
              <a:ext uri="{FF2B5EF4-FFF2-40B4-BE49-F238E27FC236}">
                <a16:creationId xmlns:a16="http://schemas.microsoft.com/office/drawing/2014/main" id="{AC598805-3CE8-0BFE-FF25-7FB943A6FBA5}"/>
              </a:ext>
            </a:extLst>
          </p:cNvPr>
          <p:cNvSpPr txBox="1">
            <a:spLocks/>
          </p:cNvSpPr>
          <p:nvPr/>
        </p:nvSpPr>
        <p:spPr>
          <a:xfrm>
            <a:off x="239486" y="428308"/>
            <a:ext cx="11952514" cy="59190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spcBef>
                <a:spcPts val="0"/>
              </a:spcBef>
            </a:pPr>
            <a:r>
              <a:rPr lang="en-US" b="1" dirty="0">
                <a:solidFill>
                  <a:schemeClr val="accent1"/>
                </a:solidFill>
                <a:latin typeface="Fira Sans"/>
              </a:rPr>
              <a:t>Loss Comparison</a:t>
            </a:r>
          </a:p>
          <a:p>
            <a:pPr algn="thaiDist">
              <a:spcBef>
                <a:spcPts val="0"/>
              </a:spcBef>
            </a:pPr>
            <a:r>
              <a:rPr lang="en-US" sz="3200" b="1" i="1" dirty="0">
                <a:solidFill>
                  <a:schemeClr val="accent1"/>
                </a:solidFill>
                <a:latin typeface="Fira Sans" panose="020B0503050000020004" pitchFamily="34" charset="0"/>
              </a:rPr>
              <a:t>2 Steps Ahead</a:t>
            </a:r>
          </a:p>
        </p:txBody>
      </p:sp>
    </p:spTree>
    <p:extLst>
      <p:ext uri="{BB962C8B-B14F-4D97-AF65-F5344CB8AC3E}">
        <p14:creationId xmlns:p14="http://schemas.microsoft.com/office/powerpoint/2010/main" val="1421866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2;p15">
            <a:extLst>
              <a:ext uri="{FF2B5EF4-FFF2-40B4-BE49-F238E27FC236}">
                <a16:creationId xmlns:a16="http://schemas.microsoft.com/office/drawing/2014/main" id="{80278B29-F5A9-A79F-D530-F7BB5D8B0BD0}"/>
              </a:ext>
            </a:extLst>
          </p:cNvPr>
          <p:cNvSpPr/>
          <p:nvPr/>
        </p:nvSpPr>
        <p:spPr>
          <a:xfrm>
            <a:off x="0" y="6032842"/>
            <a:ext cx="12192000" cy="781615"/>
          </a:xfrm>
          <a:custGeom>
            <a:avLst/>
            <a:gdLst/>
            <a:ahLst/>
            <a:cxnLst/>
            <a:rect l="l" t="t" r="r" b="b"/>
            <a:pathLst>
              <a:path w="214429" h="48295" extrusionOk="0">
                <a:moveTo>
                  <a:pt x="0" y="48101"/>
                </a:moveTo>
                <a:lnTo>
                  <a:pt x="17026" y="32099"/>
                </a:lnTo>
                <a:lnTo>
                  <a:pt x="33957" y="40100"/>
                </a:lnTo>
                <a:lnTo>
                  <a:pt x="50912" y="8072"/>
                </a:lnTo>
                <a:lnTo>
                  <a:pt x="67890" y="48077"/>
                </a:lnTo>
                <a:lnTo>
                  <a:pt x="84797" y="24003"/>
                </a:lnTo>
                <a:lnTo>
                  <a:pt x="101751" y="32099"/>
                </a:lnTo>
                <a:lnTo>
                  <a:pt x="118658" y="24122"/>
                </a:lnTo>
                <a:lnTo>
                  <a:pt x="135613" y="8025"/>
                </a:lnTo>
                <a:lnTo>
                  <a:pt x="152591" y="0"/>
                </a:lnTo>
                <a:lnTo>
                  <a:pt x="169522" y="24098"/>
                </a:lnTo>
                <a:lnTo>
                  <a:pt x="186500" y="32194"/>
                </a:lnTo>
                <a:lnTo>
                  <a:pt x="203611" y="16042"/>
                </a:lnTo>
                <a:lnTo>
                  <a:pt x="214429" y="48295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08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Google Shape;89;p16">
            <a:extLst>
              <a:ext uri="{FF2B5EF4-FFF2-40B4-BE49-F238E27FC236}">
                <a16:creationId xmlns:a16="http://schemas.microsoft.com/office/drawing/2014/main" id="{33002273-82F2-A84A-6BBB-A4FD211CDE03}"/>
              </a:ext>
            </a:extLst>
          </p:cNvPr>
          <p:cNvSpPr txBox="1">
            <a:spLocks/>
          </p:cNvSpPr>
          <p:nvPr/>
        </p:nvSpPr>
        <p:spPr>
          <a:xfrm>
            <a:off x="239486" y="428308"/>
            <a:ext cx="11952514" cy="59190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spcBef>
                <a:spcPts val="0"/>
              </a:spcBef>
            </a:pPr>
            <a:r>
              <a:rPr lang="en-US" b="1" dirty="0">
                <a:solidFill>
                  <a:schemeClr val="accent1"/>
                </a:solidFill>
                <a:latin typeface="Fira Sans" panose="020B0503050000020004" pitchFamily="34" charset="0"/>
              </a:rPr>
              <a:t>Combined Forecasts</a:t>
            </a:r>
          </a:p>
          <a:p>
            <a:pPr algn="thaiDist">
              <a:spcBef>
                <a:spcPts val="0"/>
              </a:spcBef>
            </a:pPr>
            <a:r>
              <a:rPr lang="en-US" sz="2800" b="1" i="1" dirty="0">
                <a:solidFill>
                  <a:schemeClr val="accent1"/>
                </a:solidFill>
                <a:latin typeface="Fira Sans" panose="020B0503050000020004" pitchFamily="34" charset="0"/>
              </a:rPr>
              <a:t>1 Step Ahead</a:t>
            </a:r>
          </a:p>
          <a:p>
            <a:pPr algn="thaiDist">
              <a:spcBef>
                <a:spcPts val="0"/>
              </a:spcBef>
            </a:pPr>
            <a:endParaRPr lang="en-US" sz="3600" dirty="0">
              <a:solidFill>
                <a:schemeClr val="accent1"/>
              </a:solidFill>
              <a:latin typeface="Fira Sans" panose="020B0503050000020004" pitchFamily="34" charset="0"/>
            </a:endParaRPr>
          </a:p>
          <a:p>
            <a:pPr algn="thaiDist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Fira Sans" panose="020B0503050000020004" pitchFamily="34" charset="0"/>
              </a:rPr>
              <a:t>Models: ARMA(3,3), MA(1), and AR(1)</a:t>
            </a:r>
          </a:p>
          <a:p>
            <a:pPr algn="thaiDist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Fira Sans" panose="020B0503050000020004" pitchFamily="34" charset="0"/>
              </a:rPr>
              <a:t>Scheme: Fixed for each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304E504-7237-A146-2BD7-9527D30CA9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318487"/>
              </p:ext>
            </p:extLst>
          </p:nvPr>
        </p:nvGraphicFramePr>
        <p:xfrm>
          <a:off x="997527" y="3283527"/>
          <a:ext cx="9146666" cy="1862468"/>
        </p:xfrm>
        <a:graphic>
          <a:graphicData uri="http://schemas.openxmlformats.org/drawingml/2006/table">
            <a:tbl>
              <a:tblPr/>
              <a:tblGrid>
                <a:gridCol w="6254248">
                  <a:extLst>
                    <a:ext uri="{9D8B030D-6E8A-4147-A177-3AD203B41FA5}">
                      <a16:colId xmlns:a16="http://schemas.microsoft.com/office/drawing/2014/main" val="1464103303"/>
                    </a:ext>
                  </a:extLst>
                </a:gridCol>
                <a:gridCol w="2892418">
                  <a:extLst>
                    <a:ext uri="{9D8B030D-6E8A-4147-A177-3AD203B41FA5}">
                      <a16:colId xmlns:a16="http://schemas.microsoft.com/office/drawing/2014/main" val="2237298221"/>
                    </a:ext>
                  </a:extLst>
                </a:gridCol>
              </a:tblGrid>
              <a:tr h="4656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chemeClr val="bg1"/>
                          </a:solidFill>
                          <a:effectLst/>
                          <a:latin typeface="Fira Sans"/>
                        </a:rPr>
                        <a:t>Combination Method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1" dirty="0">
                          <a:solidFill>
                            <a:schemeClr val="bg1"/>
                          </a:solidFill>
                          <a:effectLst/>
                          <a:latin typeface="Fira Sans"/>
                        </a:rPr>
                        <a:t>MSE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091289"/>
                  </a:ext>
                </a:extLst>
              </a:tr>
              <a:tr h="465617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Equal-weighted Forecast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	26.01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126751"/>
                  </a:ext>
                </a:extLst>
              </a:tr>
              <a:tr h="465617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MSE-inversely-weighted Forecast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23.61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875561"/>
                  </a:ext>
                </a:extLst>
              </a:tr>
              <a:tr h="465617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OLS-weighted Forecast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17.85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42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8788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2;p15">
            <a:extLst>
              <a:ext uri="{FF2B5EF4-FFF2-40B4-BE49-F238E27FC236}">
                <a16:creationId xmlns:a16="http://schemas.microsoft.com/office/drawing/2014/main" id="{80278B29-F5A9-A79F-D530-F7BB5D8B0BD0}"/>
              </a:ext>
            </a:extLst>
          </p:cNvPr>
          <p:cNvSpPr/>
          <p:nvPr/>
        </p:nvSpPr>
        <p:spPr>
          <a:xfrm>
            <a:off x="0" y="6032842"/>
            <a:ext cx="12192000" cy="781615"/>
          </a:xfrm>
          <a:custGeom>
            <a:avLst/>
            <a:gdLst/>
            <a:ahLst/>
            <a:cxnLst/>
            <a:rect l="l" t="t" r="r" b="b"/>
            <a:pathLst>
              <a:path w="214429" h="48295" extrusionOk="0">
                <a:moveTo>
                  <a:pt x="0" y="48101"/>
                </a:moveTo>
                <a:lnTo>
                  <a:pt x="17026" y="32099"/>
                </a:lnTo>
                <a:lnTo>
                  <a:pt x="33957" y="40100"/>
                </a:lnTo>
                <a:lnTo>
                  <a:pt x="50912" y="8072"/>
                </a:lnTo>
                <a:lnTo>
                  <a:pt x="67890" y="48077"/>
                </a:lnTo>
                <a:lnTo>
                  <a:pt x="84797" y="24003"/>
                </a:lnTo>
                <a:lnTo>
                  <a:pt x="101751" y="32099"/>
                </a:lnTo>
                <a:lnTo>
                  <a:pt x="118658" y="24122"/>
                </a:lnTo>
                <a:lnTo>
                  <a:pt x="135613" y="8025"/>
                </a:lnTo>
                <a:lnTo>
                  <a:pt x="152591" y="0"/>
                </a:lnTo>
                <a:lnTo>
                  <a:pt x="169522" y="24098"/>
                </a:lnTo>
                <a:lnTo>
                  <a:pt x="186500" y="32194"/>
                </a:lnTo>
                <a:lnTo>
                  <a:pt x="203611" y="16042"/>
                </a:lnTo>
                <a:lnTo>
                  <a:pt x="214429" y="48295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08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Google Shape;89;p16">
            <a:extLst>
              <a:ext uri="{FF2B5EF4-FFF2-40B4-BE49-F238E27FC236}">
                <a16:creationId xmlns:a16="http://schemas.microsoft.com/office/drawing/2014/main" id="{33002273-82F2-A84A-6BBB-A4FD211CDE03}"/>
              </a:ext>
            </a:extLst>
          </p:cNvPr>
          <p:cNvSpPr txBox="1">
            <a:spLocks/>
          </p:cNvSpPr>
          <p:nvPr/>
        </p:nvSpPr>
        <p:spPr>
          <a:xfrm>
            <a:off x="239486" y="428308"/>
            <a:ext cx="11952514" cy="59190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spcBef>
                <a:spcPts val="0"/>
              </a:spcBef>
            </a:pPr>
            <a:r>
              <a:rPr lang="en-US" b="1" dirty="0">
                <a:solidFill>
                  <a:schemeClr val="accent1"/>
                </a:solidFill>
                <a:latin typeface="Fira Sans" panose="020B0503050000020004" pitchFamily="34" charset="0"/>
              </a:rPr>
              <a:t>Combined Forecasts</a:t>
            </a:r>
          </a:p>
          <a:p>
            <a:pPr algn="thaiDist">
              <a:spcBef>
                <a:spcPts val="0"/>
              </a:spcBef>
            </a:pPr>
            <a:r>
              <a:rPr lang="en-US" sz="2800" b="1" i="1" dirty="0">
                <a:solidFill>
                  <a:schemeClr val="accent1"/>
                </a:solidFill>
                <a:latin typeface="Fira Sans" panose="020B0503050000020004" pitchFamily="34" charset="0"/>
              </a:rPr>
              <a:t>2 Steps Ahead</a:t>
            </a:r>
          </a:p>
          <a:p>
            <a:pPr algn="thaiDist">
              <a:spcBef>
                <a:spcPts val="0"/>
              </a:spcBef>
            </a:pPr>
            <a:endParaRPr lang="en-US" sz="3600" dirty="0">
              <a:solidFill>
                <a:schemeClr val="accent1"/>
              </a:solidFill>
              <a:latin typeface="Fira Sans" panose="020B0503050000020004" pitchFamily="34" charset="0"/>
            </a:endParaRPr>
          </a:p>
          <a:p>
            <a:pPr algn="thaiDist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Fira Sans" panose="020B0503050000020004" pitchFamily="34" charset="0"/>
              </a:rPr>
              <a:t>Models: ARMA(3,3), MA(1), and AR(1)</a:t>
            </a:r>
          </a:p>
          <a:p>
            <a:pPr algn="thaiDist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Fira Sans" panose="020B0503050000020004" pitchFamily="34" charset="0"/>
              </a:rPr>
              <a:t>Scheme: Fixed for each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4EE9B23-4F75-C6B4-C3F3-08A9FEFFDE68}"/>
              </a:ext>
            </a:extLst>
          </p:cNvPr>
          <p:cNvGraphicFramePr>
            <a:graphicFrameLocks noGrp="1"/>
          </p:cNvGraphicFramePr>
          <p:nvPr/>
        </p:nvGraphicFramePr>
        <p:xfrm>
          <a:off x="2276901" y="3195924"/>
          <a:ext cx="7877683" cy="1721472"/>
        </p:xfrm>
        <a:graphic>
          <a:graphicData uri="http://schemas.openxmlformats.org/drawingml/2006/table">
            <a:tbl>
              <a:tblPr/>
              <a:tblGrid>
                <a:gridCol w="5386551">
                  <a:extLst>
                    <a:ext uri="{9D8B030D-6E8A-4147-A177-3AD203B41FA5}">
                      <a16:colId xmlns:a16="http://schemas.microsoft.com/office/drawing/2014/main" val="1464103303"/>
                    </a:ext>
                  </a:extLst>
                </a:gridCol>
                <a:gridCol w="2491132">
                  <a:extLst>
                    <a:ext uri="{9D8B030D-6E8A-4147-A177-3AD203B41FA5}">
                      <a16:colId xmlns:a16="http://schemas.microsoft.com/office/drawing/2014/main" val="2237298221"/>
                    </a:ext>
                  </a:extLst>
                </a:gridCol>
              </a:tblGrid>
              <a:tr h="4303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chemeClr val="bg1"/>
                          </a:solidFill>
                          <a:effectLst/>
                          <a:latin typeface="Fira Sans"/>
                        </a:rPr>
                        <a:t>Combination Method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1" dirty="0">
                          <a:solidFill>
                            <a:schemeClr val="bg1"/>
                          </a:solidFill>
                          <a:effectLst/>
                          <a:latin typeface="Fira Sans"/>
                        </a:rPr>
                        <a:t>MSE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091289"/>
                  </a:ext>
                </a:extLst>
              </a:tr>
              <a:tr h="43036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Equal-weighted Forecast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	26.60</a:t>
                      </a:r>
                      <a:endParaRPr lang="en-US" sz="2200" dirty="0"/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126751"/>
                  </a:ext>
                </a:extLst>
              </a:tr>
              <a:tr h="43036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MSE-inversely-weighted Forecast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24.97</a:t>
                      </a:r>
                      <a:endParaRPr lang="en-US" sz="2200" dirty="0"/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875561"/>
                  </a:ext>
                </a:extLst>
              </a:tr>
              <a:tr h="43036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OLS-weighted Forecast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19.40</a:t>
                      </a:r>
                      <a:endParaRPr lang="en-US" sz="2200" dirty="0"/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42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809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2;p15">
            <a:extLst>
              <a:ext uri="{FF2B5EF4-FFF2-40B4-BE49-F238E27FC236}">
                <a16:creationId xmlns:a16="http://schemas.microsoft.com/office/drawing/2014/main" id="{80278B29-F5A9-A79F-D530-F7BB5D8B0BD0}"/>
              </a:ext>
            </a:extLst>
          </p:cNvPr>
          <p:cNvSpPr/>
          <p:nvPr/>
        </p:nvSpPr>
        <p:spPr>
          <a:xfrm>
            <a:off x="0" y="6032842"/>
            <a:ext cx="12192000" cy="781615"/>
          </a:xfrm>
          <a:custGeom>
            <a:avLst/>
            <a:gdLst/>
            <a:ahLst/>
            <a:cxnLst/>
            <a:rect l="l" t="t" r="r" b="b"/>
            <a:pathLst>
              <a:path w="214429" h="48295" extrusionOk="0">
                <a:moveTo>
                  <a:pt x="0" y="48101"/>
                </a:moveTo>
                <a:lnTo>
                  <a:pt x="17026" y="32099"/>
                </a:lnTo>
                <a:lnTo>
                  <a:pt x="33957" y="40100"/>
                </a:lnTo>
                <a:lnTo>
                  <a:pt x="50912" y="8072"/>
                </a:lnTo>
                <a:lnTo>
                  <a:pt x="67890" y="48077"/>
                </a:lnTo>
                <a:lnTo>
                  <a:pt x="84797" y="24003"/>
                </a:lnTo>
                <a:lnTo>
                  <a:pt x="101751" y="32099"/>
                </a:lnTo>
                <a:lnTo>
                  <a:pt x="118658" y="24122"/>
                </a:lnTo>
                <a:lnTo>
                  <a:pt x="135613" y="8025"/>
                </a:lnTo>
                <a:lnTo>
                  <a:pt x="152591" y="0"/>
                </a:lnTo>
                <a:lnTo>
                  <a:pt x="169522" y="24098"/>
                </a:lnTo>
                <a:lnTo>
                  <a:pt x="186500" y="32194"/>
                </a:lnTo>
                <a:lnTo>
                  <a:pt x="203611" y="16042"/>
                </a:lnTo>
                <a:lnTo>
                  <a:pt x="214429" y="48295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08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168579-84FF-A4A3-8CAA-0F1988240A5C}"/>
              </a:ext>
            </a:extLst>
          </p:cNvPr>
          <p:cNvSpPr txBox="1"/>
          <p:nvPr/>
        </p:nvSpPr>
        <p:spPr>
          <a:xfrm>
            <a:off x="407820" y="1581388"/>
            <a:ext cx="97331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Fira Sans" panose="020B0503050000020004" pitchFamily="34" charset="0"/>
              </a:rPr>
              <a:t>1. Understand existing time series patterns in vehicle sales in US. </a:t>
            </a:r>
          </a:p>
          <a:p>
            <a:endParaRPr lang="en-US" sz="3600" dirty="0">
              <a:latin typeface="Fira Sans" panose="020B0503050000020004" pitchFamily="34" charset="0"/>
            </a:endParaRPr>
          </a:p>
          <a:p>
            <a:r>
              <a:rPr lang="en-US" sz="3600" dirty="0">
                <a:latin typeface="Fira Sans" panose="020B0503050000020004" pitchFamily="34" charset="0"/>
              </a:rPr>
              <a:t> 2. Can we predict the demand for vehicle sales in future?</a:t>
            </a:r>
          </a:p>
        </p:txBody>
      </p:sp>
      <p:sp>
        <p:nvSpPr>
          <p:cNvPr id="24" name="Google Shape;89;p16">
            <a:extLst>
              <a:ext uri="{FF2B5EF4-FFF2-40B4-BE49-F238E27FC236}">
                <a16:creationId xmlns:a16="http://schemas.microsoft.com/office/drawing/2014/main" id="{E301ABDB-0595-2935-CC89-F4256717C6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9486" y="343958"/>
            <a:ext cx="11952514" cy="6639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Fira Sans" panose="020B0503050000020004" pitchFamily="34" charset="0"/>
              </a:rPr>
              <a:t>GOAL</a:t>
            </a:r>
            <a:endParaRPr sz="3000" i="1" dirty="0">
              <a:solidFill>
                <a:schemeClr val="accent1"/>
              </a:solidFill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247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B1D6520-A6E5-4C14-918E-C65E70F276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03"/>
          <a:stretch/>
        </p:blipFill>
        <p:spPr>
          <a:xfrm>
            <a:off x="2564927" y="1873847"/>
            <a:ext cx="7301631" cy="4278041"/>
          </a:xfrm>
          <a:prstGeom prst="rect">
            <a:avLst/>
          </a:prstGeom>
        </p:spPr>
      </p:pic>
      <p:sp>
        <p:nvSpPr>
          <p:cNvPr id="6" name="Google Shape;72;p15">
            <a:extLst>
              <a:ext uri="{FF2B5EF4-FFF2-40B4-BE49-F238E27FC236}">
                <a16:creationId xmlns:a16="http://schemas.microsoft.com/office/drawing/2014/main" id="{80278B29-F5A9-A79F-D530-F7BB5D8B0BD0}"/>
              </a:ext>
            </a:extLst>
          </p:cNvPr>
          <p:cNvSpPr/>
          <p:nvPr/>
        </p:nvSpPr>
        <p:spPr>
          <a:xfrm>
            <a:off x="0" y="6032842"/>
            <a:ext cx="12192000" cy="781615"/>
          </a:xfrm>
          <a:custGeom>
            <a:avLst/>
            <a:gdLst/>
            <a:ahLst/>
            <a:cxnLst/>
            <a:rect l="l" t="t" r="r" b="b"/>
            <a:pathLst>
              <a:path w="214429" h="48295" extrusionOk="0">
                <a:moveTo>
                  <a:pt x="0" y="48101"/>
                </a:moveTo>
                <a:lnTo>
                  <a:pt x="17026" y="32099"/>
                </a:lnTo>
                <a:lnTo>
                  <a:pt x="33957" y="40100"/>
                </a:lnTo>
                <a:lnTo>
                  <a:pt x="50912" y="8072"/>
                </a:lnTo>
                <a:lnTo>
                  <a:pt x="67890" y="48077"/>
                </a:lnTo>
                <a:lnTo>
                  <a:pt x="84797" y="24003"/>
                </a:lnTo>
                <a:lnTo>
                  <a:pt x="101751" y="32099"/>
                </a:lnTo>
                <a:lnTo>
                  <a:pt x="118658" y="24122"/>
                </a:lnTo>
                <a:lnTo>
                  <a:pt x="135613" y="8025"/>
                </a:lnTo>
                <a:lnTo>
                  <a:pt x="152591" y="0"/>
                </a:lnTo>
                <a:lnTo>
                  <a:pt x="169522" y="24098"/>
                </a:lnTo>
                <a:lnTo>
                  <a:pt x="186500" y="32194"/>
                </a:lnTo>
                <a:lnTo>
                  <a:pt x="203611" y="16042"/>
                </a:lnTo>
                <a:lnTo>
                  <a:pt x="214429" y="48295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08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Google Shape;89;p16">
            <a:extLst>
              <a:ext uri="{FF2B5EF4-FFF2-40B4-BE49-F238E27FC236}">
                <a16:creationId xmlns:a16="http://schemas.microsoft.com/office/drawing/2014/main" id="{33002273-82F2-A84A-6BBB-A4FD211CDE03}"/>
              </a:ext>
            </a:extLst>
          </p:cNvPr>
          <p:cNvSpPr txBox="1">
            <a:spLocks/>
          </p:cNvSpPr>
          <p:nvPr/>
        </p:nvSpPr>
        <p:spPr>
          <a:xfrm>
            <a:off x="239486" y="428308"/>
            <a:ext cx="11952514" cy="59190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spcBef>
                <a:spcPts val="0"/>
              </a:spcBef>
            </a:pPr>
            <a:r>
              <a:rPr lang="en-US" b="1" dirty="0">
                <a:solidFill>
                  <a:schemeClr val="accent1"/>
                </a:solidFill>
                <a:latin typeface="Fira Sans"/>
              </a:rPr>
              <a:t>Combined Forecast</a:t>
            </a:r>
            <a:endParaRPr lang="en-US" dirty="0">
              <a:solidFill>
                <a:schemeClr val="accent1"/>
              </a:solidFill>
              <a:latin typeface="Aptos Display" panose="02110004020202020204"/>
            </a:endParaRPr>
          </a:p>
          <a:p>
            <a:pPr algn="thaiDist">
              <a:spcBef>
                <a:spcPts val="0"/>
              </a:spcBef>
            </a:pPr>
            <a:r>
              <a:rPr lang="en-US" sz="2800" b="1" i="1" dirty="0">
                <a:solidFill>
                  <a:schemeClr val="accent1"/>
                </a:solidFill>
                <a:latin typeface="Fira Sans"/>
              </a:rPr>
              <a:t>1 Step Ahead: OLS weighted ARMA(3,3), MA(1) and AR(1) </a:t>
            </a:r>
          </a:p>
          <a:p>
            <a:pPr algn="thaiDist">
              <a:spcBef>
                <a:spcPts val="0"/>
              </a:spcBef>
            </a:pPr>
            <a:r>
              <a:rPr lang="en-US" sz="2800" b="1" i="1" dirty="0">
                <a:solidFill>
                  <a:schemeClr val="accent1"/>
                </a:solidFill>
                <a:latin typeface="Fira Sans"/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909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2;p15">
            <a:extLst>
              <a:ext uri="{FF2B5EF4-FFF2-40B4-BE49-F238E27FC236}">
                <a16:creationId xmlns:a16="http://schemas.microsoft.com/office/drawing/2014/main" id="{80278B29-F5A9-A79F-D530-F7BB5D8B0BD0}"/>
              </a:ext>
            </a:extLst>
          </p:cNvPr>
          <p:cNvSpPr/>
          <p:nvPr/>
        </p:nvSpPr>
        <p:spPr>
          <a:xfrm>
            <a:off x="0" y="6032842"/>
            <a:ext cx="12192000" cy="781615"/>
          </a:xfrm>
          <a:custGeom>
            <a:avLst/>
            <a:gdLst/>
            <a:ahLst/>
            <a:cxnLst/>
            <a:rect l="l" t="t" r="r" b="b"/>
            <a:pathLst>
              <a:path w="214429" h="48295" extrusionOk="0">
                <a:moveTo>
                  <a:pt x="0" y="48101"/>
                </a:moveTo>
                <a:lnTo>
                  <a:pt x="17026" y="32099"/>
                </a:lnTo>
                <a:lnTo>
                  <a:pt x="33957" y="40100"/>
                </a:lnTo>
                <a:lnTo>
                  <a:pt x="50912" y="8072"/>
                </a:lnTo>
                <a:lnTo>
                  <a:pt x="67890" y="48077"/>
                </a:lnTo>
                <a:lnTo>
                  <a:pt x="84797" y="24003"/>
                </a:lnTo>
                <a:lnTo>
                  <a:pt x="101751" y="32099"/>
                </a:lnTo>
                <a:lnTo>
                  <a:pt x="118658" y="24122"/>
                </a:lnTo>
                <a:lnTo>
                  <a:pt x="135613" y="8025"/>
                </a:lnTo>
                <a:lnTo>
                  <a:pt x="152591" y="0"/>
                </a:lnTo>
                <a:lnTo>
                  <a:pt x="169522" y="24098"/>
                </a:lnTo>
                <a:lnTo>
                  <a:pt x="186500" y="32194"/>
                </a:lnTo>
                <a:lnTo>
                  <a:pt x="203611" y="16042"/>
                </a:lnTo>
                <a:lnTo>
                  <a:pt x="214429" y="48295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08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CE0698-0A23-C65D-FE92-B15275756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927" y="1547060"/>
            <a:ext cx="7301631" cy="4244140"/>
          </a:xfrm>
          <a:prstGeom prst="rect">
            <a:avLst/>
          </a:prstGeom>
        </p:spPr>
      </p:pic>
      <p:sp>
        <p:nvSpPr>
          <p:cNvPr id="8" name="Google Shape;89;p16">
            <a:extLst>
              <a:ext uri="{FF2B5EF4-FFF2-40B4-BE49-F238E27FC236}">
                <a16:creationId xmlns:a16="http://schemas.microsoft.com/office/drawing/2014/main" id="{587DF3F4-598F-14B0-EA0B-306C917D55EC}"/>
              </a:ext>
            </a:extLst>
          </p:cNvPr>
          <p:cNvSpPr txBox="1">
            <a:spLocks/>
          </p:cNvSpPr>
          <p:nvPr/>
        </p:nvSpPr>
        <p:spPr>
          <a:xfrm>
            <a:off x="239486" y="428308"/>
            <a:ext cx="11952514" cy="59190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spcBef>
                <a:spcPts val="0"/>
              </a:spcBef>
            </a:pPr>
            <a:r>
              <a:rPr lang="en-US" b="1" dirty="0">
                <a:solidFill>
                  <a:schemeClr val="accent1"/>
                </a:solidFill>
                <a:latin typeface="Fira Sans"/>
              </a:rPr>
              <a:t>Combined Forecast</a:t>
            </a:r>
            <a:endParaRPr lang="en-US" dirty="0">
              <a:solidFill>
                <a:schemeClr val="accent1"/>
              </a:solidFill>
              <a:latin typeface="Aptos Display" panose="02110004020202020204"/>
            </a:endParaRPr>
          </a:p>
          <a:p>
            <a:pPr algn="thaiDist">
              <a:spcBef>
                <a:spcPts val="0"/>
              </a:spcBef>
            </a:pPr>
            <a:r>
              <a:rPr lang="en-US" sz="2800" b="1" i="1" dirty="0">
                <a:solidFill>
                  <a:schemeClr val="accent1"/>
                </a:solidFill>
                <a:latin typeface="Fira Sans"/>
              </a:rPr>
              <a:t>2 Steps Ahead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400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2;p15">
            <a:extLst>
              <a:ext uri="{FF2B5EF4-FFF2-40B4-BE49-F238E27FC236}">
                <a16:creationId xmlns:a16="http://schemas.microsoft.com/office/drawing/2014/main" id="{80278B29-F5A9-A79F-D530-F7BB5D8B0BD0}"/>
              </a:ext>
            </a:extLst>
          </p:cNvPr>
          <p:cNvSpPr/>
          <p:nvPr/>
        </p:nvSpPr>
        <p:spPr>
          <a:xfrm>
            <a:off x="0" y="6032842"/>
            <a:ext cx="12192000" cy="781615"/>
          </a:xfrm>
          <a:custGeom>
            <a:avLst/>
            <a:gdLst/>
            <a:ahLst/>
            <a:cxnLst/>
            <a:rect l="l" t="t" r="r" b="b"/>
            <a:pathLst>
              <a:path w="214429" h="48295" extrusionOk="0">
                <a:moveTo>
                  <a:pt x="0" y="48101"/>
                </a:moveTo>
                <a:lnTo>
                  <a:pt x="17026" y="32099"/>
                </a:lnTo>
                <a:lnTo>
                  <a:pt x="33957" y="40100"/>
                </a:lnTo>
                <a:lnTo>
                  <a:pt x="50912" y="8072"/>
                </a:lnTo>
                <a:lnTo>
                  <a:pt x="67890" y="48077"/>
                </a:lnTo>
                <a:lnTo>
                  <a:pt x="84797" y="24003"/>
                </a:lnTo>
                <a:lnTo>
                  <a:pt x="101751" y="32099"/>
                </a:lnTo>
                <a:lnTo>
                  <a:pt x="118658" y="24122"/>
                </a:lnTo>
                <a:lnTo>
                  <a:pt x="135613" y="8025"/>
                </a:lnTo>
                <a:lnTo>
                  <a:pt x="152591" y="0"/>
                </a:lnTo>
                <a:lnTo>
                  <a:pt x="169522" y="24098"/>
                </a:lnTo>
                <a:lnTo>
                  <a:pt x="186500" y="32194"/>
                </a:lnTo>
                <a:lnTo>
                  <a:pt x="203611" y="16042"/>
                </a:lnTo>
                <a:lnTo>
                  <a:pt x="214429" y="48295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08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168579-84FF-A4A3-8CAA-0F1988240A5C}"/>
              </a:ext>
            </a:extLst>
          </p:cNvPr>
          <p:cNvSpPr txBox="1"/>
          <p:nvPr/>
        </p:nvSpPr>
        <p:spPr>
          <a:xfrm>
            <a:off x="719546" y="1993493"/>
            <a:ext cx="97331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Fira Sans" panose="020B0503050000020004" pitchFamily="34" charset="0"/>
              </a:rPr>
              <a:t>Quarterly Total vehicle sales in US in millions</a:t>
            </a:r>
          </a:p>
          <a:p>
            <a:endParaRPr lang="en-US" sz="2000" dirty="0">
              <a:latin typeface="Fira Sans" panose="020B0503050000020004" pitchFamily="34" charset="0"/>
            </a:endParaRPr>
          </a:p>
          <a:p>
            <a:r>
              <a:rPr lang="en-US" sz="2000" dirty="0">
                <a:latin typeface="Fira Sans" panose="020B0503050000020004" pitchFamily="34" charset="0"/>
              </a:rPr>
              <a:t>Seasonally Adjusted from 1976 Quarter 1 to 2023 Quarter 1</a:t>
            </a:r>
          </a:p>
          <a:p>
            <a:endParaRPr lang="en-US" sz="2000" dirty="0">
              <a:latin typeface="Fira Sans" panose="020B0503050000020004" pitchFamily="34" charset="0"/>
            </a:endParaRPr>
          </a:p>
          <a:p>
            <a:r>
              <a:rPr lang="en-US" sz="2000" dirty="0">
                <a:latin typeface="Fira Sans" panose="020B0503050000020004" pitchFamily="34" charset="0"/>
              </a:rPr>
              <a:t>Source: FRED (</a:t>
            </a:r>
            <a:r>
              <a:rPr lang="en-US" sz="2000" dirty="0">
                <a:latin typeface="Fira Sans" panose="020B0503050000020004" pitchFamily="34" charset="0"/>
                <a:hlinkClick r:id="rId2"/>
              </a:rPr>
              <a:t>https://fred.stlouisfed.org/series/TOTALSA</a:t>
            </a:r>
            <a:r>
              <a:rPr lang="en-US" sz="2000" dirty="0">
                <a:latin typeface="Fira Sans" panose="020B0503050000020004" pitchFamily="34" charset="0"/>
              </a:rPr>
              <a:t>) </a:t>
            </a:r>
          </a:p>
          <a:p>
            <a:endParaRPr lang="en-US" sz="2000" dirty="0">
              <a:latin typeface="Fira Sans" panose="020B0503050000020004" pitchFamily="34" charset="0"/>
            </a:endParaRPr>
          </a:p>
        </p:txBody>
      </p:sp>
      <p:sp>
        <p:nvSpPr>
          <p:cNvPr id="24" name="Google Shape;89;p16">
            <a:extLst>
              <a:ext uri="{FF2B5EF4-FFF2-40B4-BE49-F238E27FC236}">
                <a16:creationId xmlns:a16="http://schemas.microsoft.com/office/drawing/2014/main" id="{E301ABDB-0595-2935-CC89-F4256717C6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9486" y="343958"/>
            <a:ext cx="11952514" cy="6639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Fira Sans" panose="020B0503050000020004" pitchFamily="34" charset="0"/>
              </a:rPr>
              <a:t>Vehicle Sales Prediction Dataset</a:t>
            </a:r>
            <a:endParaRPr sz="3000" i="1" dirty="0">
              <a:solidFill>
                <a:schemeClr val="accent1"/>
              </a:solidFill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309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89;p16">
            <a:extLst>
              <a:ext uri="{FF2B5EF4-FFF2-40B4-BE49-F238E27FC236}">
                <a16:creationId xmlns:a16="http://schemas.microsoft.com/office/drawing/2014/main" id="{2A6D1130-915B-EB25-30DC-20E0C1D329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9486" y="343958"/>
            <a:ext cx="11952514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Fira Sans" panose="020B0503050000020004" pitchFamily="34" charset="0"/>
              </a:rPr>
              <a:t>Time Series</a:t>
            </a:r>
            <a:br>
              <a:rPr lang="en" b="1" dirty="0">
                <a:solidFill>
                  <a:schemeClr val="accent1"/>
                </a:solidFill>
                <a:latin typeface="Fira Sans" panose="020B0503050000020004" pitchFamily="34" charset="0"/>
              </a:rPr>
            </a:br>
            <a:r>
              <a:rPr lang="en" sz="3000" i="1" dirty="0">
                <a:solidFill>
                  <a:schemeClr val="accent1"/>
                </a:solidFill>
                <a:latin typeface="Fira Sans" panose="020B0503050000020004" pitchFamily="34" charset="0"/>
              </a:rPr>
              <a:t>Original Data</a:t>
            </a:r>
            <a:endParaRPr sz="3000" i="1" dirty="0">
              <a:solidFill>
                <a:schemeClr val="accent1"/>
              </a:solidFill>
              <a:latin typeface="Fira Sans" panose="020B0503050000020004" pitchFamily="34" charset="0"/>
            </a:endParaRPr>
          </a:p>
        </p:txBody>
      </p:sp>
      <p:sp>
        <p:nvSpPr>
          <p:cNvPr id="6" name="Google Shape;72;p15">
            <a:extLst>
              <a:ext uri="{FF2B5EF4-FFF2-40B4-BE49-F238E27FC236}">
                <a16:creationId xmlns:a16="http://schemas.microsoft.com/office/drawing/2014/main" id="{80278B29-F5A9-A79F-D530-F7BB5D8B0BD0}"/>
              </a:ext>
            </a:extLst>
          </p:cNvPr>
          <p:cNvSpPr/>
          <p:nvPr/>
        </p:nvSpPr>
        <p:spPr>
          <a:xfrm>
            <a:off x="0" y="6032842"/>
            <a:ext cx="12192000" cy="781615"/>
          </a:xfrm>
          <a:custGeom>
            <a:avLst/>
            <a:gdLst/>
            <a:ahLst/>
            <a:cxnLst/>
            <a:rect l="l" t="t" r="r" b="b"/>
            <a:pathLst>
              <a:path w="214429" h="48295" extrusionOk="0">
                <a:moveTo>
                  <a:pt x="0" y="48101"/>
                </a:moveTo>
                <a:lnTo>
                  <a:pt x="17026" y="32099"/>
                </a:lnTo>
                <a:lnTo>
                  <a:pt x="33957" y="40100"/>
                </a:lnTo>
                <a:lnTo>
                  <a:pt x="50912" y="8072"/>
                </a:lnTo>
                <a:lnTo>
                  <a:pt x="67890" y="48077"/>
                </a:lnTo>
                <a:lnTo>
                  <a:pt x="84797" y="24003"/>
                </a:lnTo>
                <a:lnTo>
                  <a:pt x="101751" y="32099"/>
                </a:lnTo>
                <a:lnTo>
                  <a:pt x="118658" y="24122"/>
                </a:lnTo>
                <a:lnTo>
                  <a:pt x="135613" y="8025"/>
                </a:lnTo>
                <a:lnTo>
                  <a:pt x="152591" y="0"/>
                </a:lnTo>
                <a:lnTo>
                  <a:pt x="169522" y="24098"/>
                </a:lnTo>
                <a:lnTo>
                  <a:pt x="186500" y="32194"/>
                </a:lnTo>
                <a:lnTo>
                  <a:pt x="203611" y="16042"/>
                </a:lnTo>
                <a:lnTo>
                  <a:pt x="214429" y="48295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08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75558B-55B7-42C8-F0E6-49C276A73BAF}"/>
              </a:ext>
            </a:extLst>
          </p:cNvPr>
          <p:cNvSpPr txBox="1"/>
          <p:nvPr/>
        </p:nvSpPr>
        <p:spPr>
          <a:xfrm>
            <a:off x="8548131" y="3113373"/>
            <a:ext cx="2951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Fira Sans" panose="020B0503050000020004" pitchFamily="34" charset="0"/>
              </a:rPr>
              <a:t>There appears to have some cyclical patterns. </a:t>
            </a: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0100C8A5-C358-5FFA-9E9E-F70FAE0685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1DEA4C-0AA8-5188-4881-6FE544B60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86" y="1482811"/>
            <a:ext cx="7730622" cy="434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9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89;p16">
            <a:extLst>
              <a:ext uri="{FF2B5EF4-FFF2-40B4-BE49-F238E27FC236}">
                <a16:creationId xmlns:a16="http://schemas.microsoft.com/office/drawing/2014/main" id="{2A6D1130-915B-EB25-30DC-20E0C1D329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9486" y="343958"/>
            <a:ext cx="11952514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Fira Sans" panose="020B0503050000020004" pitchFamily="34" charset="0"/>
              </a:rPr>
              <a:t>Testing for Stationarity</a:t>
            </a:r>
            <a:endParaRPr sz="3000" i="1" dirty="0">
              <a:solidFill>
                <a:schemeClr val="accent1"/>
              </a:solidFill>
              <a:latin typeface="Fira Sans" panose="020B0503050000020004" pitchFamily="34" charset="0"/>
            </a:endParaRPr>
          </a:p>
        </p:txBody>
      </p:sp>
      <p:sp>
        <p:nvSpPr>
          <p:cNvPr id="6" name="Google Shape;72;p15">
            <a:extLst>
              <a:ext uri="{FF2B5EF4-FFF2-40B4-BE49-F238E27FC236}">
                <a16:creationId xmlns:a16="http://schemas.microsoft.com/office/drawing/2014/main" id="{80278B29-F5A9-A79F-D530-F7BB5D8B0BD0}"/>
              </a:ext>
            </a:extLst>
          </p:cNvPr>
          <p:cNvSpPr/>
          <p:nvPr/>
        </p:nvSpPr>
        <p:spPr>
          <a:xfrm>
            <a:off x="0" y="6032842"/>
            <a:ext cx="12192000" cy="781615"/>
          </a:xfrm>
          <a:custGeom>
            <a:avLst/>
            <a:gdLst/>
            <a:ahLst/>
            <a:cxnLst/>
            <a:rect l="l" t="t" r="r" b="b"/>
            <a:pathLst>
              <a:path w="214429" h="48295" extrusionOk="0">
                <a:moveTo>
                  <a:pt x="0" y="48101"/>
                </a:moveTo>
                <a:lnTo>
                  <a:pt x="17026" y="32099"/>
                </a:lnTo>
                <a:lnTo>
                  <a:pt x="33957" y="40100"/>
                </a:lnTo>
                <a:lnTo>
                  <a:pt x="50912" y="8072"/>
                </a:lnTo>
                <a:lnTo>
                  <a:pt x="67890" y="48077"/>
                </a:lnTo>
                <a:lnTo>
                  <a:pt x="84797" y="24003"/>
                </a:lnTo>
                <a:lnTo>
                  <a:pt x="101751" y="32099"/>
                </a:lnTo>
                <a:lnTo>
                  <a:pt x="118658" y="24122"/>
                </a:lnTo>
                <a:lnTo>
                  <a:pt x="135613" y="8025"/>
                </a:lnTo>
                <a:lnTo>
                  <a:pt x="152591" y="0"/>
                </a:lnTo>
                <a:lnTo>
                  <a:pt x="169522" y="24098"/>
                </a:lnTo>
                <a:lnTo>
                  <a:pt x="186500" y="32194"/>
                </a:lnTo>
                <a:lnTo>
                  <a:pt x="203611" y="16042"/>
                </a:lnTo>
                <a:lnTo>
                  <a:pt x="214429" y="48295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08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619623-7CEB-D0E1-CB3F-2A9189F06399}"/>
              </a:ext>
            </a:extLst>
          </p:cNvPr>
          <p:cNvSpPr txBox="1"/>
          <p:nvPr/>
        </p:nvSpPr>
        <p:spPr>
          <a:xfrm>
            <a:off x="738951" y="2767280"/>
            <a:ext cx="40930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Fira Sans" panose="020B0503050000020004" pitchFamily="34" charset="0"/>
              </a:rPr>
              <a:t>Augmented Dickey-Fuller Test</a:t>
            </a:r>
          </a:p>
          <a:p>
            <a:endParaRPr lang="en-US" sz="2000" dirty="0">
              <a:latin typeface="Fira Sans" panose="020B0503050000020004" pitchFamily="34" charset="0"/>
            </a:endParaRPr>
          </a:p>
          <a:p>
            <a:r>
              <a:rPr lang="en-US" sz="2000" dirty="0">
                <a:latin typeface="Fira Sans" panose="020B0503050000020004" pitchFamily="34" charset="0"/>
              </a:rPr>
              <a:t>Test statistic value is -3.28 and the critical value is greater than 1pct critical value. </a:t>
            </a:r>
          </a:p>
          <a:p>
            <a:r>
              <a:rPr lang="en-US" sz="2000" dirty="0">
                <a:latin typeface="Fira Sans" panose="020B0503050000020004" pitchFamily="34" charset="0"/>
              </a:rPr>
              <a:t>Do </a:t>
            </a:r>
            <a:r>
              <a:rPr lang="en-US" sz="2000" b="1" dirty="0">
                <a:latin typeface="Fira Sans" panose="020B0503050000020004" pitchFamily="34" charset="0"/>
              </a:rPr>
              <a:t>not reject</a:t>
            </a:r>
            <a:r>
              <a:rPr lang="en-US" sz="2000" dirty="0">
                <a:latin typeface="Fira Sans" panose="020B0503050000020004" pitchFamily="34" charset="0"/>
              </a:rPr>
              <a:t> the null hypothesis.</a:t>
            </a:r>
          </a:p>
          <a:p>
            <a:endParaRPr lang="en-US" sz="2000" dirty="0">
              <a:latin typeface="Fira Sans" panose="020B0503050000020004" pitchFamily="34" charset="0"/>
            </a:endParaRPr>
          </a:p>
          <a:p>
            <a:r>
              <a:rPr lang="en-US" sz="2000" dirty="0">
                <a:latin typeface="Fira Sans" panose="020B0503050000020004" pitchFamily="34" charset="0"/>
              </a:rPr>
              <a:t>Shows our data is not stationary</a:t>
            </a:r>
          </a:p>
          <a:p>
            <a:endParaRPr lang="en-US" sz="2000" dirty="0">
              <a:latin typeface="Fira Sans" panose="020B0503050000020004" pitchFamily="34" charset="0"/>
            </a:endParaRPr>
          </a:p>
        </p:txBody>
      </p:sp>
      <p:pic>
        <p:nvPicPr>
          <p:cNvPr id="3" name="Picture 2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14FC3581-6F87-0FAA-89E1-0AD37548B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149" y="1974849"/>
            <a:ext cx="61849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598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89;p16">
            <a:extLst>
              <a:ext uri="{FF2B5EF4-FFF2-40B4-BE49-F238E27FC236}">
                <a16:creationId xmlns:a16="http://schemas.microsoft.com/office/drawing/2014/main" id="{2A6D1130-915B-EB25-30DC-20E0C1D329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9486" y="343958"/>
            <a:ext cx="11952514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Fira Sans" panose="020B0503050000020004" pitchFamily="34" charset="0"/>
              </a:rPr>
              <a:t>Make Data Stationary</a:t>
            </a:r>
            <a:endParaRPr sz="3000" i="1" dirty="0">
              <a:solidFill>
                <a:schemeClr val="accent1"/>
              </a:solidFill>
              <a:latin typeface="Fira Sans" panose="020B0503050000020004" pitchFamily="34" charset="0"/>
            </a:endParaRPr>
          </a:p>
        </p:txBody>
      </p:sp>
      <p:sp>
        <p:nvSpPr>
          <p:cNvPr id="6" name="Google Shape;72;p15">
            <a:extLst>
              <a:ext uri="{FF2B5EF4-FFF2-40B4-BE49-F238E27FC236}">
                <a16:creationId xmlns:a16="http://schemas.microsoft.com/office/drawing/2014/main" id="{80278B29-F5A9-A79F-D530-F7BB5D8B0BD0}"/>
              </a:ext>
            </a:extLst>
          </p:cNvPr>
          <p:cNvSpPr/>
          <p:nvPr/>
        </p:nvSpPr>
        <p:spPr>
          <a:xfrm>
            <a:off x="0" y="6032842"/>
            <a:ext cx="12192000" cy="781615"/>
          </a:xfrm>
          <a:custGeom>
            <a:avLst/>
            <a:gdLst/>
            <a:ahLst/>
            <a:cxnLst/>
            <a:rect l="l" t="t" r="r" b="b"/>
            <a:pathLst>
              <a:path w="214429" h="48295" extrusionOk="0">
                <a:moveTo>
                  <a:pt x="0" y="48101"/>
                </a:moveTo>
                <a:lnTo>
                  <a:pt x="17026" y="32099"/>
                </a:lnTo>
                <a:lnTo>
                  <a:pt x="33957" y="40100"/>
                </a:lnTo>
                <a:lnTo>
                  <a:pt x="50912" y="8072"/>
                </a:lnTo>
                <a:lnTo>
                  <a:pt x="67890" y="48077"/>
                </a:lnTo>
                <a:lnTo>
                  <a:pt x="84797" y="24003"/>
                </a:lnTo>
                <a:lnTo>
                  <a:pt x="101751" y="32099"/>
                </a:lnTo>
                <a:lnTo>
                  <a:pt x="118658" y="24122"/>
                </a:lnTo>
                <a:lnTo>
                  <a:pt x="135613" y="8025"/>
                </a:lnTo>
                <a:lnTo>
                  <a:pt x="152591" y="0"/>
                </a:lnTo>
                <a:lnTo>
                  <a:pt x="169522" y="24098"/>
                </a:lnTo>
                <a:lnTo>
                  <a:pt x="186500" y="32194"/>
                </a:lnTo>
                <a:lnTo>
                  <a:pt x="203611" y="16042"/>
                </a:lnTo>
                <a:lnTo>
                  <a:pt x="214429" y="48295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08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C4A61A-9FA3-6792-DE1D-97DEE882AB80}"/>
              </a:ext>
            </a:extLst>
          </p:cNvPr>
          <p:cNvSpPr txBox="1"/>
          <p:nvPr/>
        </p:nvSpPr>
        <p:spPr>
          <a:xfrm>
            <a:off x="338851" y="1751022"/>
            <a:ext cx="332891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Fira Sans" panose="020B0503050000020004" pitchFamily="34" charset="0"/>
              </a:rPr>
              <a:t>The log difference of the time series is </a:t>
            </a:r>
            <a:r>
              <a:rPr lang="en-US" sz="2000" b="1" dirty="0">
                <a:latin typeface="Fira Sans" panose="020B0503050000020004" pitchFamily="34" charset="0"/>
              </a:rPr>
              <a:t>stationary </a:t>
            </a:r>
            <a:endParaRPr lang="en-US" sz="2000" dirty="0">
              <a:latin typeface="Fira Sans" panose="020B0503050000020004" pitchFamily="34" charset="0"/>
            </a:endParaRPr>
          </a:p>
          <a:p>
            <a:endParaRPr lang="en-US" sz="2000" dirty="0">
              <a:latin typeface="Fira Sans" panose="020B0503050000020004" pitchFamily="34" charset="0"/>
            </a:endParaRPr>
          </a:p>
          <a:p>
            <a:r>
              <a:rPr lang="en-US" sz="2000" dirty="0">
                <a:latin typeface="Fira Sans" panose="020B0503050000020004" pitchFamily="34" charset="0"/>
              </a:rPr>
              <a:t>The new </a:t>
            </a:r>
            <a:r>
              <a:rPr lang="en-US" sz="2000" b="1" dirty="0">
                <a:latin typeface="Fira Sans" panose="020B0503050000020004" pitchFamily="34" charset="0"/>
              </a:rPr>
              <a:t>Augmented Dickey-Fuller Test</a:t>
            </a:r>
            <a:r>
              <a:rPr lang="en-US" sz="2000" dirty="0">
                <a:latin typeface="Fira Sans" panose="020B0503050000020004" pitchFamily="34" charset="0"/>
              </a:rPr>
              <a:t> results in a test statistic of -17.20. We can </a:t>
            </a:r>
            <a:r>
              <a:rPr lang="en-US" sz="2000" b="1" dirty="0">
                <a:latin typeface="Fira Sans" panose="020B0503050000020004" pitchFamily="34" charset="0"/>
              </a:rPr>
              <a:t>reject</a:t>
            </a:r>
            <a:r>
              <a:rPr lang="en-US" sz="2000" dirty="0">
                <a:latin typeface="Fira Sans" panose="020B0503050000020004" pitchFamily="34" charset="0"/>
              </a:rPr>
              <a:t> the null hypothesis.</a:t>
            </a:r>
          </a:p>
          <a:p>
            <a:endParaRPr lang="en-US" sz="2000" dirty="0">
              <a:latin typeface="Fira Sans" panose="020B0503050000020004" pitchFamily="34" charset="0"/>
            </a:endParaRPr>
          </a:p>
          <a:p>
            <a:r>
              <a:rPr lang="en-US" sz="2000" dirty="0">
                <a:latin typeface="Fira Sans" panose="020B0503050000020004" pitchFamily="34" charset="0"/>
              </a:rPr>
              <a:t>Subsequent analysis will use this time series.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C16398-26CB-B6EB-80BF-93935611F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690" y="1030659"/>
            <a:ext cx="7897092" cy="479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129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89;p16">
            <a:extLst>
              <a:ext uri="{FF2B5EF4-FFF2-40B4-BE49-F238E27FC236}">
                <a16:creationId xmlns:a16="http://schemas.microsoft.com/office/drawing/2014/main" id="{2A6D1130-915B-EB25-30DC-20E0C1D329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9486" y="343958"/>
            <a:ext cx="11952514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Fira Sans" panose="020B0503050000020004" pitchFamily="34" charset="0"/>
              </a:rPr>
              <a:t>ACF and PACF</a:t>
            </a:r>
            <a:endParaRPr sz="3000" i="1" dirty="0">
              <a:solidFill>
                <a:schemeClr val="accent1"/>
              </a:solidFill>
              <a:latin typeface="Fira Sans" panose="020B0503050000020004" pitchFamily="34" charset="0"/>
            </a:endParaRPr>
          </a:p>
        </p:txBody>
      </p:sp>
      <p:sp>
        <p:nvSpPr>
          <p:cNvPr id="6" name="Google Shape;72;p15">
            <a:extLst>
              <a:ext uri="{FF2B5EF4-FFF2-40B4-BE49-F238E27FC236}">
                <a16:creationId xmlns:a16="http://schemas.microsoft.com/office/drawing/2014/main" id="{80278B29-F5A9-A79F-D530-F7BB5D8B0BD0}"/>
              </a:ext>
            </a:extLst>
          </p:cNvPr>
          <p:cNvSpPr/>
          <p:nvPr/>
        </p:nvSpPr>
        <p:spPr>
          <a:xfrm>
            <a:off x="0" y="6032842"/>
            <a:ext cx="12192000" cy="781615"/>
          </a:xfrm>
          <a:custGeom>
            <a:avLst/>
            <a:gdLst/>
            <a:ahLst/>
            <a:cxnLst/>
            <a:rect l="l" t="t" r="r" b="b"/>
            <a:pathLst>
              <a:path w="214429" h="48295" extrusionOk="0">
                <a:moveTo>
                  <a:pt x="0" y="48101"/>
                </a:moveTo>
                <a:lnTo>
                  <a:pt x="17026" y="32099"/>
                </a:lnTo>
                <a:lnTo>
                  <a:pt x="33957" y="40100"/>
                </a:lnTo>
                <a:lnTo>
                  <a:pt x="50912" y="8072"/>
                </a:lnTo>
                <a:lnTo>
                  <a:pt x="67890" y="48077"/>
                </a:lnTo>
                <a:lnTo>
                  <a:pt x="84797" y="24003"/>
                </a:lnTo>
                <a:lnTo>
                  <a:pt x="101751" y="32099"/>
                </a:lnTo>
                <a:lnTo>
                  <a:pt x="118658" y="24122"/>
                </a:lnTo>
                <a:lnTo>
                  <a:pt x="135613" y="8025"/>
                </a:lnTo>
                <a:lnTo>
                  <a:pt x="152591" y="0"/>
                </a:lnTo>
                <a:lnTo>
                  <a:pt x="169522" y="24098"/>
                </a:lnTo>
                <a:lnTo>
                  <a:pt x="186500" y="32194"/>
                </a:lnTo>
                <a:lnTo>
                  <a:pt x="203611" y="16042"/>
                </a:lnTo>
                <a:lnTo>
                  <a:pt x="214429" y="48295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08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F2B7C7-66B5-BAE4-2BD8-3AFB67476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86" y="1269651"/>
            <a:ext cx="4665023" cy="38011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EA9C72-FA5C-63A9-AB61-142A40EAE8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4509" y="1373560"/>
            <a:ext cx="7159336" cy="36972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C6014F-2D95-B867-6436-01DE010C8FE5}"/>
              </a:ext>
            </a:extLst>
          </p:cNvPr>
          <p:cNvSpPr txBox="1"/>
          <p:nvPr/>
        </p:nvSpPr>
        <p:spPr>
          <a:xfrm>
            <a:off x="1039091" y="5070765"/>
            <a:ext cx="348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Significant spike till lag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09BA66-3CAF-56EF-7316-8B62A81D35C6}"/>
              </a:ext>
            </a:extLst>
          </p:cNvPr>
          <p:cNvSpPr txBox="1"/>
          <p:nvPr/>
        </p:nvSpPr>
        <p:spPr>
          <a:xfrm>
            <a:off x="5870863" y="4886099"/>
            <a:ext cx="5816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PACF seems to have some cyclical patterns but all within</a:t>
            </a:r>
          </a:p>
          <a:p>
            <a:r>
              <a:rPr lang="en-US" dirty="0"/>
              <a:t> significant lines </a:t>
            </a:r>
          </a:p>
        </p:txBody>
      </p:sp>
    </p:spTree>
    <p:extLst>
      <p:ext uri="{BB962C8B-B14F-4D97-AF65-F5344CB8AC3E}">
        <p14:creationId xmlns:p14="http://schemas.microsoft.com/office/powerpoint/2010/main" val="4151467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492B7-52F0-487A-4B24-79EA82E35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3 Models: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B5380AC-4675-533B-90CA-00CC92215B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4238115"/>
              </p:ext>
            </p:extLst>
          </p:nvPr>
        </p:nvGraphicFramePr>
        <p:xfrm>
          <a:off x="838200" y="1825624"/>
          <a:ext cx="9604693" cy="2538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213">
                  <a:extLst>
                    <a:ext uri="{9D8B030D-6E8A-4147-A177-3AD203B41FA5}">
                      <a16:colId xmlns:a16="http://schemas.microsoft.com/office/drawing/2014/main" val="326827330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5726758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3494157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9661756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47661448"/>
                    </a:ext>
                  </a:extLst>
                </a:gridCol>
              </a:tblGrid>
              <a:tr h="634639">
                <a:tc>
                  <a:txBody>
                    <a:bodyPr/>
                    <a:lstStyle/>
                    <a:p>
                      <a:r>
                        <a:rPr lang="en-US" dirty="0"/>
                        <a:t>Model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R^2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residual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569678"/>
                  </a:ext>
                </a:extLst>
              </a:tr>
              <a:tr h="634639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AR(1)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0.05283403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943.4648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953.1741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-3.659734e-04</a:t>
                      </a: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2462011565"/>
                  </a:ext>
                </a:extLst>
              </a:tr>
              <a:tr h="634639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MA(1)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0.05695238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942.6554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952.3647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-7.351305e-06</a:t>
                      </a: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1395281860"/>
                  </a:ext>
                </a:extLst>
              </a:tr>
              <a:tr h="634639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ARMA(3,3)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0.12836404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942.5077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968.3993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-7.619365e-03</a:t>
                      </a: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223145566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1BA220-A8B6-8CFA-2368-8C0B7C97ADAA}"/>
              </a:ext>
            </a:extLst>
          </p:cNvPr>
          <p:cNvSpPr txBox="1"/>
          <p:nvPr/>
        </p:nvSpPr>
        <p:spPr>
          <a:xfrm>
            <a:off x="838200" y="5091545"/>
            <a:ext cx="97709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chose AR(1) and MA(1) because both models had the best AIC and BIC score. We chose ARMA (3,3) because it had significantly high R^2 value compared to all other combinations.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mean residuals is close to 0 for all models which shows that the residuals in our models are white noise</a:t>
            </a:r>
          </a:p>
        </p:txBody>
      </p:sp>
    </p:spTree>
    <p:extLst>
      <p:ext uri="{BB962C8B-B14F-4D97-AF65-F5344CB8AC3E}">
        <p14:creationId xmlns:p14="http://schemas.microsoft.com/office/powerpoint/2010/main" val="406667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A156D-B050-3517-1EDE-478E3EE2C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in Regression format: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FB177F-99F7-47F0-0E49-B2B93E31EB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MA(6)</a:t>
                </a:r>
              </a:p>
              <a:p>
                <a:pPr marL="0" indent="0">
                  <a:buNone/>
                </a:pPr>
                <a:r>
                  <a:rPr lang="en-US" dirty="0"/>
                  <a:t>Y(t) = 0.3685   -0.1627</a:t>
                </a:r>
                <a:r>
                  <a:rPr lang="el-GR" dirty="0"/>
                  <a:t>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1800" dirty="0"/>
                          <m:t>ϵ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800" dirty="0"/>
                          <m:t>t</m:t>
                        </m:r>
                        <m:r>
                          <m:rPr>
                            <m:nor/>
                          </m:rPr>
                          <a:rPr lang="en-US" sz="1800" b="0" i="0" dirty="0" smtClean="0"/>
                          <m:t>−1</m:t>
                        </m:r>
                        <m:r>
                          <m:rPr>
                            <m:nor/>
                          </m:rPr>
                          <a:rPr lang="en-US" sz="1800" dirty="0"/>
                          <m:t>​</m:t>
                        </m:r>
                      </m:sub>
                    </m:sSub>
                  </m:oMath>
                </a14:m>
                <a:r>
                  <a:rPr lang="en-US" dirty="0"/>
                  <a:t>+ 0.1893</a:t>
                </a:r>
                <a:r>
                  <a:rPr lang="el-GR" dirty="0"/>
                  <a:t>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1800" dirty="0"/>
                          <m:t>ϵ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800" dirty="0"/>
                          <m:t>t</m:t>
                        </m:r>
                        <m:r>
                          <m:rPr>
                            <m:nor/>
                          </m:rPr>
                          <a:rPr lang="en-US" sz="1800" dirty="0"/>
                          <m:t>−2​</m:t>
                        </m:r>
                      </m:sub>
                    </m:sSub>
                  </m:oMath>
                </a14:m>
                <a:r>
                  <a:rPr lang="en-US" dirty="0"/>
                  <a:t> -0.4914</a:t>
                </a:r>
                <a:r>
                  <a:rPr lang="el-G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1800" dirty="0"/>
                          <m:t>ϵ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800" dirty="0"/>
                          <m:t>t</m:t>
                        </m:r>
                        <m:r>
                          <m:rPr>
                            <m:nor/>
                          </m:rPr>
                          <a:rPr lang="en-US" sz="1800" dirty="0"/>
                          <m:t>−3</m:t>
                        </m:r>
                      </m:sub>
                    </m:sSub>
                  </m:oMath>
                </a14:m>
                <a:r>
                  <a:rPr lang="en-US" dirty="0"/>
                  <a:t> -0.0392</a:t>
                </a:r>
                <a:r>
                  <a:rPr lang="el-GR" dirty="0"/>
                  <a:t>​​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1800" dirty="0"/>
                          <m:t>ϵ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800" dirty="0"/>
                          <m:t>t</m:t>
                        </m:r>
                        <m:r>
                          <m:rPr>
                            <m:nor/>
                          </m:rPr>
                          <a:rPr lang="en-US" sz="1800" dirty="0"/>
                          <m:t>−4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:r>
                  <a:rPr lang="en-US" dirty="0"/>
                  <a:t>+ 0.0228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1800" dirty="0"/>
                          <m:t>ϵ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800" dirty="0"/>
                          <m:t>t</m:t>
                        </m:r>
                        <m:r>
                          <m:rPr>
                            <m:nor/>
                          </m:rPr>
                          <a:rPr lang="en-US" sz="1800" dirty="0"/>
                          <m:t>−5​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:r>
                  <a:rPr lang="en-US" dirty="0"/>
                  <a:t>-0.5188</a:t>
                </a:r>
                <a:r>
                  <a:rPr lang="el-G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1800" dirty="0"/>
                          <m:t>ϵ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800" dirty="0"/>
                          <m:t>t</m:t>
                        </m:r>
                        <m:r>
                          <m:rPr>
                            <m:nor/>
                          </m:rPr>
                          <a:rPr lang="en-US" sz="1800" dirty="0"/>
                          <m:t>−6​</m:t>
                        </m:r>
                      </m:sub>
                    </m:sSub>
                  </m:oMath>
                </a14:m>
                <a:r>
                  <a:rPr lang="en-US" dirty="0"/>
                  <a:t>+ 0.3685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FB177F-99F7-47F0-0E49-B2B93E31EB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7606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863</Words>
  <Application>Microsoft Macintosh PowerPoint</Application>
  <PresentationFormat>Widescreen</PresentationFormat>
  <Paragraphs>279</Paragraphs>
  <Slides>21</Slides>
  <Notes>7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Aptos</vt:lpstr>
      <vt:lpstr>Aptos Display</vt:lpstr>
      <vt:lpstr>Arial</vt:lpstr>
      <vt:lpstr>Cambria Math</vt:lpstr>
      <vt:lpstr>Fira Sans</vt:lpstr>
      <vt:lpstr>Office Theme</vt:lpstr>
      <vt:lpstr>ECON 5305  Data Translation  Group 2:  McKenzie Maidl, Tuan Anh Nguyen, Samikshya Pandey</vt:lpstr>
      <vt:lpstr>GOAL</vt:lpstr>
      <vt:lpstr>Vehicle Sales Prediction Dataset</vt:lpstr>
      <vt:lpstr>Time Series Original Data</vt:lpstr>
      <vt:lpstr>Testing for Stationarity</vt:lpstr>
      <vt:lpstr>Make Data Stationary</vt:lpstr>
      <vt:lpstr>ACF and PACF</vt:lpstr>
      <vt:lpstr>Top 3 Models: </vt:lpstr>
      <vt:lpstr>Model in Regression format:</vt:lpstr>
      <vt:lpstr>Choosing MA(6): </vt:lpstr>
      <vt:lpstr>White Noise confirmations through Q-Test of the residuals:</vt:lpstr>
      <vt:lpstr>4 step ahead forecast: </vt:lpstr>
      <vt:lpstr>4 step ahead forecast: </vt:lpstr>
      <vt:lpstr>4 step ahead forecast: </vt:lpstr>
      <vt:lpstr>FINETUNING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McKenzie Maidl</dc:creator>
  <cp:lastModifiedBy>Samikshya Pandey</cp:lastModifiedBy>
  <cp:revision>95</cp:revision>
  <dcterms:created xsi:type="dcterms:W3CDTF">2024-05-08T19:44:21Z</dcterms:created>
  <dcterms:modified xsi:type="dcterms:W3CDTF">2024-05-30T02:52:47Z</dcterms:modified>
</cp:coreProperties>
</file>