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6259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Fira Sans" panose="020B0503050000020004" pitchFamily="34" charset="0"/>
              </a:rPr>
              <a:t>The ACF and PACF indicate that an MA(1) model might be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-0.1627 0.1893 -0.4914 -0.0392 0.0228 -0.5188 0.3685 </a:t>
            </a:r>
            <a:br>
              <a:rPr lang="en-US" dirty="0"/>
            </a:br>
            <a:r>
              <a:rPr lang="en-US" dirty="0"/>
              <a:t>ma1 ma2 ma3 ma4 ma5 ma6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EE9D2-D920-4C4E-9F55-6D28928E2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traffic-predi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Translation: Step 1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788F-274B-D7C7-E939-B72552CA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 confirmations: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1C14-C077-9D03-628A-F2F85AFC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data for residuals MA6 has p-value of 0.9745. So our residual is white noise  so we can move ahead with forecasting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3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3A2-DEDB-EA2D-30A9-99FF340C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MA(6)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D2B6B-8124-489A-7135-769769E8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16" y="1337970"/>
            <a:ext cx="8484178" cy="52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8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3A2-DEDB-EA2D-30A9-99FF340C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ARMA(1,6)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44967-B522-3F5C-936D-611A18A1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54" y="1416934"/>
            <a:ext cx="8503536" cy="52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3A2-DEDB-EA2D-30A9-99FF340C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ARMA(2,2)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6BD2D-B04D-A6E5-850E-D75AA851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1" y="1540297"/>
            <a:ext cx="7679156" cy="48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719546" y="1993493"/>
            <a:ext cx="9733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Hourly data on the number of vehicles crossing an intersection.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November 2015 through June 2017</a:t>
            </a:r>
          </a:p>
          <a:p>
            <a:pPr lvl="1"/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14,592 data points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Source: Kaggle (</a:t>
            </a:r>
            <a:r>
              <a:rPr lang="en-US" sz="2000" i="1" dirty="0">
                <a:latin typeface="Fira Sans" panose="020B0503050000020004" pitchFamily="34" charset="0"/>
              </a:rPr>
              <a:t>original source confidential</a:t>
            </a:r>
            <a:r>
              <a:rPr lang="en-US" sz="2000" dirty="0">
                <a:latin typeface="Fira Sans" panose="020B0503050000020004" pitchFamily="34" charset="0"/>
              </a:rPr>
              <a:t>)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	</a:t>
            </a:r>
            <a:r>
              <a:rPr lang="en-US" sz="2000" dirty="0">
                <a:latin typeface="Fira Sans" panose="020B0503050000020004" pitchFamily="34" charset="0"/>
                <a:hlinkClick r:id="rId2"/>
              </a:rPr>
              <a:t>https://www.kaggle.com/datasets/fedesoriano/traffic-prediction-dataset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Traffic Prediction Dataset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Time Series</a:t>
            </a:r>
            <a:b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" sz="3000" i="1" dirty="0">
                <a:solidFill>
                  <a:schemeClr val="accent1"/>
                </a:solidFill>
                <a:latin typeface="Fira Sans" panose="020B0503050000020004" pitchFamily="34" charset="0"/>
              </a:rPr>
              <a:t>Original Data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5558B-55B7-42C8-F0E6-49C276A73BAF}"/>
              </a:ext>
            </a:extLst>
          </p:cNvPr>
          <p:cNvSpPr txBox="1"/>
          <p:nvPr/>
        </p:nvSpPr>
        <p:spPr>
          <a:xfrm>
            <a:off x="8548131" y="3113373"/>
            <a:ext cx="295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There appears to have both seasonal and time trends.</a:t>
            </a:r>
          </a:p>
        </p:txBody>
      </p:sp>
      <p:pic>
        <p:nvPicPr>
          <p:cNvPr id="20" name="Picture 19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228063F1-1F91-482B-2C9A-2063F4B5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4"/>
          <a:stretch/>
        </p:blipFill>
        <p:spPr>
          <a:xfrm>
            <a:off x="691947" y="1791204"/>
            <a:ext cx="7772400" cy="41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Testing for Stationarity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9623-7CEB-D0E1-CB3F-2A9189F06399}"/>
              </a:ext>
            </a:extLst>
          </p:cNvPr>
          <p:cNvSpPr txBox="1"/>
          <p:nvPr/>
        </p:nvSpPr>
        <p:spPr>
          <a:xfrm>
            <a:off x="738951" y="2767280"/>
            <a:ext cx="409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With a test statistic of -1.39 we do </a:t>
            </a:r>
            <a:r>
              <a:rPr lang="en-US" sz="2000" b="1" dirty="0">
                <a:latin typeface="Fira Sans" panose="020B0503050000020004" pitchFamily="34" charset="0"/>
              </a:rPr>
              <a:t>not 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CDC303-DED0-39FC-5F7D-DD917130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34" y="1412240"/>
            <a:ext cx="5498593" cy="43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Make Data Stationary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A61A-9FA3-6792-DE1D-97DEE882AB80}"/>
              </a:ext>
            </a:extLst>
          </p:cNvPr>
          <p:cNvSpPr txBox="1"/>
          <p:nvPr/>
        </p:nvSpPr>
        <p:spPr>
          <a:xfrm>
            <a:off x="338851" y="1751022"/>
            <a:ext cx="3328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 log difference of the time series is </a:t>
            </a:r>
            <a:r>
              <a:rPr lang="en-US" sz="2000" b="1" dirty="0">
                <a:latin typeface="Fira Sans" panose="020B0503050000020004" pitchFamily="34" charset="0"/>
              </a:rPr>
              <a:t>stationary</a:t>
            </a:r>
            <a:r>
              <a:rPr lang="en-US" sz="2000" dirty="0">
                <a:latin typeface="Fira Sans" panose="020B0503050000020004" pitchFamily="34" charset="0"/>
              </a:rPr>
              <a:t>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The new </a:t>
            </a:r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  <a:r>
              <a:rPr lang="en-US" sz="2000" dirty="0">
                <a:latin typeface="Fira Sans" panose="020B0503050000020004" pitchFamily="34" charset="0"/>
              </a:rPr>
              <a:t> results in a test statistic of -7.44. We can </a:t>
            </a:r>
            <a:r>
              <a:rPr lang="en-US" sz="2000" b="1" dirty="0">
                <a:latin typeface="Fira Sans" panose="020B0503050000020004" pitchFamily="34" charset="0"/>
              </a:rPr>
              <a:t>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Subsequent analysis will use this time series.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CA31636-4965-5D72-5959-B2C7B2EE6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9" b="4473"/>
          <a:stretch/>
        </p:blipFill>
        <p:spPr>
          <a:xfrm>
            <a:off x="4080749" y="1584960"/>
            <a:ext cx="777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ACF and PACF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093F6C5-902C-4204-8A82-5BC06CD2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919820" cy="3657600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AC9BACBE-80EF-BB55-6212-3C2A4A59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7" y="1600200"/>
            <a:ext cx="59198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92B7-52F0-487A-4B24-79EA82E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380AC-4675-533B-90CA-00CC9221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75321"/>
              </p:ext>
            </p:extLst>
          </p:nvPr>
        </p:nvGraphicFramePr>
        <p:xfrm>
          <a:off x="838200" y="1825624"/>
          <a:ext cx="10515600" cy="253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82733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72675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49415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96617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7661448"/>
                    </a:ext>
                  </a:extLst>
                </a:gridCol>
              </a:tblGrid>
              <a:tr h="634639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69678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r>
                        <a:rPr lang="en-US" dirty="0"/>
                        <a:t>MA(6)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0.4409296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232.6891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246.7787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-0.232139905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462011565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ARMA(2,2)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0.2961370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234.8351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245.4023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0.004423279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95281860"/>
                  </a:ext>
                </a:extLst>
              </a:tr>
              <a:tr h="6346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ARMA(1,6)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0.4421626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234.6683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250.5191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-0.227868827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23145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56D-B050-3517-1EDE-478E3EE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Regression format: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177F-99F7-47F0-0E49-B2B93E31E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MA(6)</a:t>
                </a:r>
              </a:p>
              <a:p>
                <a:pPr marL="0" indent="0">
                  <a:buNone/>
                </a:pPr>
                <a:r>
                  <a:rPr lang="en-US" dirty="0"/>
                  <a:t>Y(t) = 0.3685   -0.1627</a:t>
                </a:r>
                <a:r>
                  <a:rPr lang="el-GR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−1</m:t>
                        </m:r>
                        <m:r>
                          <m:rPr>
                            <m:nor/>
                          </m:rPr>
                          <a:rPr lang="en-US" sz="1800" dirty="0"/>
                          <m:t>​</m:t>
                        </m:r>
                      </m:sub>
                    </m:sSub>
                  </m:oMath>
                </a14:m>
                <a:r>
                  <a:rPr lang="en-US" dirty="0"/>
                  <a:t>+ 0.1893</a:t>
                </a:r>
                <a:r>
                  <a:rPr lang="el-GR" dirty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−2​</m:t>
                        </m:r>
                      </m:sub>
                    </m:sSub>
                  </m:oMath>
                </a14:m>
                <a:r>
                  <a:rPr lang="en-US" dirty="0"/>
                  <a:t> -0.4914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−3</m:t>
                        </m:r>
                      </m:sub>
                    </m:sSub>
                  </m:oMath>
                </a14:m>
                <a:r>
                  <a:rPr lang="en-US" dirty="0"/>
                  <a:t> -0.0392</a:t>
                </a:r>
                <a:r>
                  <a:rPr lang="el-GR" dirty="0"/>
                  <a:t>​​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−4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+ 0.0228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−5​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-0.5188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−6​</m:t>
                        </m:r>
                      </m:sub>
                    </m:sSub>
                  </m:oMath>
                </a14:m>
                <a:r>
                  <a:rPr lang="en-US" dirty="0"/>
                  <a:t>+ 0.3685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B177F-99F7-47F0-0E49-B2B93E31E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0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35B-1805-7507-3663-B4BEB53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MA(6):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1D70-77E8-7F35-E458-B01E6144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ACF and PACF of residuals: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06EE3-36E6-70DD-9E82-F839D3DB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5" y="2212089"/>
            <a:ext cx="5510645" cy="3578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5124E-D0B9-32A7-1471-196C0E08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8995"/>
            <a:ext cx="5704703" cy="3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314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Fira Sans</vt:lpstr>
      <vt:lpstr>Office Theme</vt:lpstr>
      <vt:lpstr>ECON 5305  Data Translation: Step 1  Group 2:  McKenzie Maidl, Tuan Anh Nguyen, Samikshya Pandey</vt:lpstr>
      <vt:lpstr>Traffic Prediction Dataset</vt:lpstr>
      <vt:lpstr>Time Series Original Data</vt:lpstr>
      <vt:lpstr>Testing for Stationarity</vt:lpstr>
      <vt:lpstr>Make Data Stationary</vt:lpstr>
      <vt:lpstr>ACF and PACF</vt:lpstr>
      <vt:lpstr>Different Models: </vt:lpstr>
      <vt:lpstr>Model in Regression format:</vt:lpstr>
      <vt:lpstr>Choosing MA(6): </vt:lpstr>
      <vt:lpstr>White Noise confirmations:</vt:lpstr>
      <vt:lpstr>MA(6) forecast</vt:lpstr>
      <vt:lpstr>ARMA(1,6) forecast</vt:lpstr>
      <vt:lpstr>ARMA(2,2)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Tuan Anh Nguyen</cp:lastModifiedBy>
  <cp:revision>86</cp:revision>
  <dcterms:created xsi:type="dcterms:W3CDTF">2024-05-08T19:44:21Z</dcterms:created>
  <dcterms:modified xsi:type="dcterms:W3CDTF">2024-05-13T06:29:41Z</dcterms:modified>
</cp:coreProperties>
</file>