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2" r:id="rId4"/>
    <p:sldId id="271" r:id="rId5"/>
    <p:sldId id="279" r:id="rId6"/>
    <p:sldId id="277" r:id="rId7"/>
    <p:sldId id="278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6255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FD15B-C581-9A4E-994A-4EB5503338F2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EE9D2-D920-4C4E-9F55-6D28928E2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3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5DBE-C354-780D-C9BE-8F92E41D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54FEC-F576-CB40-7B26-5B05979F7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ED35-6B82-CE8D-0F9B-FECD3641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08F2-68A5-9CA3-C92E-EF1ECCA2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CD44-ADE7-7D4B-8CAC-8325077E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1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0469-6DED-B89D-6983-15043124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69DBE-F9FD-EECE-01E2-0DC15B4BE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CCC8-B415-A38B-A065-65A55AD0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97A6-C74F-963F-FAA6-617699E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1721-1325-21D8-7A0A-CC5355D6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81C26-108E-83F4-81F0-DFCC310E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A02D5-368D-98E9-B7A1-F973AF758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45B8B-BD5C-7B45-E6F6-1A76C485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524C-12D2-0CFC-C5C0-633AE9F6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74AC-9D22-32E6-C8CD-A8372221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3EFA-8864-F126-8518-F5ABDC66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09F8-5EF7-5B47-7B40-E73E4368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B3C9-7A13-91B7-8B3F-5D7CD8AE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730C-3E14-0E74-D3E7-1EFBD5B8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58762-AA1F-6F0F-E657-0D99F42B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882E-48BD-77EF-4B94-0E9EA5AA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62BD-831B-5C7E-14F6-82ED710A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1DFF-273F-ECC7-C02B-007D6861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67E3-03C2-E503-754F-0EBF9629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7C2C-B5AA-DE0D-07EE-6BC50D07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1C5E-FFA7-ABD0-A804-F7735692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9F05-F8D3-6719-10C5-CCC5F718A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353AE-31DE-1F01-A9D3-74CF64E3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FC2C-36F5-6396-DDC5-D1A7D0F6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06C1-C700-1C17-00AB-843AC791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1177-7597-4B67-BC01-15D0E01C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99C7-0899-B399-A0DC-C7415078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3633-8B80-5D87-BD9F-6A24D762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CD3AA-34FF-2386-D0B0-167C20625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61030-9A98-BE16-77FC-44D96E5C0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F763F-750F-3B26-1D6D-75EC48429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065FD-837A-53A4-6F91-10694CEA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EFD5B-2271-51A8-CFA1-5B57A64C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E47D0-E335-9603-62D0-1FDD4661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0520-4332-0457-9860-94009724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35C18-F81F-F7A8-CB8C-55E4DCB8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356E1-CD1B-14F3-9D20-B2641970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9B815-217A-B7C4-718E-3E917669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3138-7CD3-DC72-1E87-F98E1FE6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91525-32AF-248C-C443-1A511482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C9F91-7E17-2EA0-91C0-40B6DC51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FDF9-616E-2AC1-52B3-64A1A592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A58A-544E-207F-152B-78E4347D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1D0C3-D031-CC0B-8851-1FA7D786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D374-3D4A-05F5-AA4A-5BAFC559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60A94-4240-832F-4680-859463CC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BC8CA-91F8-62A1-0EFF-CE460ED4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EF5-AC1B-7B20-B751-B40F0649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06867-062E-2976-E8FC-4468DAD3F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AD29E-E8B9-1B6A-BD3F-47B943A5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4ADAA-11F7-8F7D-EBBC-67C7782E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15E6A-9BA6-1C53-9813-A8EDF79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3F8C1-E123-F57F-29DD-D552011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935D3-B0D3-4940-41F4-AFB7FDE2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954B1-6E03-F327-9935-3F8F3DCF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5D0D-F611-D4D6-F5EA-ED1FB4D9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D5187-C304-E74E-99D9-422FCE62D683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C0CE-EBB1-4981-B681-F7D55B379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F4DF-5C5D-AE7A-34CE-09B00E276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6964-9761-5647-E6B1-E3734F65B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1800"/>
            <a:ext cx="9144000" cy="4026580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  <a:latin typeface="Fira Sans" panose="020B0503050000020004" pitchFamily="34" charset="0"/>
              </a:rPr>
              <a:t>ECON 5305 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" sz="5000" b="1" dirty="0">
                <a:solidFill>
                  <a:schemeClr val="bg1"/>
                </a:solidFill>
                <a:latin typeface="Fira Sans" panose="020B0503050000020004" pitchFamily="34" charset="0"/>
              </a:rPr>
              <a:t>Data Translation Step 2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Fira Sans" panose="020B0503050000020004" pitchFamily="34" charset="0"/>
              </a:rPr>
              <a:t>Group 2:  McKenzie Maidl, Tuan Anh Nguyen, Samikshya Pandey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D5A072-6946-1960-DB01-AA7E5328F44A}"/>
              </a:ext>
            </a:extLst>
          </p:cNvPr>
          <p:cNvGrpSpPr/>
          <p:nvPr/>
        </p:nvGrpSpPr>
        <p:grpSpPr>
          <a:xfrm>
            <a:off x="0" y="4182769"/>
            <a:ext cx="12231756" cy="2519041"/>
            <a:chOff x="0" y="4182769"/>
            <a:chExt cx="12231756" cy="25190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27C7E8-532A-1FE5-E070-6056EE15ACA2}"/>
                </a:ext>
              </a:extLst>
            </p:cNvPr>
            <p:cNvGrpSpPr/>
            <p:nvPr/>
          </p:nvGrpSpPr>
          <p:grpSpPr>
            <a:xfrm>
              <a:off x="0" y="4182769"/>
              <a:ext cx="12192000" cy="2519041"/>
              <a:chOff x="0" y="4182769"/>
              <a:chExt cx="12192000" cy="2519041"/>
            </a:xfrm>
          </p:grpSpPr>
          <p:grpSp>
            <p:nvGrpSpPr>
              <p:cNvPr id="5" name="Google Shape;71;p15">
                <a:extLst>
                  <a:ext uri="{FF2B5EF4-FFF2-40B4-BE49-F238E27FC236}">
                    <a16:creationId xmlns:a16="http://schemas.microsoft.com/office/drawing/2014/main" id="{0657B622-7092-C90E-BD66-CDEA3E2CDEF4}"/>
                  </a:ext>
                </a:extLst>
              </p:cNvPr>
              <p:cNvGrpSpPr/>
              <p:nvPr/>
            </p:nvGrpSpPr>
            <p:grpSpPr>
              <a:xfrm>
                <a:off x="0" y="4182769"/>
                <a:ext cx="12192000" cy="2519041"/>
                <a:chOff x="710288" y="2137750"/>
                <a:chExt cx="7723197" cy="1803050"/>
              </a:xfrm>
            </p:grpSpPr>
            <p:sp>
              <p:nvSpPr>
                <p:cNvPr id="6" name="Google Shape;72;p15">
                  <a:extLst>
                    <a:ext uri="{FF2B5EF4-FFF2-40B4-BE49-F238E27FC236}">
                      <a16:creationId xmlns:a16="http://schemas.microsoft.com/office/drawing/2014/main" id="{85DACB3A-0839-423F-6E4A-A75666996C34}"/>
                    </a:ext>
                  </a:extLst>
                </p:cNvPr>
                <p:cNvSpPr/>
                <p:nvPr/>
              </p:nvSpPr>
              <p:spPr>
                <a:xfrm>
                  <a:off x="710288" y="2172905"/>
                  <a:ext cx="7723197" cy="1739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29" h="48295" extrusionOk="0">
                      <a:moveTo>
                        <a:pt x="0" y="48101"/>
                      </a:moveTo>
                      <a:lnTo>
                        <a:pt x="17026" y="32099"/>
                      </a:lnTo>
                      <a:lnTo>
                        <a:pt x="33957" y="40100"/>
                      </a:lnTo>
                      <a:lnTo>
                        <a:pt x="50912" y="8072"/>
                      </a:lnTo>
                      <a:lnTo>
                        <a:pt x="67890" y="48077"/>
                      </a:lnTo>
                      <a:lnTo>
                        <a:pt x="84797" y="24003"/>
                      </a:lnTo>
                      <a:lnTo>
                        <a:pt x="101751" y="32099"/>
                      </a:lnTo>
                      <a:lnTo>
                        <a:pt x="118658" y="24122"/>
                      </a:lnTo>
                      <a:lnTo>
                        <a:pt x="135613" y="8025"/>
                      </a:lnTo>
                      <a:lnTo>
                        <a:pt x="152591" y="0"/>
                      </a:lnTo>
                      <a:lnTo>
                        <a:pt x="169522" y="24098"/>
                      </a:lnTo>
                      <a:lnTo>
                        <a:pt x="186500" y="32194"/>
                      </a:lnTo>
                      <a:lnTo>
                        <a:pt x="203611" y="16042"/>
                      </a:lnTo>
                      <a:lnTo>
                        <a:pt x="214429" y="48295"/>
                      </a:lnTo>
                    </a:path>
                  </a:pathLst>
                </a:custGeom>
                <a:noFill/>
                <a:ln w="50800" cap="flat" cmpd="sng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Google Shape;73;p15">
                  <a:extLst>
                    <a:ext uri="{FF2B5EF4-FFF2-40B4-BE49-F238E27FC236}">
                      <a16:creationId xmlns:a16="http://schemas.microsoft.com/office/drawing/2014/main" id="{52238276-A723-CAEE-C8C7-7C44B5C303BA}"/>
                    </a:ext>
                  </a:extLst>
                </p:cNvPr>
                <p:cNvSpPr/>
                <p:nvPr/>
              </p:nvSpPr>
              <p:spPr>
                <a:xfrm>
                  <a:off x="8000975" y="271858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74;p15">
                  <a:extLst>
                    <a:ext uri="{FF2B5EF4-FFF2-40B4-BE49-F238E27FC236}">
                      <a16:creationId xmlns:a16="http://schemas.microsoft.com/office/drawing/2014/main" id="{C4CA713F-CB1D-CCB6-41C8-5DDD7A59FAC1}"/>
                    </a:ext>
                  </a:extLst>
                </p:cNvPr>
                <p:cNvSpPr/>
                <p:nvPr/>
              </p:nvSpPr>
              <p:spPr>
                <a:xfrm>
                  <a:off x="7390663" y="32921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75;p15">
                  <a:extLst>
                    <a:ext uri="{FF2B5EF4-FFF2-40B4-BE49-F238E27FC236}">
                      <a16:creationId xmlns:a16="http://schemas.microsoft.com/office/drawing/2014/main" id="{D87FB8B3-0E8B-A032-0B33-6A0504D57A34}"/>
                    </a:ext>
                  </a:extLst>
                </p:cNvPr>
                <p:cNvSpPr/>
                <p:nvPr/>
              </p:nvSpPr>
              <p:spPr>
                <a:xfrm>
                  <a:off x="6780325" y="30035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76;p15">
                  <a:extLst>
                    <a:ext uri="{FF2B5EF4-FFF2-40B4-BE49-F238E27FC236}">
                      <a16:creationId xmlns:a16="http://schemas.microsoft.com/office/drawing/2014/main" id="{2B670B3B-CA4B-AC3B-BA84-DBAA3D367149}"/>
                    </a:ext>
                  </a:extLst>
                </p:cNvPr>
                <p:cNvSpPr/>
                <p:nvPr/>
              </p:nvSpPr>
              <p:spPr>
                <a:xfrm>
                  <a:off x="6170038" y="2137750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77;p15">
                  <a:extLst>
                    <a:ext uri="{FF2B5EF4-FFF2-40B4-BE49-F238E27FC236}">
                      <a16:creationId xmlns:a16="http://schemas.microsoft.com/office/drawing/2014/main" id="{BEEAA9B3-AC75-DB0F-ADB0-B030EA92ED05}"/>
                    </a:ext>
                  </a:extLst>
                </p:cNvPr>
                <p:cNvSpPr/>
                <p:nvPr/>
              </p:nvSpPr>
              <p:spPr>
                <a:xfrm>
                  <a:off x="5559700" y="2426363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78;p15">
                  <a:extLst>
                    <a:ext uri="{FF2B5EF4-FFF2-40B4-BE49-F238E27FC236}">
                      <a16:creationId xmlns:a16="http://schemas.microsoft.com/office/drawing/2014/main" id="{F23E66B0-EE84-979D-C9EC-87AB6BC1FC40}"/>
                    </a:ext>
                  </a:extLst>
                </p:cNvPr>
                <p:cNvSpPr/>
                <p:nvPr/>
              </p:nvSpPr>
              <p:spPr>
                <a:xfrm>
                  <a:off x="4949413" y="300693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79;p15">
                  <a:extLst>
                    <a:ext uri="{FF2B5EF4-FFF2-40B4-BE49-F238E27FC236}">
                      <a16:creationId xmlns:a16="http://schemas.microsoft.com/office/drawing/2014/main" id="{31EE6C55-F93F-191A-FA9E-1DF2B644D1FF}"/>
                    </a:ext>
                  </a:extLst>
                </p:cNvPr>
                <p:cNvSpPr/>
                <p:nvPr/>
              </p:nvSpPr>
              <p:spPr>
                <a:xfrm>
                  <a:off x="4339088" y="32921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;p15">
                  <a:extLst>
                    <a:ext uri="{FF2B5EF4-FFF2-40B4-BE49-F238E27FC236}">
                      <a16:creationId xmlns:a16="http://schemas.microsoft.com/office/drawing/2014/main" id="{B7C4A92F-E5DB-ECF7-975C-23328501F667}"/>
                    </a:ext>
                  </a:extLst>
                </p:cNvPr>
                <p:cNvSpPr/>
                <p:nvPr/>
              </p:nvSpPr>
              <p:spPr>
                <a:xfrm>
                  <a:off x="3728775" y="30035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1;p15">
                  <a:extLst>
                    <a:ext uri="{FF2B5EF4-FFF2-40B4-BE49-F238E27FC236}">
                      <a16:creationId xmlns:a16="http://schemas.microsoft.com/office/drawing/2014/main" id="{422EE69A-40E5-967B-9D1C-E29B4EBF469D}"/>
                    </a:ext>
                  </a:extLst>
                </p:cNvPr>
                <p:cNvSpPr/>
                <p:nvPr/>
              </p:nvSpPr>
              <p:spPr>
                <a:xfrm>
                  <a:off x="3118475" y="3869400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82;p15">
                  <a:extLst>
                    <a:ext uri="{FF2B5EF4-FFF2-40B4-BE49-F238E27FC236}">
                      <a16:creationId xmlns:a16="http://schemas.microsoft.com/office/drawing/2014/main" id="{5493B15A-6339-45D9-5F55-4E8952B64DF1}"/>
                    </a:ext>
                  </a:extLst>
                </p:cNvPr>
                <p:cNvSpPr/>
                <p:nvPr/>
              </p:nvSpPr>
              <p:spPr>
                <a:xfrm>
                  <a:off x="2508163" y="2426363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83;p15">
                  <a:extLst>
                    <a:ext uri="{FF2B5EF4-FFF2-40B4-BE49-F238E27FC236}">
                      <a16:creationId xmlns:a16="http://schemas.microsoft.com/office/drawing/2014/main" id="{DAF2BB3E-4B82-9501-1152-89A6584C9DAC}"/>
                    </a:ext>
                  </a:extLst>
                </p:cNvPr>
                <p:cNvSpPr/>
                <p:nvPr/>
              </p:nvSpPr>
              <p:spPr>
                <a:xfrm>
                  <a:off x="1897850" y="35807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84;p15">
                  <a:extLst>
                    <a:ext uri="{FF2B5EF4-FFF2-40B4-BE49-F238E27FC236}">
                      <a16:creationId xmlns:a16="http://schemas.microsoft.com/office/drawing/2014/main" id="{AC1E8A7C-46AC-0CB4-06D9-9E65270FBA88}"/>
                    </a:ext>
                  </a:extLst>
                </p:cNvPr>
                <p:cNvSpPr/>
                <p:nvPr/>
              </p:nvSpPr>
              <p:spPr>
                <a:xfrm>
                  <a:off x="1287538" y="329218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83;p15">
                <a:extLst>
                  <a:ext uri="{FF2B5EF4-FFF2-40B4-BE49-F238E27FC236}">
                    <a16:creationId xmlns:a16="http://schemas.microsoft.com/office/drawing/2014/main" id="{65A7939E-7826-C5A7-FA37-58E6570E83B8}"/>
                  </a:ext>
                </a:extLst>
              </p:cNvPr>
              <p:cNvSpPr/>
              <p:nvPr/>
            </p:nvSpPr>
            <p:spPr>
              <a:xfrm>
                <a:off x="0" y="6582197"/>
                <a:ext cx="112714" cy="997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83;p15">
              <a:extLst>
                <a:ext uri="{FF2B5EF4-FFF2-40B4-BE49-F238E27FC236}">
                  <a16:creationId xmlns:a16="http://schemas.microsoft.com/office/drawing/2014/main" id="{2F422EBA-D798-C01E-9192-E35739CFC127}"/>
                </a:ext>
              </a:extLst>
            </p:cNvPr>
            <p:cNvSpPr/>
            <p:nvPr/>
          </p:nvSpPr>
          <p:spPr>
            <a:xfrm>
              <a:off x="12119042" y="6587373"/>
              <a:ext cx="112714" cy="997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3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68579-84FF-A4A3-8CAA-0F1988240A5C}"/>
              </a:ext>
            </a:extLst>
          </p:cNvPr>
          <p:cNvSpPr txBox="1"/>
          <p:nvPr/>
        </p:nvSpPr>
        <p:spPr>
          <a:xfrm>
            <a:off x="509339" y="1690062"/>
            <a:ext cx="34320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Fira Sans" panose="020B0503050000020004" pitchFamily="34" charset="0"/>
              </a:rPr>
              <a:t>Total Vehicle Sales</a:t>
            </a:r>
          </a:p>
          <a:p>
            <a:r>
              <a:rPr lang="en-US" sz="2000" dirty="0">
                <a:latin typeface="Fira Sans" panose="020B0503050000020004" pitchFamily="34" charset="0"/>
              </a:rPr>
              <a:t>Monthly Data</a:t>
            </a:r>
          </a:p>
          <a:p>
            <a:r>
              <a:rPr lang="en-US" sz="2000" dirty="0">
                <a:latin typeface="Fira Sans" panose="020B0503050000020004" pitchFamily="34" charset="0"/>
              </a:rPr>
              <a:t>January 1976 – January 2023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Differenced to make stationary.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b="1" i="1" dirty="0">
                <a:latin typeface="Fira Sans" panose="020B0503050000020004" pitchFamily="34" charset="0"/>
              </a:rPr>
              <a:t>Source: </a:t>
            </a:r>
          </a:p>
          <a:p>
            <a:r>
              <a:rPr lang="en-US" sz="2000" dirty="0">
                <a:latin typeface="Fira Sans" panose="020B0503050000020004" pitchFamily="34" charset="0"/>
              </a:rPr>
              <a:t>Federal Reserve Economic Data (FRED)</a:t>
            </a:r>
          </a:p>
          <a:p>
            <a:endParaRPr lang="en-US" sz="2000" dirty="0">
              <a:latin typeface="Fira Sans" panose="020B0503050000020004" pitchFamily="34" charset="0"/>
            </a:endParaRPr>
          </a:p>
        </p:txBody>
      </p:sp>
      <p:sp>
        <p:nvSpPr>
          <p:cNvPr id="24" name="Google Shape;89;p16">
            <a:extLst>
              <a:ext uri="{FF2B5EF4-FFF2-40B4-BE49-F238E27FC236}">
                <a16:creationId xmlns:a16="http://schemas.microsoft.com/office/drawing/2014/main" id="{E301ABDB-0595-2935-CC89-F4256717C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Dataset Update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pic>
        <p:nvPicPr>
          <p:cNvPr id="5" name="Picture 4" descr="A graph showing time and time&#10;&#10;Description automatically generated">
            <a:extLst>
              <a:ext uri="{FF2B5EF4-FFF2-40B4-BE49-F238E27FC236}">
                <a16:creationId xmlns:a16="http://schemas.microsoft.com/office/drawing/2014/main" id="{8134F280-B92F-72CF-8EF5-7401C2C79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41" r="4271" b="4082"/>
          <a:stretch/>
        </p:blipFill>
        <p:spPr>
          <a:xfrm>
            <a:off x="4042517" y="1510862"/>
            <a:ext cx="7440448" cy="38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ECE997-96EB-8A9C-9AE5-9DD554A9AF36}"/>
              </a:ext>
            </a:extLst>
          </p:cNvPr>
          <p:cNvGraphicFramePr>
            <a:graphicFrameLocks noGrp="1"/>
          </p:cNvGraphicFramePr>
          <p:nvPr/>
        </p:nvGraphicFramePr>
        <p:xfrm>
          <a:off x="1941324" y="2572702"/>
          <a:ext cx="8309352" cy="1712595"/>
        </p:xfrm>
        <a:graphic>
          <a:graphicData uri="http://schemas.openxmlformats.org/drawingml/2006/table">
            <a:tbl>
              <a:tblPr/>
              <a:tblGrid>
                <a:gridCol w="2077338">
                  <a:extLst>
                    <a:ext uri="{9D8B030D-6E8A-4147-A177-3AD203B41FA5}">
                      <a16:colId xmlns:a16="http://schemas.microsoft.com/office/drawing/2014/main" val="2251476619"/>
                    </a:ext>
                  </a:extLst>
                </a:gridCol>
                <a:gridCol w="2077338">
                  <a:extLst>
                    <a:ext uri="{9D8B030D-6E8A-4147-A177-3AD203B41FA5}">
                      <a16:colId xmlns:a16="http://schemas.microsoft.com/office/drawing/2014/main" val="1059203749"/>
                    </a:ext>
                  </a:extLst>
                </a:gridCol>
                <a:gridCol w="2077338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  <a:gridCol w="2077338">
                  <a:extLst>
                    <a:ext uri="{9D8B030D-6E8A-4147-A177-3AD203B41FA5}">
                      <a16:colId xmlns:a16="http://schemas.microsoft.com/office/drawing/2014/main" val="2030968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Model</a:t>
                      </a: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R2</a:t>
                      </a: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AIC</a:t>
                      </a: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BIC</a:t>
                      </a:r>
                    </a:p>
                  </a:txBody>
                  <a:tcPr marL="57150" marR="57150" marB="2857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0.12836401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942.5077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968.3993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MA(1)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0.05695238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942.6554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952.3647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75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0.05283403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943.4648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953.1741</a:t>
                      </a:r>
                    </a:p>
                  </a:txBody>
                  <a:tcPr marL="57150" marR="57150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2806"/>
                  </a:ext>
                </a:extLst>
              </a:tr>
            </a:tbl>
          </a:graphicData>
        </a:graphic>
      </p:graphicFrame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Three Best Models</a:t>
            </a:r>
          </a:p>
          <a:p>
            <a:pPr algn="thaiDist">
              <a:spcBef>
                <a:spcPts val="0"/>
              </a:spcBef>
            </a:pPr>
            <a:r>
              <a:rPr lang="en-US" sz="32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358052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ECE997-96EB-8A9C-9AE5-9DD554A9A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2616"/>
              </p:ext>
            </p:extLst>
          </p:nvPr>
        </p:nvGraphicFramePr>
        <p:xfrm>
          <a:off x="1975016" y="575597"/>
          <a:ext cx="9977498" cy="5364480"/>
        </p:xfrm>
        <a:graphic>
          <a:graphicData uri="http://schemas.openxmlformats.org/drawingml/2006/table">
            <a:tbl>
              <a:tblPr/>
              <a:tblGrid>
                <a:gridCol w="1959470">
                  <a:extLst>
                    <a:ext uri="{9D8B030D-6E8A-4147-A177-3AD203B41FA5}">
                      <a16:colId xmlns:a16="http://schemas.microsoft.com/office/drawing/2014/main" val="2251476619"/>
                    </a:ext>
                  </a:extLst>
                </a:gridCol>
                <a:gridCol w="1306313">
                  <a:extLst>
                    <a:ext uri="{9D8B030D-6E8A-4147-A177-3AD203B41FA5}">
                      <a16:colId xmlns:a16="http://schemas.microsoft.com/office/drawing/2014/main" val="1059203749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4110569875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1464103303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1178877167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2030968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Scheme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Naïve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ra Sans" panose="020B0503050000020004" pitchFamily="34" charset="0"/>
                          <a:ea typeface="+mn-ea"/>
                          <a:cs typeface="+mn-cs"/>
                        </a:rPr>
                        <a:t>Naïve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75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ra Sans" panose="020B0503050000020004" pitchFamily="34" charset="0"/>
                          <a:ea typeface="+mn-ea"/>
                          <a:cs typeface="+mn-cs"/>
                        </a:rPr>
                        <a:t>Naïve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2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Simple Average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57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ra Sans" panose="020B0503050000020004" pitchFamily="34" charset="0"/>
                          <a:ea typeface="+mn-ea"/>
                          <a:cs typeface="+mn-cs"/>
                        </a:rPr>
                        <a:t>Simple Average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Sans" panose="020B0503050000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4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ra Sans" panose="020B0503050000020004" pitchFamily="34" charset="0"/>
                          <a:ea typeface="+mn-ea"/>
                          <a:cs typeface="+mn-cs"/>
                        </a:rPr>
                        <a:t>Simple Average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32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-0.1933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-2.5508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32.0649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-0.2509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185.8910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44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-0.4301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-1.6352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27.3286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-0.5133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135.0248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7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-0.1852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-1.8625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28.0679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-0.2249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135.7547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95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-0.5188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-0.3659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23.4502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-0.5724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107.6271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053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-0.4287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-0.7748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24.5204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-0.4847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110.7798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33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-0.3705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-1.2314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25.5516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-0.4281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108.4712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45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-0.4814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-0.8891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24.7411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-0.546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101.8744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54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-0.3958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-1.1591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25.5312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-0.4569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103.4629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46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-0.3191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-1.4461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26.1227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-0.3731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101.7838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428"/>
                  </a:ext>
                </a:extLst>
              </a:tr>
            </a:tbl>
          </a:graphicData>
        </a:graphic>
      </p:graphicFrame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119743" y="2815541"/>
            <a:ext cx="1735530" cy="12269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sz="2000" b="1" dirty="0">
                <a:solidFill>
                  <a:schemeClr val="accent1"/>
                </a:solidFill>
                <a:latin typeface="Fira Sans" panose="020B0503050000020004" pitchFamily="34" charset="0"/>
              </a:rPr>
              <a:t>Loss Comparison</a:t>
            </a:r>
          </a:p>
          <a:p>
            <a:pPr algn="thaiDist">
              <a:spcBef>
                <a:spcPts val="0"/>
              </a:spcBef>
            </a:pPr>
            <a:endParaRPr lang="en-US" sz="2000" b="1" dirty="0">
              <a:solidFill>
                <a:schemeClr val="accent1"/>
              </a:solidFill>
              <a:latin typeface="Fira Sans" panose="020B0503050000020004" pitchFamily="34" charset="0"/>
            </a:endParaRPr>
          </a:p>
          <a:p>
            <a:pPr algn="thaiDist">
              <a:spcBef>
                <a:spcPts val="0"/>
              </a:spcBef>
            </a:pPr>
            <a:r>
              <a:rPr lang="en-US" sz="20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1 Step Ahead</a:t>
            </a:r>
          </a:p>
        </p:txBody>
      </p:sp>
    </p:spTree>
    <p:extLst>
      <p:ext uri="{BB962C8B-B14F-4D97-AF65-F5344CB8AC3E}">
        <p14:creationId xmlns:p14="http://schemas.microsoft.com/office/powerpoint/2010/main" val="164060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ECE997-96EB-8A9C-9AE5-9DD554A9A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48904"/>
              </p:ext>
            </p:extLst>
          </p:nvPr>
        </p:nvGraphicFramePr>
        <p:xfrm>
          <a:off x="1975015" y="1249679"/>
          <a:ext cx="9977498" cy="4358640"/>
        </p:xfrm>
        <a:graphic>
          <a:graphicData uri="http://schemas.openxmlformats.org/drawingml/2006/table">
            <a:tbl>
              <a:tblPr/>
              <a:tblGrid>
                <a:gridCol w="1959470">
                  <a:extLst>
                    <a:ext uri="{9D8B030D-6E8A-4147-A177-3AD203B41FA5}">
                      <a16:colId xmlns:a16="http://schemas.microsoft.com/office/drawing/2014/main" val="2251476619"/>
                    </a:ext>
                  </a:extLst>
                </a:gridCol>
                <a:gridCol w="1306313">
                  <a:extLst>
                    <a:ext uri="{9D8B030D-6E8A-4147-A177-3AD203B41FA5}">
                      <a16:colId xmlns:a16="http://schemas.microsoft.com/office/drawing/2014/main" val="1059203749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4110569875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1464103303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1178877167"/>
                    </a:ext>
                  </a:extLst>
                </a:gridCol>
                <a:gridCol w="1342343">
                  <a:extLst>
                    <a:ext uri="{9D8B030D-6E8A-4147-A177-3AD203B41FA5}">
                      <a16:colId xmlns:a16="http://schemas.microsoft.com/office/drawing/2014/main" val="2030968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Scheme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Naïve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ra Sans" panose="020B0503050000020004" pitchFamily="34" charset="0"/>
                          <a:ea typeface="+mn-ea"/>
                          <a:cs typeface="+mn-cs"/>
                        </a:rPr>
                        <a:t>Naïve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75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ra Sans" panose="020B0503050000020004" pitchFamily="34" charset="0"/>
                          <a:ea typeface="+mn-ea"/>
                          <a:cs typeface="+mn-cs"/>
                        </a:rPr>
                        <a:t>Naïve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2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Simple Average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57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ra Sans" panose="020B0503050000020004" pitchFamily="34" charset="0"/>
                          <a:ea typeface="+mn-ea"/>
                          <a:cs typeface="+mn-cs"/>
                        </a:rPr>
                        <a:t>Simple Average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Sans" panose="020B05030500000200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4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ra Sans" panose="020B0503050000020004" pitchFamily="34" charset="0"/>
                          <a:ea typeface="+mn-ea"/>
                          <a:cs typeface="+mn-cs"/>
                        </a:rPr>
                        <a:t>Simple Average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32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-0.1120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-2.5705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31.205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-0.1475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160.0239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44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-0.2662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-2.1672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28.4399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-0.334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138.1209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7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-0.2229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-1.4143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27.137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-0.2733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133.2515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95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Fixed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-0.3098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-1.5607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26.1955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-0.3728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93.6637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54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-0.3135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-1.5380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26.0621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-0.3762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94.8429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46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Fira Sans" panose="020B0503050000020004" pitchFamily="34" charset="0"/>
                        </a:rPr>
                        <a:t>Rolling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-0.3397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-1.3478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25.7483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-0.405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94.1394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318428"/>
                  </a:ext>
                </a:extLst>
              </a:tr>
            </a:tbl>
          </a:graphicData>
        </a:graphic>
      </p:graphicFrame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119742" y="2815541"/>
            <a:ext cx="1855273" cy="12269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1"/>
                </a:solidFill>
                <a:latin typeface="Fira Sans" panose="020B0503050000020004" pitchFamily="34" charset="0"/>
              </a:rPr>
              <a:t>Loss Comparison</a:t>
            </a:r>
          </a:p>
          <a:p>
            <a:pPr>
              <a:spcBef>
                <a:spcPts val="0"/>
              </a:spcBef>
            </a:pPr>
            <a:endParaRPr lang="en-US" sz="2000" b="1" dirty="0">
              <a:solidFill>
                <a:schemeClr val="accent1"/>
              </a:solidFill>
              <a:latin typeface="Fira Sans" panose="020B05030500000200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2 Steps Ahead</a:t>
            </a:r>
          </a:p>
        </p:txBody>
      </p:sp>
    </p:spTree>
    <p:extLst>
      <p:ext uri="{BB962C8B-B14F-4D97-AF65-F5344CB8AC3E}">
        <p14:creationId xmlns:p14="http://schemas.microsoft.com/office/powerpoint/2010/main" val="142186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Combined Forecasts</a:t>
            </a: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1 Step Ahead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C22D88-521B-DEF8-48FB-03676EA8D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1450"/>
              </p:ext>
            </p:extLst>
          </p:nvPr>
        </p:nvGraphicFramePr>
        <p:xfrm>
          <a:off x="2714322" y="1691101"/>
          <a:ext cx="7002841" cy="3962400"/>
        </p:xfrm>
        <a:graphic>
          <a:graphicData uri="http://schemas.openxmlformats.org/drawingml/2006/table">
            <a:tbl>
              <a:tblPr/>
              <a:tblGrid>
                <a:gridCol w="1383920">
                  <a:extLst>
                    <a:ext uri="{9D8B030D-6E8A-4147-A177-3AD203B41FA5}">
                      <a16:colId xmlns:a16="http://schemas.microsoft.com/office/drawing/2014/main" val="1059203749"/>
                    </a:ext>
                  </a:extLst>
                </a:gridCol>
                <a:gridCol w="4479235">
                  <a:extLst>
                    <a:ext uri="{9D8B030D-6E8A-4147-A177-3AD203B41FA5}">
                      <a16:colId xmlns:a16="http://schemas.microsoft.com/office/drawing/2014/main" val="1464103303"/>
                    </a:ext>
                  </a:extLst>
                </a:gridCol>
                <a:gridCol w="1139686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Combination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Equal-weighted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28.2425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MSE-inversely-weighted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23.7676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75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OLS-weighted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23.1534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2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Equal-weighted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24.4741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57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MSE-inversely-weighted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23.6128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44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MA(1)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OLS-weighted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10.0221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32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Equal-weighted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25.4147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250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MSE-inversely-weighted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23.6892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979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OLS-weighted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11.9996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66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78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ECE997-96EB-8A9C-9AE5-9DD554A9A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77165"/>
              </p:ext>
            </p:extLst>
          </p:nvPr>
        </p:nvGraphicFramePr>
        <p:xfrm>
          <a:off x="2714322" y="2042160"/>
          <a:ext cx="7002841" cy="2773680"/>
        </p:xfrm>
        <a:graphic>
          <a:graphicData uri="http://schemas.openxmlformats.org/drawingml/2006/table">
            <a:tbl>
              <a:tblPr/>
              <a:tblGrid>
                <a:gridCol w="1383920">
                  <a:extLst>
                    <a:ext uri="{9D8B030D-6E8A-4147-A177-3AD203B41FA5}">
                      <a16:colId xmlns:a16="http://schemas.microsoft.com/office/drawing/2014/main" val="1059203749"/>
                    </a:ext>
                  </a:extLst>
                </a:gridCol>
                <a:gridCol w="4479235">
                  <a:extLst>
                    <a:ext uri="{9D8B030D-6E8A-4147-A177-3AD203B41FA5}">
                      <a16:colId xmlns:a16="http://schemas.microsoft.com/office/drawing/2014/main" val="1464103303"/>
                    </a:ext>
                  </a:extLst>
                </a:gridCol>
                <a:gridCol w="1139686">
                  <a:extLst>
                    <a:ext uri="{9D8B030D-6E8A-4147-A177-3AD203B41FA5}">
                      <a16:colId xmlns:a16="http://schemas.microsoft.com/office/drawing/2014/main" val="2237298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Combination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Fira Sans" panose="020B0503050000020004" pitchFamily="34" charset="0"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91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Equal-weighted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28.3514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6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MSE-inversely-weighted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25.1455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75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ARMA(3,3)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OLS-weighted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21.7659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2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Equal-weighted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25.9950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250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MSE-inversely-weighted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24.9736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979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AR(1)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OLS-weighted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22.5865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667022"/>
                  </a:ext>
                </a:extLst>
              </a:tr>
            </a:tbl>
          </a:graphicData>
        </a:graphic>
      </p:graphicFrame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Combined Forecasts</a:t>
            </a: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2 Steps Ahead</a:t>
            </a:r>
          </a:p>
        </p:txBody>
      </p:sp>
    </p:spTree>
    <p:extLst>
      <p:ext uri="{BB962C8B-B14F-4D97-AF65-F5344CB8AC3E}">
        <p14:creationId xmlns:p14="http://schemas.microsoft.com/office/powerpoint/2010/main" val="30480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Forecast for Best Model</a:t>
            </a: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highlight>
                  <a:srgbClr val="FFFF00"/>
                </a:highlight>
                <a:latin typeface="Fira Sans" panose="020B0503050000020004" pitchFamily="34" charset="0"/>
              </a:rPr>
              <a:t>[MODEL] </a:t>
            </a:r>
            <a:r>
              <a:rPr lang="en-US" sz="28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| 1 Step Ahead</a:t>
            </a:r>
          </a:p>
        </p:txBody>
      </p:sp>
    </p:spTree>
    <p:extLst>
      <p:ext uri="{BB962C8B-B14F-4D97-AF65-F5344CB8AC3E}">
        <p14:creationId xmlns:p14="http://schemas.microsoft.com/office/powerpoint/2010/main" val="68690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33002273-82F2-A84A-6BBB-A4FD211CDE03}"/>
              </a:ext>
            </a:extLst>
          </p:cNvPr>
          <p:cNvSpPr txBox="1">
            <a:spLocks/>
          </p:cNvSpPr>
          <p:nvPr/>
        </p:nvSpPr>
        <p:spPr>
          <a:xfrm>
            <a:off x="239486" y="428308"/>
            <a:ext cx="11952514" cy="5919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Fira Sans" panose="020B0503050000020004" pitchFamily="34" charset="0"/>
              </a:rPr>
              <a:t>Forecast for Best Model</a:t>
            </a:r>
          </a:p>
          <a:p>
            <a:pPr algn="thaiDist">
              <a:spcBef>
                <a:spcPts val="0"/>
              </a:spcBef>
            </a:pPr>
            <a:r>
              <a:rPr lang="en-US" sz="2800" b="1" i="1" dirty="0">
                <a:solidFill>
                  <a:schemeClr val="accent1"/>
                </a:solidFill>
                <a:highlight>
                  <a:srgbClr val="FFFF00"/>
                </a:highlight>
                <a:latin typeface="Fira Sans" panose="020B0503050000020004" pitchFamily="34" charset="0"/>
              </a:rPr>
              <a:t>[MODEL] </a:t>
            </a:r>
            <a:r>
              <a:rPr lang="en-US" sz="2800" b="1" i="1" dirty="0">
                <a:solidFill>
                  <a:schemeClr val="accent1"/>
                </a:solidFill>
                <a:latin typeface="Fira Sans" panose="020B0503050000020004" pitchFamily="34" charset="0"/>
              </a:rPr>
              <a:t>| 2 Steps Ahead</a:t>
            </a:r>
          </a:p>
        </p:txBody>
      </p:sp>
    </p:spTree>
    <p:extLst>
      <p:ext uri="{BB962C8B-B14F-4D97-AF65-F5344CB8AC3E}">
        <p14:creationId xmlns:p14="http://schemas.microsoft.com/office/powerpoint/2010/main" val="348040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471</Words>
  <Application>Microsoft Macintosh PowerPoint</Application>
  <PresentationFormat>Widescreen</PresentationFormat>
  <Paragraphs>236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Fira Sans</vt:lpstr>
      <vt:lpstr>Office Theme</vt:lpstr>
      <vt:lpstr>ECON 5305  Data Translation Step 2  Group 2:  McKenzie Maidl, Tuan Anh Nguyen, Samikshya Pandey</vt:lpstr>
      <vt:lpstr>Dataset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McKenzie Maidl</dc:creator>
  <cp:lastModifiedBy>McKenzie Maidl</cp:lastModifiedBy>
  <cp:revision>201</cp:revision>
  <dcterms:created xsi:type="dcterms:W3CDTF">2024-05-08T19:44:21Z</dcterms:created>
  <dcterms:modified xsi:type="dcterms:W3CDTF">2024-05-29T05:17:56Z</dcterms:modified>
</cp:coreProperties>
</file>