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1" r:id="rId5"/>
    <p:sldId id="279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8E8"/>
    <a:srgbClr val="C7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BDC71-8BE1-2C4E-9609-1AB11239A37B}" v="7" dt="2024-05-29T23:33:14.820"/>
    <p1510:client id="{284E955B-40BD-CAA9-DEA4-484B055A0E42}" v="43" dt="2024-05-29T22:32:51.476"/>
    <p1510:client id="{5B12E9DE-6776-4D44-99D5-7A7CA3363A49}" v="80" dt="2024-05-29T23:31:20.160"/>
    <p1510:client id="{7E2E2E85-EB63-48F8-AD4A-7E9007AF475C}" v="26" dt="2024-05-29T23:56:09.249"/>
    <p1510:client id="{F13DC36D-534D-737C-C996-8426CB317E78}" v="1035" dt="2024-05-29T23:59:5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6255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 Step 2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509339" y="1690062"/>
            <a:ext cx="3432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Total Vehicle Sales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Quarterly Data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January 1976 – January 2023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Differenced to make stationary.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b="1" i="1" dirty="0">
                <a:latin typeface="Fira Sans" panose="020B0503050000020004" pitchFamily="34" charset="0"/>
              </a:rPr>
              <a:t>Source: 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Federal Reserve Economic Data (FRED)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Dataset Update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Picture 4" descr="A graph showing time and time&#10;&#10;Description automatically generated">
            <a:extLst>
              <a:ext uri="{FF2B5EF4-FFF2-40B4-BE49-F238E27FC236}">
                <a16:creationId xmlns:a16="http://schemas.microsoft.com/office/drawing/2014/main" id="{8134F280-B92F-72CF-8EF5-7401C2C79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1" r="4271" b="4082"/>
          <a:stretch/>
        </p:blipFill>
        <p:spPr>
          <a:xfrm>
            <a:off x="4042517" y="1510862"/>
            <a:ext cx="7440448" cy="38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9442"/>
              </p:ext>
            </p:extLst>
          </p:nvPr>
        </p:nvGraphicFramePr>
        <p:xfrm>
          <a:off x="1941324" y="2572702"/>
          <a:ext cx="8309352" cy="1706880"/>
        </p:xfrm>
        <a:graphic>
          <a:graphicData uri="http://schemas.openxmlformats.org/drawingml/2006/table">
            <a:tbl>
              <a:tblPr/>
              <a:tblGrid>
                <a:gridCol w="2077338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BIC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0.12836401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942.5077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968.3993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0.05695238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942.6554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952.3647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0.05283403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943.4648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953.1741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Three Best Models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58052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44724"/>
              </p:ext>
            </p:extLst>
          </p:nvPr>
        </p:nvGraphicFramePr>
        <p:xfrm>
          <a:off x="1107251" y="1841317"/>
          <a:ext cx="9977498" cy="402336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effectLst/>
                          <a:latin typeface="Fira Sans"/>
                        </a:rPr>
                        <a:t>26.7800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3.9700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0.2388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23.6300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-0.1933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-2.5508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32.0649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4.0842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0.1859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-0.4301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-1.6352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27.3286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3.5896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0.1350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-0.1852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-1.8625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28.0679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3.7473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-0.5188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-0.3659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23.4502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3.2570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0.1076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5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-0.4287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-0.7748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24.5204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3.3378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0.1108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3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-1.2314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25.5516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3.3770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-0.4814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-0.8891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24.7411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3.3132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-0.3958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-1.1591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25.5312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3.3641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-0.3191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-1.4461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26.1227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3.3778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98526B95-DBD2-A580-E99E-4870C9F7370C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</p:txBody>
      </p:sp>
    </p:spTree>
    <p:extLst>
      <p:ext uri="{BB962C8B-B14F-4D97-AF65-F5344CB8AC3E}">
        <p14:creationId xmlns:p14="http://schemas.microsoft.com/office/powerpoint/2010/main" val="16406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0357"/>
              </p:ext>
            </p:extLst>
          </p:nvPr>
        </p:nvGraphicFramePr>
        <p:xfrm>
          <a:off x="1107251" y="2210062"/>
          <a:ext cx="9977498" cy="301752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27.7300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4.0200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0.2334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24.8000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3.2800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-0.1120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-2.5705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31.205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3.9093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0.1600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-0.2662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-2.1672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28.4399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3.6589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0.1381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-0.2229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-1.4143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27.1370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3.6996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-0.3098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-1.5607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26.1955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3.3358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0.0937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-0.3135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-1.5380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26.0621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3.3281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-0.3397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-1.3478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25.7483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3.2988</a:t>
                      </a:r>
                      <a:endParaRPr lang="en-US" sz="1600" b="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6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0.0941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AC598805-3CE8-0BFE-FF25-7FB943A6FBA5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</p:txBody>
      </p:sp>
    </p:spTree>
    <p:extLst>
      <p:ext uri="{BB962C8B-B14F-4D97-AF65-F5344CB8AC3E}">
        <p14:creationId xmlns:p14="http://schemas.microsoft.com/office/powerpoint/2010/main" val="142186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ARMA(3,3), MA(1),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04E504-7237-A146-2BD7-9527D30C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9307"/>
              </p:ext>
            </p:extLst>
          </p:nvPr>
        </p:nvGraphicFramePr>
        <p:xfrm>
          <a:off x="2276901" y="3195924"/>
          <a:ext cx="7877683" cy="1721472"/>
        </p:xfrm>
        <a:graphic>
          <a:graphicData uri="http://schemas.openxmlformats.org/drawingml/2006/table">
            <a:tbl>
              <a:tblPr/>
              <a:tblGrid>
                <a:gridCol w="5386551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2491132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43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	26.01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23.61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17.85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8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  <a:p>
            <a:pPr algn="thaiDist">
              <a:spcBef>
                <a:spcPts val="0"/>
              </a:spcBef>
            </a:pPr>
            <a:endParaRPr lang="en-US" sz="3600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Models: ARMA(3,3), MA(1), and AR(1)</a:t>
            </a:r>
          </a:p>
          <a:p>
            <a:pPr algn="thaiDi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Fira Sans" panose="020B0503050000020004" pitchFamily="34" charset="0"/>
              </a:rPr>
              <a:t>Scheme: Fixed for each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E9B23-4F75-C6B4-C3F3-08A9FEFFD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59181"/>
              </p:ext>
            </p:extLst>
          </p:nvPr>
        </p:nvGraphicFramePr>
        <p:xfrm>
          <a:off x="2276901" y="3195924"/>
          <a:ext cx="7877683" cy="1721472"/>
        </p:xfrm>
        <a:graphic>
          <a:graphicData uri="http://schemas.openxmlformats.org/drawingml/2006/table">
            <a:tbl>
              <a:tblPr/>
              <a:tblGrid>
                <a:gridCol w="5386551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2491132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43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	26.60</a:t>
                      </a:r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24.97</a:t>
                      </a:r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19.40</a:t>
                      </a:r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1D6520-A6E5-4C14-918E-C65E70F27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3"/>
          <a:stretch/>
        </p:blipFill>
        <p:spPr>
          <a:xfrm>
            <a:off x="2511919" y="1520556"/>
            <a:ext cx="7301631" cy="4278041"/>
          </a:xfrm>
          <a:prstGeom prst="rect">
            <a:avLst/>
          </a:prstGeom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Combined Forecast</a:t>
            </a:r>
            <a:endParaRPr lang="en-US" dirty="0">
              <a:solidFill>
                <a:schemeClr val="accent1"/>
              </a:solidFill>
              <a:latin typeface="Aptos Display" panose="02110004020202020204"/>
            </a:endParaRP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1 Step Ahead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0698-0A23-C65D-FE92-B1527575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27" y="1547060"/>
            <a:ext cx="7301631" cy="4244140"/>
          </a:xfrm>
          <a:prstGeom prst="rect">
            <a:avLst/>
          </a:prstGeom>
        </p:spPr>
      </p:pic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587DF3F4-598F-14B0-EA0B-306C917D55EC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Combined Forecast</a:t>
            </a:r>
            <a:endParaRPr lang="en-US" dirty="0">
              <a:solidFill>
                <a:schemeClr val="accent1"/>
              </a:solidFill>
              <a:latin typeface="Aptos Display" panose="02110004020202020204"/>
            </a:endParaRP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2 Steps Ahead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398</Words>
  <Application>Microsoft Macintosh PowerPoint</Application>
  <PresentationFormat>Widescreen</PresentationFormat>
  <Paragraphs>210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Fira Sans</vt:lpstr>
      <vt:lpstr>Office Theme</vt:lpstr>
      <vt:lpstr>ECON 5305  Data Translation Step 2  Group 2:  McKenzie Maidl, Tuan Anh Nguyen, Samikshya Pandey</vt:lpstr>
      <vt:lpstr>Dataset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McKenzie Maidl</cp:lastModifiedBy>
  <cp:revision>633</cp:revision>
  <dcterms:created xsi:type="dcterms:W3CDTF">2024-05-08T19:44:21Z</dcterms:created>
  <dcterms:modified xsi:type="dcterms:W3CDTF">2024-05-30T01:34:54Z</dcterms:modified>
</cp:coreProperties>
</file>