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0" r:id="rId11"/>
    <p:sldId id="272" r:id="rId12"/>
    <p:sldId id="271" r:id="rId13"/>
    <p:sldId id="282" r:id="rId14"/>
    <p:sldId id="273" r:id="rId15"/>
    <p:sldId id="279" r:id="rId16"/>
    <p:sldId id="277" r:id="rId17"/>
    <p:sldId id="278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6327"/>
  </p:normalViewPr>
  <p:slideViewPr>
    <p:cSldViewPr snapToGrid="0">
      <p:cViewPr varScale="1">
        <p:scale>
          <a:sx n="123" d="100"/>
          <a:sy n="123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FD15B-C581-9A4E-994A-4EB5503338F2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EE9D2-D920-4C4E-9F55-6D28928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3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3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 with “drift”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Fira Sans" panose="020B0503050000020004" pitchFamily="34" charset="0"/>
              </a:rPr>
              <a:t>The ACF and PACF indicate that an MA(1) model might be 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9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Fira Sans" panose="020B0503050000020004" pitchFamily="34" charset="0"/>
              </a:rPr>
              <a:t>The ACF and PACF indicate that an MA(1) model might be 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Fira Sans" panose="020B0503050000020004" pitchFamily="34" charset="0"/>
              </a:rPr>
              <a:t>The ACF and PACF indicate that an MA(1) model might be 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14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Fira Sans" panose="020B0503050000020004" pitchFamily="34" charset="0"/>
              </a:rPr>
              <a:t>The ACF and PACF indicate that an MA(1) model might be 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5DBE-C354-780D-C9BE-8F92E41D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54FEC-F576-CB40-7B26-5B05979F7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ED35-6B82-CE8D-0F9B-FECD3641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08F2-68A5-9CA3-C92E-EF1ECCA2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CD44-ADE7-7D4B-8CAC-8325077E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1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0469-6DED-B89D-6983-15043124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69DBE-F9FD-EECE-01E2-0DC15B4BE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CCC8-B415-A38B-A065-65A55AD0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97A6-C74F-963F-FAA6-617699E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1721-1325-21D8-7A0A-CC5355D6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81C26-108E-83F4-81F0-DFCC310E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A02D5-368D-98E9-B7A1-F973AF758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45B8B-BD5C-7B45-E6F6-1A76C485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524C-12D2-0CFC-C5C0-633AE9F6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74AC-9D22-32E6-C8CD-A8372221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3EFA-8864-F126-8518-F5ABDC66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09F8-5EF7-5B47-7B40-E73E4368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B3C9-7A13-91B7-8B3F-5D7CD8AE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730C-3E14-0E74-D3E7-1EFBD5B8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58762-AA1F-6F0F-E657-0D99F42B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882E-48BD-77EF-4B94-0E9EA5AA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62BD-831B-5C7E-14F6-82ED710A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1DFF-273F-ECC7-C02B-007D6861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67E3-03C2-E503-754F-0EBF9629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7C2C-B5AA-DE0D-07EE-6BC50D07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1C5E-FFA7-ABD0-A804-F7735692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9F05-F8D3-6719-10C5-CCC5F718A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353AE-31DE-1F01-A9D3-74CF64E3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FC2C-36F5-6396-DDC5-D1A7D0F6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06C1-C700-1C17-00AB-843AC791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1177-7597-4B67-BC01-15D0E01C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99C7-0899-B399-A0DC-C7415078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3633-8B80-5D87-BD9F-6A24D762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CD3AA-34FF-2386-D0B0-167C20625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61030-9A98-BE16-77FC-44D96E5C0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F763F-750F-3B26-1D6D-75EC48429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065FD-837A-53A4-6F91-10694CEA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6/3/24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EFD5B-2271-51A8-CFA1-5B57A64C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E47D0-E335-9603-62D0-1FDD4661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0520-4332-0457-9860-94009724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35C18-F81F-F7A8-CB8C-55E4DCB8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356E1-CD1B-14F3-9D20-B2641970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9B815-217A-B7C4-718E-3E917669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3138-7CD3-DC72-1E87-F98E1FE6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6/3/24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91525-32AF-248C-C443-1A511482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C9F91-7E17-2EA0-91C0-40B6DC51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FDF9-616E-2AC1-52B3-64A1A592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A58A-544E-207F-152B-78E4347D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1D0C3-D031-CC0B-8851-1FA7D786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D374-3D4A-05F5-AA4A-5BAFC559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60A94-4240-832F-4680-859463CC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BC8CA-91F8-62A1-0EFF-CE460ED4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EF5-AC1B-7B20-B751-B40F0649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06867-062E-2976-E8FC-4468DAD3F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AD29E-E8B9-1B6A-BD3F-47B943A5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4ADAA-11F7-8F7D-EBBC-67C7782E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15E6A-9BA6-1C53-9813-A8EDF79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3F8C1-E123-F57F-29DD-D552011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935D3-B0D3-4940-41F4-AFB7FDE2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954B1-6E03-F327-9935-3F8F3DCF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5D0D-F611-D4D6-F5EA-ED1FB4D9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D5187-C304-E74E-99D9-422FCE62D683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C0CE-EBB1-4981-B681-F7D55B379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F4DF-5C5D-AE7A-34CE-09B00E276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red.stlouisfed.org/series/TOTALS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6964-9761-5647-E6B1-E3734F65B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1800"/>
            <a:ext cx="9144000" cy="4026580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  <a:latin typeface="Fira Sans" panose="020B0503050000020004" pitchFamily="34" charset="0"/>
              </a:rPr>
              <a:t>ECON 5305 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" sz="5000" b="1" dirty="0">
                <a:solidFill>
                  <a:schemeClr val="bg1"/>
                </a:solidFill>
                <a:latin typeface="Fira Sans" panose="020B0503050000020004" pitchFamily="34" charset="0"/>
              </a:rPr>
              <a:t>Data Translation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Fira Sans" panose="020B0503050000020004" pitchFamily="34" charset="0"/>
              </a:rPr>
              <a:t>Group 2:  McKenzie Maidl, Tuan Anh Nguyen, Samikshya Pandey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D5A072-6946-1960-DB01-AA7E5328F44A}"/>
              </a:ext>
            </a:extLst>
          </p:cNvPr>
          <p:cNvGrpSpPr/>
          <p:nvPr/>
        </p:nvGrpSpPr>
        <p:grpSpPr>
          <a:xfrm>
            <a:off x="0" y="4182769"/>
            <a:ext cx="12231756" cy="2519041"/>
            <a:chOff x="0" y="4182769"/>
            <a:chExt cx="12231756" cy="25190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27C7E8-532A-1FE5-E070-6056EE15ACA2}"/>
                </a:ext>
              </a:extLst>
            </p:cNvPr>
            <p:cNvGrpSpPr/>
            <p:nvPr/>
          </p:nvGrpSpPr>
          <p:grpSpPr>
            <a:xfrm>
              <a:off x="0" y="4182769"/>
              <a:ext cx="12192000" cy="2519041"/>
              <a:chOff x="0" y="4182769"/>
              <a:chExt cx="12192000" cy="2519041"/>
            </a:xfrm>
          </p:grpSpPr>
          <p:grpSp>
            <p:nvGrpSpPr>
              <p:cNvPr id="5" name="Google Shape;71;p15">
                <a:extLst>
                  <a:ext uri="{FF2B5EF4-FFF2-40B4-BE49-F238E27FC236}">
                    <a16:creationId xmlns:a16="http://schemas.microsoft.com/office/drawing/2014/main" id="{0657B622-7092-C90E-BD66-CDEA3E2CDEF4}"/>
                  </a:ext>
                </a:extLst>
              </p:cNvPr>
              <p:cNvGrpSpPr/>
              <p:nvPr/>
            </p:nvGrpSpPr>
            <p:grpSpPr>
              <a:xfrm>
                <a:off x="0" y="4182769"/>
                <a:ext cx="12192000" cy="2519041"/>
                <a:chOff x="710288" y="2137750"/>
                <a:chExt cx="7723197" cy="1803050"/>
              </a:xfrm>
            </p:grpSpPr>
            <p:sp>
              <p:nvSpPr>
                <p:cNvPr id="6" name="Google Shape;72;p15">
                  <a:extLst>
                    <a:ext uri="{FF2B5EF4-FFF2-40B4-BE49-F238E27FC236}">
                      <a16:creationId xmlns:a16="http://schemas.microsoft.com/office/drawing/2014/main" id="{85DACB3A-0839-423F-6E4A-A75666996C34}"/>
                    </a:ext>
                  </a:extLst>
                </p:cNvPr>
                <p:cNvSpPr/>
                <p:nvPr/>
              </p:nvSpPr>
              <p:spPr>
                <a:xfrm>
                  <a:off x="710288" y="2172905"/>
                  <a:ext cx="7723197" cy="1739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29" h="48295" extrusionOk="0">
                      <a:moveTo>
                        <a:pt x="0" y="48101"/>
                      </a:moveTo>
                      <a:lnTo>
                        <a:pt x="17026" y="32099"/>
                      </a:lnTo>
                      <a:lnTo>
                        <a:pt x="33957" y="40100"/>
                      </a:lnTo>
                      <a:lnTo>
                        <a:pt x="50912" y="8072"/>
                      </a:lnTo>
                      <a:lnTo>
                        <a:pt x="67890" y="48077"/>
                      </a:lnTo>
                      <a:lnTo>
                        <a:pt x="84797" y="24003"/>
                      </a:lnTo>
                      <a:lnTo>
                        <a:pt x="101751" y="32099"/>
                      </a:lnTo>
                      <a:lnTo>
                        <a:pt x="118658" y="24122"/>
                      </a:lnTo>
                      <a:lnTo>
                        <a:pt x="135613" y="8025"/>
                      </a:lnTo>
                      <a:lnTo>
                        <a:pt x="152591" y="0"/>
                      </a:lnTo>
                      <a:lnTo>
                        <a:pt x="169522" y="24098"/>
                      </a:lnTo>
                      <a:lnTo>
                        <a:pt x="186500" y="32194"/>
                      </a:lnTo>
                      <a:lnTo>
                        <a:pt x="203611" y="16042"/>
                      </a:lnTo>
                      <a:lnTo>
                        <a:pt x="214429" y="48295"/>
                      </a:lnTo>
                    </a:path>
                  </a:pathLst>
                </a:custGeom>
                <a:noFill/>
                <a:ln w="50800" cap="flat" cmpd="sng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Google Shape;73;p15">
                  <a:extLst>
                    <a:ext uri="{FF2B5EF4-FFF2-40B4-BE49-F238E27FC236}">
                      <a16:creationId xmlns:a16="http://schemas.microsoft.com/office/drawing/2014/main" id="{52238276-A723-CAEE-C8C7-7C44B5C303BA}"/>
                    </a:ext>
                  </a:extLst>
                </p:cNvPr>
                <p:cNvSpPr/>
                <p:nvPr/>
              </p:nvSpPr>
              <p:spPr>
                <a:xfrm>
                  <a:off x="8000975" y="271858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74;p15">
                  <a:extLst>
                    <a:ext uri="{FF2B5EF4-FFF2-40B4-BE49-F238E27FC236}">
                      <a16:creationId xmlns:a16="http://schemas.microsoft.com/office/drawing/2014/main" id="{C4CA713F-CB1D-CCB6-41C8-5DDD7A59FAC1}"/>
                    </a:ext>
                  </a:extLst>
                </p:cNvPr>
                <p:cNvSpPr/>
                <p:nvPr/>
              </p:nvSpPr>
              <p:spPr>
                <a:xfrm>
                  <a:off x="7390663" y="32921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75;p15">
                  <a:extLst>
                    <a:ext uri="{FF2B5EF4-FFF2-40B4-BE49-F238E27FC236}">
                      <a16:creationId xmlns:a16="http://schemas.microsoft.com/office/drawing/2014/main" id="{D87FB8B3-0E8B-A032-0B33-6A0504D57A34}"/>
                    </a:ext>
                  </a:extLst>
                </p:cNvPr>
                <p:cNvSpPr/>
                <p:nvPr/>
              </p:nvSpPr>
              <p:spPr>
                <a:xfrm>
                  <a:off x="6780325" y="30035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76;p15">
                  <a:extLst>
                    <a:ext uri="{FF2B5EF4-FFF2-40B4-BE49-F238E27FC236}">
                      <a16:creationId xmlns:a16="http://schemas.microsoft.com/office/drawing/2014/main" id="{2B670B3B-CA4B-AC3B-BA84-DBAA3D367149}"/>
                    </a:ext>
                  </a:extLst>
                </p:cNvPr>
                <p:cNvSpPr/>
                <p:nvPr/>
              </p:nvSpPr>
              <p:spPr>
                <a:xfrm>
                  <a:off x="6170038" y="2137750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77;p15">
                  <a:extLst>
                    <a:ext uri="{FF2B5EF4-FFF2-40B4-BE49-F238E27FC236}">
                      <a16:creationId xmlns:a16="http://schemas.microsoft.com/office/drawing/2014/main" id="{BEEAA9B3-AC75-DB0F-ADB0-B030EA92ED05}"/>
                    </a:ext>
                  </a:extLst>
                </p:cNvPr>
                <p:cNvSpPr/>
                <p:nvPr/>
              </p:nvSpPr>
              <p:spPr>
                <a:xfrm>
                  <a:off x="5559700" y="2426363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78;p15">
                  <a:extLst>
                    <a:ext uri="{FF2B5EF4-FFF2-40B4-BE49-F238E27FC236}">
                      <a16:creationId xmlns:a16="http://schemas.microsoft.com/office/drawing/2014/main" id="{F23E66B0-EE84-979D-C9EC-87AB6BC1FC40}"/>
                    </a:ext>
                  </a:extLst>
                </p:cNvPr>
                <p:cNvSpPr/>
                <p:nvPr/>
              </p:nvSpPr>
              <p:spPr>
                <a:xfrm>
                  <a:off x="4949413" y="300693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79;p15">
                  <a:extLst>
                    <a:ext uri="{FF2B5EF4-FFF2-40B4-BE49-F238E27FC236}">
                      <a16:creationId xmlns:a16="http://schemas.microsoft.com/office/drawing/2014/main" id="{31EE6C55-F93F-191A-FA9E-1DF2B644D1FF}"/>
                    </a:ext>
                  </a:extLst>
                </p:cNvPr>
                <p:cNvSpPr/>
                <p:nvPr/>
              </p:nvSpPr>
              <p:spPr>
                <a:xfrm>
                  <a:off x="4339088" y="32921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;p15">
                  <a:extLst>
                    <a:ext uri="{FF2B5EF4-FFF2-40B4-BE49-F238E27FC236}">
                      <a16:creationId xmlns:a16="http://schemas.microsoft.com/office/drawing/2014/main" id="{B7C4A92F-E5DB-ECF7-975C-23328501F667}"/>
                    </a:ext>
                  </a:extLst>
                </p:cNvPr>
                <p:cNvSpPr/>
                <p:nvPr/>
              </p:nvSpPr>
              <p:spPr>
                <a:xfrm>
                  <a:off x="3728775" y="30035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1;p15">
                  <a:extLst>
                    <a:ext uri="{FF2B5EF4-FFF2-40B4-BE49-F238E27FC236}">
                      <a16:creationId xmlns:a16="http://schemas.microsoft.com/office/drawing/2014/main" id="{422EE69A-40E5-967B-9D1C-E29B4EBF469D}"/>
                    </a:ext>
                  </a:extLst>
                </p:cNvPr>
                <p:cNvSpPr/>
                <p:nvPr/>
              </p:nvSpPr>
              <p:spPr>
                <a:xfrm>
                  <a:off x="3118475" y="3869400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82;p15">
                  <a:extLst>
                    <a:ext uri="{FF2B5EF4-FFF2-40B4-BE49-F238E27FC236}">
                      <a16:creationId xmlns:a16="http://schemas.microsoft.com/office/drawing/2014/main" id="{5493B15A-6339-45D9-5F55-4E8952B64DF1}"/>
                    </a:ext>
                  </a:extLst>
                </p:cNvPr>
                <p:cNvSpPr/>
                <p:nvPr/>
              </p:nvSpPr>
              <p:spPr>
                <a:xfrm>
                  <a:off x="2508163" y="2426363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83;p15">
                  <a:extLst>
                    <a:ext uri="{FF2B5EF4-FFF2-40B4-BE49-F238E27FC236}">
                      <a16:creationId xmlns:a16="http://schemas.microsoft.com/office/drawing/2014/main" id="{DAF2BB3E-4B82-9501-1152-89A6584C9DAC}"/>
                    </a:ext>
                  </a:extLst>
                </p:cNvPr>
                <p:cNvSpPr/>
                <p:nvPr/>
              </p:nvSpPr>
              <p:spPr>
                <a:xfrm>
                  <a:off x="1897850" y="35807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84;p15">
                  <a:extLst>
                    <a:ext uri="{FF2B5EF4-FFF2-40B4-BE49-F238E27FC236}">
                      <a16:creationId xmlns:a16="http://schemas.microsoft.com/office/drawing/2014/main" id="{AC1E8A7C-46AC-0CB4-06D9-9E65270FBA88}"/>
                    </a:ext>
                  </a:extLst>
                </p:cNvPr>
                <p:cNvSpPr/>
                <p:nvPr/>
              </p:nvSpPr>
              <p:spPr>
                <a:xfrm>
                  <a:off x="1287538" y="329218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83;p15">
                <a:extLst>
                  <a:ext uri="{FF2B5EF4-FFF2-40B4-BE49-F238E27FC236}">
                    <a16:creationId xmlns:a16="http://schemas.microsoft.com/office/drawing/2014/main" id="{65A7939E-7826-C5A7-FA37-58E6570E83B8}"/>
                  </a:ext>
                </a:extLst>
              </p:cNvPr>
              <p:cNvSpPr/>
              <p:nvPr/>
            </p:nvSpPr>
            <p:spPr>
              <a:xfrm>
                <a:off x="0" y="6582197"/>
                <a:ext cx="112714" cy="997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83;p15">
              <a:extLst>
                <a:ext uri="{FF2B5EF4-FFF2-40B4-BE49-F238E27FC236}">
                  <a16:creationId xmlns:a16="http://schemas.microsoft.com/office/drawing/2014/main" id="{2F422EBA-D798-C01E-9192-E35739CFC127}"/>
                </a:ext>
              </a:extLst>
            </p:cNvPr>
            <p:cNvSpPr/>
            <p:nvPr/>
          </p:nvSpPr>
          <p:spPr>
            <a:xfrm>
              <a:off x="12119042" y="6587373"/>
              <a:ext cx="112714" cy="997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33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6">
            <a:extLst>
              <a:ext uri="{FF2B5EF4-FFF2-40B4-BE49-F238E27FC236}">
                <a16:creationId xmlns:a16="http://schemas.microsoft.com/office/drawing/2014/main" id="{1ADCC297-AA27-43FD-1166-16EE4159DCDE}"/>
              </a:ext>
            </a:extLst>
          </p:cNvPr>
          <p:cNvSpPr txBox="1">
            <a:spLocks/>
          </p:cNvSpPr>
          <p:nvPr/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4 Step Ahead Forecast</a:t>
            </a:r>
            <a:b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</a:br>
            <a:r>
              <a:rPr lang="en-US" sz="30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MA(1)</a:t>
            </a:r>
            <a:endParaRPr lang="en-US"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F62CE-E669-043F-1C42-A05D68BA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88" y="1533114"/>
            <a:ext cx="6832023" cy="42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4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2535E-9F37-BD6F-C252-C1558F2A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854" y="1533114"/>
            <a:ext cx="6830291" cy="4215265"/>
          </a:xfrm>
          <a:prstGeom prst="rect">
            <a:avLst/>
          </a:prstGeom>
        </p:spPr>
      </p:pic>
      <p:sp>
        <p:nvSpPr>
          <p:cNvPr id="7" name="Google Shape;89;p16">
            <a:extLst>
              <a:ext uri="{FF2B5EF4-FFF2-40B4-BE49-F238E27FC236}">
                <a16:creationId xmlns:a16="http://schemas.microsoft.com/office/drawing/2014/main" id="{521C8083-22E7-E383-3FDF-65433AF0927C}"/>
              </a:ext>
            </a:extLst>
          </p:cNvPr>
          <p:cNvSpPr txBox="1">
            <a:spLocks/>
          </p:cNvSpPr>
          <p:nvPr/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4 Step Ahead Forecast</a:t>
            </a:r>
            <a:b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</a:br>
            <a:r>
              <a:rPr lang="en-US" sz="30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AR(1)</a:t>
            </a:r>
            <a:endParaRPr lang="en-US"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4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BFEE0-D0F6-D9AB-EB54-C17AE01DA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855" y="1533114"/>
            <a:ext cx="6830290" cy="4215265"/>
          </a:xfrm>
          <a:prstGeom prst="rect">
            <a:avLst/>
          </a:prstGeom>
        </p:spPr>
      </p:pic>
      <p:sp>
        <p:nvSpPr>
          <p:cNvPr id="7" name="Google Shape;89;p16">
            <a:extLst>
              <a:ext uri="{FF2B5EF4-FFF2-40B4-BE49-F238E27FC236}">
                <a16:creationId xmlns:a16="http://schemas.microsoft.com/office/drawing/2014/main" id="{FB69B578-6EFC-891D-CF08-ED5A0DA35D02}"/>
              </a:ext>
            </a:extLst>
          </p:cNvPr>
          <p:cNvSpPr txBox="1">
            <a:spLocks/>
          </p:cNvSpPr>
          <p:nvPr/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4 Step Ahead Forecast</a:t>
            </a:r>
            <a:b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</a:br>
            <a:r>
              <a:rPr lang="en-US" sz="30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ARMA(3,3)</a:t>
            </a:r>
            <a:endParaRPr lang="en-US"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1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9327-7102-A7EB-3641-43CFBCF1D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2129224"/>
            <a:ext cx="10515600" cy="2599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</a:rPr>
              <a:t>Fine-tuning models via:</a:t>
            </a:r>
          </a:p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</a:rPr>
              <a:t>	Loss Comparisons</a:t>
            </a:r>
          </a:p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</a:rPr>
              <a:t>	Different fixed, rolling and recursive schemes</a:t>
            </a:r>
          </a:p>
          <a:p>
            <a:pPr marL="0" indent="0">
              <a:buNone/>
            </a:pPr>
            <a:endParaRPr lang="en-US" dirty="0">
              <a:latin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</a:rPr>
              <a:t>Goal is to create the best forecasting models given the data.</a:t>
            </a:r>
          </a:p>
        </p:txBody>
      </p:sp>
      <p:sp>
        <p:nvSpPr>
          <p:cNvPr id="4" name="Google Shape;72;p15">
            <a:extLst>
              <a:ext uri="{FF2B5EF4-FFF2-40B4-BE49-F238E27FC236}">
                <a16:creationId xmlns:a16="http://schemas.microsoft.com/office/drawing/2014/main" id="{E231E01F-DE2C-AE2D-CBA5-259CC0AF5D81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0D9E156E-F90C-D492-1380-E04762667234}"/>
              </a:ext>
            </a:extLst>
          </p:cNvPr>
          <p:cNvSpPr txBox="1">
            <a:spLocks/>
          </p:cNvSpPr>
          <p:nvPr/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Fine-tuning Models</a:t>
            </a:r>
            <a:endParaRPr lang="en-US"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9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98526B95-DBD2-A580-E99E-4870C9F7370C}"/>
              </a:ext>
            </a:extLst>
          </p:cNvPr>
          <p:cNvSpPr txBox="1">
            <a:spLocks/>
          </p:cNvSpPr>
          <p:nvPr/>
        </p:nvSpPr>
        <p:spPr>
          <a:xfrm>
            <a:off x="239486" y="345180"/>
            <a:ext cx="6992587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/>
              </a:rPr>
              <a:t>Loss Comparison</a:t>
            </a:r>
          </a:p>
          <a:p>
            <a:pPr algn="thaiDist">
              <a:spcBef>
                <a:spcPts val="0"/>
              </a:spcBef>
            </a:pPr>
            <a:r>
              <a:rPr lang="en-US" sz="32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1 Step Ahead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45462969-D53D-8E04-BCB2-FA614A7AA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750542"/>
              </p:ext>
            </p:extLst>
          </p:nvPr>
        </p:nvGraphicFramePr>
        <p:xfrm>
          <a:off x="1226995" y="1811419"/>
          <a:ext cx="997749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067">
                  <a:extLst>
                    <a:ext uri="{9D8B030D-6E8A-4147-A177-3AD203B41FA5}">
                      <a16:colId xmlns:a16="http://schemas.microsoft.com/office/drawing/2014/main" val="3268273309"/>
                    </a:ext>
                  </a:extLst>
                </a:gridCol>
                <a:gridCol w="1298864">
                  <a:extLst>
                    <a:ext uri="{9D8B030D-6E8A-4147-A177-3AD203B41FA5}">
                      <a16:colId xmlns:a16="http://schemas.microsoft.com/office/drawing/2014/main" val="2357267589"/>
                    </a:ext>
                  </a:extLst>
                </a:gridCol>
                <a:gridCol w="1344113">
                  <a:extLst>
                    <a:ext uri="{9D8B030D-6E8A-4147-A177-3AD203B41FA5}">
                      <a16:colId xmlns:a16="http://schemas.microsoft.com/office/drawing/2014/main" val="2834941576"/>
                    </a:ext>
                  </a:extLst>
                </a:gridCol>
                <a:gridCol w="1344113">
                  <a:extLst>
                    <a:ext uri="{9D8B030D-6E8A-4147-A177-3AD203B41FA5}">
                      <a16:colId xmlns:a16="http://schemas.microsoft.com/office/drawing/2014/main" val="1196617560"/>
                    </a:ext>
                  </a:extLst>
                </a:gridCol>
                <a:gridCol w="1344113">
                  <a:extLst>
                    <a:ext uri="{9D8B030D-6E8A-4147-A177-3AD203B41FA5}">
                      <a16:colId xmlns:a16="http://schemas.microsoft.com/office/drawing/2014/main" val="3247661448"/>
                    </a:ext>
                  </a:extLst>
                </a:gridCol>
                <a:gridCol w="1344113">
                  <a:extLst>
                    <a:ext uri="{9D8B030D-6E8A-4147-A177-3AD203B41FA5}">
                      <a16:colId xmlns:a16="http://schemas.microsoft.com/office/drawing/2014/main" val="2943596975"/>
                    </a:ext>
                  </a:extLst>
                </a:gridCol>
                <a:gridCol w="1344113">
                  <a:extLst>
                    <a:ext uri="{9D8B030D-6E8A-4147-A177-3AD203B41FA5}">
                      <a16:colId xmlns:a16="http://schemas.microsoft.com/office/drawing/2014/main" val="675115857"/>
                    </a:ext>
                  </a:extLst>
                </a:gridCol>
              </a:tblGrid>
              <a:tr h="20626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Scheme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569678"/>
                  </a:ext>
                </a:extLst>
              </a:tr>
              <a:tr h="173447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Naïve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Fixed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1.2061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26.7831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3.9701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2.3880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011565"/>
                  </a:ext>
                </a:extLst>
              </a:tr>
              <a:tr h="173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Simple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23.6329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3.1610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1.0031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281860"/>
                  </a:ext>
                </a:extLst>
              </a:tr>
              <a:tr h="228461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1.8126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32.0649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4.0842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1.8589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455665"/>
                  </a:ext>
                </a:extLst>
              </a:tr>
              <a:tr h="228461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1.2483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27.3286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3.5896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1.3502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7682940"/>
                  </a:ext>
                </a:extLst>
              </a:tr>
              <a:tr h="228461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1.3119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28.0679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3.7473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1.3575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528286"/>
                  </a:ext>
                </a:extLst>
              </a:tr>
              <a:tr h="228461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MA(1)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1.0763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23.4502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3.2570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1.0763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7733157"/>
                  </a:ext>
                </a:extLst>
              </a:tr>
              <a:tr h="228461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MA(1)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1.1078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24.5204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3.3378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1.1078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9302473"/>
                  </a:ext>
                </a:extLst>
              </a:tr>
              <a:tr h="228461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MA(1)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1.0847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25.5516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3.3770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1.0847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247132"/>
                  </a:ext>
                </a:extLst>
              </a:tr>
              <a:tr h="228461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1.0187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24.7411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1.0187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3227196"/>
                  </a:ext>
                </a:extLst>
              </a:tr>
              <a:tr h="228461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1.0346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25.5312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3.3641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1.0346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2529954"/>
                  </a:ext>
                </a:extLst>
              </a:tr>
              <a:tr h="228461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1.0159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26.1227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3.3778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1.0178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286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60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2FE261CC-5036-8EE8-6221-7737371B9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028935"/>
              </p:ext>
            </p:extLst>
          </p:nvPr>
        </p:nvGraphicFramePr>
        <p:xfrm>
          <a:off x="1226995" y="2017767"/>
          <a:ext cx="997749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067">
                  <a:extLst>
                    <a:ext uri="{9D8B030D-6E8A-4147-A177-3AD203B41FA5}">
                      <a16:colId xmlns:a16="http://schemas.microsoft.com/office/drawing/2014/main" val="3268273309"/>
                    </a:ext>
                  </a:extLst>
                </a:gridCol>
                <a:gridCol w="1298864">
                  <a:extLst>
                    <a:ext uri="{9D8B030D-6E8A-4147-A177-3AD203B41FA5}">
                      <a16:colId xmlns:a16="http://schemas.microsoft.com/office/drawing/2014/main" val="2357267589"/>
                    </a:ext>
                  </a:extLst>
                </a:gridCol>
                <a:gridCol w="1344113">
                  <a:extLst>
                    <a:ext uri="{9D8B030D-6E8A-4147-A177-3AD203B41FA5}">
                      <a16:colId xmlns:a16="http://schemas.microsoft.com/office/drawing/2014/main" val="2834941576"/>
                    </a:ext>
                  </a:extLst>
                </a:gridCol>
                <a:gridCol w="1344113">
                  <a:extLst>
                    <a:ext uri="{9D8B030D-6E8A-4147-A177-3AD203B41FA5}">
                      <a16:colId xmlns:a16="http://schemas.microsoft.com/office/drawing/2014/main" val="1196617560"/>
                    </a:ext>
                  </a:extLst>
                </a:gridCol>
                <a:gridCol w="1344113">
                  <a:extLst>
                    <a:ext uri="{9D8B030D-6E8A-4147-A177-3AD203B41FA5}">
                      <a16:colId xmlns:a16="http://schemas.microsoft.com/office/drawing/2014/main" val="3247661448"/>
                    </a:ext>
                  </a:extLst>
                </a:gridCol>
                <a:gridCol w="1344113">
                  <a:extLst>
                    <a:ext uri="{9D8B030D-6E8A-4147-A177-3AD203B41FA5}">
                      <a16:colId xmlns:a16="http://schemas.microsoft.com/office/drawing/2014/main" val="2943596975"/>
                    </a:ext>
                  </a:extLst>
                </a:gridCol>
                <a:gridCol w="1344113">
                  <a:extLst>
                    <a:ext uri="{9D8B030D-6E8A-4147-A177-3AD203B41FA5}">
                      <a16:colId xmlns:a16="http://schemas.microsoft.com/office/drawing/2014/main" val="675115857"/>
                    </a:ext>
                  </a:extLst>
                </a:gridCol>
              </a:tblGrid>
              <a:tr h="20626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Scheme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569678"/>
                  </a:ext>
                </a:extLst>
              </a:tr>
              <a:tr h="173447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Naïve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1.0908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27.7322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4.0234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2.3349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011565"/>
                  </a:ext>
                </a:extLst>
              </a:tr>
              <a:tr h="173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Simple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1.0014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24.8338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3.2799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1.0014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281860"/>
                  </a:ext>
                </a:extLst>
              </a:tr>
              <a:tr h="228461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1.5532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31.2050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3.9093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1.6002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455665"/>
                  </a:ext>
                </a:extLst>
              </a:tr>
              <a:tr h="228461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Recursive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1.3812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28.4399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3.6589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1.3812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7682940"/>
                  </a:ext>
                </a:extLst>
              </a:tr>
              <a:tr h="228461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Rolling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1.3325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27.1370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3.6996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1.3325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528286"/>
                  </a:ext>
                </a:extLst>
              </a:tr>
              <a:tr h="228461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0.9010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26.1955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3.3358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0.9366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3227196"/>
                  </a:ext>
                </a:extLst>
              </a:tr>
              <a:tr h="228461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Recursive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26.0621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3.3281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0.9484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2529954"/>
                  </a:ext>
                </a:extLst>
              </a:tr>
              <a:tr h="228461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Rolling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0.9102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25.7483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3.2988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0.9414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2864660"/>
                  </a:ext>
                </a:extLst>
              </a:tr>
            </a:tbl>
          </a:graphicData>
        </a:graphic>
      </p:graphicFrame>
      <p:sp>
        <p:nvSpPr>
          <p:cNvPr id="9" name="Google Shape;89;p16">
            <a:extLst>
              <a:ext uri="{FF2B5EF4-FFF2-40B4-BE49-F238E27FC236}">
                <a16:creationId xmlns:a16="http://schemas.microsoft.com/office/drawing/2014/main" id="{701E6D64-F834-7597-1301-8587291E0A8D}"/>
              </a:ext>
            </a:extLst>
          </p:cNvPr>
          <p:cNvSpPr txBox="1">
            <a:spLocks/>
          </p:cNvSpPr>
          <p:nvPr/>
        </p:nvSpPr>
        <p:spPr>
          <a:xfrm>
            <a:off x="239486" y="345180"/>
            <a:ext cx="6992587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/>
              </a:rPr>
              <a:t>Loss Comparison</a:t>
            </a:r>
          </a:p>
          <a:p>
            <a:pPr algn="thaiDist">
              <a:spcBef>
                <a:spcPts val="0"/>
              </a:spcBef>
            </a:pPr>
            <a:r>
              <a:rPr lang="en-US" sz="32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2 Step Ahead</a:t>
            </a:r>
          </a:p>
        </p:txBody>
      </p:sp>
    </p:spTree>
    <p:extLst>
      <p:ext uri="{BB962C8B-B14F-4D97-AF65-F5344CB8AC3E}">
        <p14:creationId xmlns:p14="http://schemas.microsoft.com/office/powerpoint/2010/main" val="142186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355571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Combined Forecasts</a:t>
            </a: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1 Step Ahead</a:t>
            </a:r>
          </a:p>
          <a:p>
            <a:pPr algn="thaiDist">
              <a:spcBef>
                <a:spcPts val="0"/>
              </a:spcBef>
            </a:pPr>
            <a:endParaRPr lang="en-US" sz="3600" dirty="0">
              <a:solidFill>
                <a:schemeClr val="accent1"/>
              </a:solidFill>
              <a:latin typeface="Fira Sans" panose="020B0503050000020004" pitchFamily="34" charset="0"/>
            </a:endParaRP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Models: ARMA(3,3), MA(1), and AR(1)</a:t>
            </a: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Scheme: Fixed for each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FE5CB-9812-A013-2EB0-63EF79DE5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848841"/>
              </p:ext>
            </p:extLst>
          </p:nvPr>
        </p:nvGraphicFramePr>
        <p:xfrm>
          <a:off x="3140220" y="3429000"/>
          <a:ext cx="591156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360">
                  <a:extLst>
                    <a:ext uri="{9D8B030D-6E8A-4147-A177-3AD203B41FA5}">
                      <a16:colId xmlns:a16="http://schemas.microsoft.com/office/drawing/2014/main" val="326827330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57267589"/>
                    </a:ext>
                  </a:extLst>
                </a:gridCol>
              </a:tblGrid>
              <a:tr h="125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Combination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569678"/>
                  </a:ext>
                </a:extLst>
              </a:tr>
              <a:tr h="216273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Equal-weighted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26.01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62011565"/>
                  </a:ext>
                </a:extLst>
              </a:tr>
              <a:tr h="12521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MSE-inversely-weighted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23.61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95281860"/>
                  </a:ext>
                </a:extLst>
              </a:tr>
              <a:tr h="12521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OLS-weighted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17.85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3145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788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AAF54F-0055-9960-4BC3-F3F132878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712359"/>
              </p:ext>
            </p:extLst>
          </p:nvPr>
        </p:nvGraphicFramePr>
        <p:xfrm>
          <a:off x="3140220" y="3429000"/>
          <a:ext cx="591156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360">
                  <a:extLst>
                    <a:ext uri="{9D8B030D-6E8A-4147-A177-3AD203B41FA5}">
                      <a16:colId xmlns:a16="http://schemas.microsoft.com/office/drawing/2014/main" val="326827330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57267589"/>
                    </a:ext>
                  </a:extLst>
                </a:gridCol>
              </a:tblGrid>
              <a:tr h="125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Combination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569678"/>
                  </a:ext>
                </a:extLst>
              </a:tr>
              <a:tr h="216273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Equal-weighted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26.60</a:t>
                      </a:r>
                      <a:endParaRPr lang="en-US" sz="20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62011565"/>
                  </a:ext>
                </a:extLst>
              </a:tr>
              <a:tr h="12521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MSE-inversely-weighted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24.97</a:t>
                      </a:r>
                      <a:endParaRPr lang="en-US" sz="20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95281860"/>
                  </a:ext>
                </a:extLst>
              </a:tr>
              <a:tr h="12521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OLS-weighted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19.40</a:t>
                      </a:r>
                      <a:endParaRPr lang="en-US" sz="20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31455665"/>
                  </a:ext>
                </a:extLst>
              </a:tr>
            </a:tbl>
          </a:graphicData>
        </a:graphic>
      </p:graphicFrame>
      <p:sp>
        <p:nvSpPr>
          <p:cNvPr id="7" name="Google Shape;89;p16">
            <a:extLst>
              <a:ext uri="{FF2B5EF4-FFF2-40B4-BE49-F238E27FC236}">
                <a16:creationId xmlns:a16="http://schemas.microsoft.com/office/drawing/2014/main" id="{7B61C345-EC0A-0B28-406E-DA45BB4B90B6}"/>
              </a:ext>
            </a:extLst>
          </p:cNvPr>
          <p:cNvSpPr txBox="1">
            <a:spLocks/>
          </p:cNvSpPr>
          <p:nvPr/>
        </p:nvSpPr>
        <p:spPr>
          <a:xfrm>
            <a:off x="239486" y="355571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Combined Forecasts</a:t>
            </a: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2 Step Ahead</a:t>
            </a:r>
          </a:p>
          <a:p>
            <a:pPr algn="thaiDist">
              <a:spcBef>
                <a:spcPts val="0"/>
              </a:spcBef>
            </a:pPr>
            <a:endParaRPr lang="en-US" sz="3600" dirty="0">
              <a:solidFill>
                <a:schemeClr val="accent1"/>
              </a:solidFill>
              <a:latin typeface="Fira Sans" panose="020B0503050000020004" pitchFamily="34" charset="0"/>
            </a:endParaRP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Models: ARMA(3,3) and AR(1)</a:t>
            </a: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Scheme: Fixed for each</a:t>
            </a:r>
          </a:p>
        </p:txBody>
      </p:sp>
    </p:spTree>
    <p:extLst>
      <p:ext uri="{BB962C8B-B14F-4D97-AF65-F5344CB8AC3E}">
        <p14:creationId xmlns:p14="http://schemas.microsoft.com/office/powerpoint/2010/main" val="304809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355571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Combined Forecasts</a:t>
            </a: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1 Step Ahead</a:t>
            </a:r>
          </a:p>
          <a:p>
            <a:pPr algn="thaiDist">
              <a:spcBef>
                <a:spcPts val="0"/>
              </a:spcBef>
            </a:pPr>
            <a:endParaRPr lang="en-US" sz="3600" dirty="0">
              <a:solidFill>
                <a:schemeClr val="accent1"/>
              </a:solidFill>
              <a:latin typeface="Fira Sans" panose="020B0503050000020004" pitchFamily="34" charset="0"/>
            </a:endParaRP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Models: ARMA(3,3), MA(1), and AR(1)</a:t>
            </a: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Scheme: Fixed for each</a:t>
            </a: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Combination Method: OLS-weighted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05E9D-746C-014F-D09B-21066FCB4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3"/>
          <a:stretch/>
        </p:blipFill>
        <p:spPr>
          <a:xfrm>
            <a:off x="4786459" y="1351138"/>
            <a:ext cx="7301631" cy="427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57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Google Shape;89;p16">
            <a:extLst>
              <a:ext uri="{FF2B5EF4-FFF2-40B4-BE49-F238E27FC236}">
                <a16:creationId xmlns:a16="http://schemas.microsoft.com/office/drawing/2014/main" id="{7B61C345-EC0A-0B28-406E-DA45BB4B90B6}"/>
              </a:ext>
            </a:extLst>
          </p:cNvPr>
          <p:cNvSpPr txBox="1">
            <a:spLocks/>
          </p:cNvSpPr>
          <p:nvPr/>
        </p:nvSpPr>
        <p:spPr>
          <a:xfrm>
            <a:off x="239486" y="355571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Combined Forecasts</a:t>
            </a: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2 Step Ahead</a:t>
            </a:r>
          </a:p>
          <a:p>
            <a:pPr algn="thaiDist">
              <a:spcBef>
                <a:spcPts val="0"/>
              </a:spcBef>
            </a:pPr>
            <a:endParaRPr lang="en-US" sz="3600" dirty="0">
              <a:solidFill>
                <a:schemeClr val="accent1"/>
              </a:solidFill>
              <a:latin typeface="Fira Sans" panose="020B0503050000020004" pitchFamily="34" charset="0"/>
            </a:endParaRP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Models: ARMA(3,3) and AR(1)</a:t>
            </a: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Scheme: Fixed for each</a:t>
            </a: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Combination Method: OLS-weighted </a:t>
            </a: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Fira Sans" panose="020B05030500000200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8E431-2B8D-FC7E-F34B-479166FF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459" y="1368088"/>
            <a:ext cx="7301631" cy="42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68579-84FF-A4A3-8CAA-0F1988240A5C}"/>
              </a:ext>
            </a:extLst>
          </p:cNvPr>
          <p:cNvSpPr txBox="1"/>
          <p:nvPr/>
        </p:nvSpPr>
        <p:spPr>
          <a:xfrm>
            <a:off x="818705" y="1622952"/>
            <a:ext cx="105545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Fira Sans" panose="020B0503050000020004" pitchFamily="34" charset="0"/>
              </a:rPr>
              <a:t>Understand existing time series patterns in vehicle sales in US.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Fira Sans" panose="020B05030500000200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Fira Sans" panose="020B0503050000020004" pitchFamily="34" charset="0"/>
              </a:rPr>
              <a:t>Can we predict the demand for vehicle sales in future?</a:t>
            </a:r>
          </a:p>
        </p:txBody>
      </p:sp>
      <p:sp>
        <p:nvSpPr>
          <p:cNvPr id="24" name="Google Shape;89;p16">
            <a:extLst>
              <a:ext uri="{FF2B5EF4-FFF2-40B4-BE49-F238E27FC236}">
                <a16:creationId xmlns:a16="http://schemas.microsoft.com/office/drawing/2014/main" id="{E301ABDB-0595-2935-CC89-F4256717C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663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Goal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4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68579-84FF-A4A3-8CAA-0F1988240A5C}"/>
              </a:ext>
            </a:extLst>
          </p:cNvPr>
          <p:cNvSpPr txBox="1"/>
          <p:nvPr/>
        </p:nvSpPr>
        <p:spPr>
          <a:xfrm>
            <a:off x="719546" y="1993493"/>
            <a:ext cx="9733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</a:rPr>
              <a:t>Quarterly Total vehicle sales in US in millions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Seasonally Adjusted from 1976 Quarter 1 to 2023 Quarter 1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Source: FRED (</a:t>
            </a:r>
            <a:r>
              <a:rPr lang="en-US" sz="2000" dirty="0">
                <a:latin typeface="Fira Sans" panose="020B0503050000020004" pitchFamily="34" charset="0"/>
                <a:hlinkClick r:id="rId2"/>
              </a:rPr>
              <a:t>https://fred.stlouisfed.org/series/TOTALSA</a:t>
            </a:r>
            <a:r>
              <a:rPr lang="en-US" sz="2000" dirty="0">
                <a:latin typeface="Fira Sans" panose="020B0503050000020004" pitchFamily="34" charset="0"/>
              </a:rPr>
              <a:t>) </a:t>
            </a:r>
          </a:p>
          <a:p>
            <a:endParaRPr lang="en-US" sz="2000" dirty="0">
              <a:latin typeface="Fira Sans" panose="020B0503050000020004" pitchFamily="34" charset="0"/>
            </a:endParaRPr>
          </a:p>
        </p:txBody>
      </p:sp>
      <p:sp>
        <p:nvSpPr>
          <p:cNvPr id="24" name="Google Shape;89;p16">
            <a:extLst>
              <a:ext uri="{FF2B5EF4-FFF2-40B4-BE49-F238E27FC236}">
                <a16:creationId xmlns:a16="http://schemas.microsoft.com/office/drawing/2014/main" id="{E301ABDB-0595-2935-CC89-F4256717C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663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Vehicle Sales Prediction Dataset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0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Time Series</a:t>
            </a:r>
            <a:b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</a:br>
            <a:r>
              <a:rPr lang="en" sz="3000" i="1" dirty="0">
                <a:solidFill>
                  <a:schemeClr val="accent1"/>
                </a:solidFill>
                <a:latin typeface="Fira Sans" panose="020B0503050000020004" pitchFamily="34" charset="0"/>
              </a:rPr>
              <a:t>Original Data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5558B-55B7-42C8-F0E6-49C276A73BAF}"/>
              </a:ext>
            </a:extLst>
          </p:cNvPr>
          <p:cNvSpPr txBox="1"/>
          <p:nvPr/>
        </p:nvSpPr>
        <p:spPr>
          <a:xfrm>
            <a:off x="8548131" y="3113373"/>
            <a:ext cx="2951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</a:rPr>
              <a:t>There appears to have some cyclical patterns. 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100C8A5-C358-5FFA-9E9E-F70FAE0685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DEA4C-0AA8-5188-4881-6FE544B6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1482811"/>
            <a:ext cx="7730622" cy="43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Testing for Stationarity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19623-7CEB-D0E1-CB3F-2A9189F06399}"/>
              </a:ext>
            </a:extLst>
          </p:cNvPr>
          <p:cNvSpPr txBox="1"/>
          <p:nvPr/>
        </p:nvSpPr>
        <p:spPr>
          <a:xfrm>
            <a:off x="738951" y="1997839"/>
            <a:ext cx="4093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Fira Sans" panose="020B0503050000020004" pitchFamily="34" charset="0"/>
              </a:rPr>
              <a:t>Augmented Dickey-Fuller Test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Test statistic value is -3.28 and the critical value is greater than 1pct critical value. </a:t>
            </a:r>
          </a:p>
          <a:p>
            <a:r>
              <a:rPr lang="en-US" sz="2000" dirty="0">
                <a:latin typeface="Fira Sans" panose="020B0503050000020004" pitchFamily="34" charset="0"/>
              </a:rPr>
              <a:t>Do </a:t>
            </a:r>
            <a:r>
              <a:rPr lang="en-US" sz="2000" b="1" dirty="0">
                <a:latin typeface="Fira Sans" panose="020B0503050000020004" pitchFamily="34" charset="0"/>
              </a:rPr>
              <a:t>not reject</a:t>
            </a:r>
            <a:r>
              <a:rPr lang="en-US" sz="2000" dirty="0">
                <a:latin typeface="Fira Sans" panose="020B0503050000020004" pitchFamily="34" charset="0"/>
              </a:rPr>
              <a:t> the null hypothesis.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Shows our data is not stationary</a:t>
            </a:r>
          </a:p>
          <a:p>
            <a:endParaRPr lang="en-US" sz="2000" dirty="0">
              <a:latin typeface="Fira Sans" panose="020B0503050000020004" pitchFamily="34" charset="0"/>
            </a:endParaRPr>
          </a:p>
        </p:txBody>
      </p:sp>
      <p:pic>
        <p:nvPicPr>
          <p:cNvPr id="3" name="Picture 2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14FC3581-6F87-0FAA-89E1-0AD37548B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4"/>
          <a:stretch/>
        </p:blipFill>
        <p:spPr>
          <a:xfrm>
            <a:off x="5268149" y="1974849"/>
            <a:ext cx="6184900" cy="273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9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Make Data Stationary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4A61A-9FA3-6792-DE1D-97DEE882AB80}"/>
              </a:ext>
            </a:extLst>
          </p:cNvPr>
          <p:cNvSpPr txBox="1"/>
          <p:nvPr/>
        </p:nvSpPr>
        <p:spPr>
          <a:xfrm>
            <a:off x="338851" y="1751022"/>
            <a:ext cx="33289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</a:rPr>
              <a:t>The log difference of the time series is </a:t>
            </a:r>
            <a:r>
              <a:rPr lang="en-US" sz="2000" b="1" dirty="0">
                <a:latin typeface="Fira Sans" panose="020B0503050000020004" pitchFamily="34" charset="0"/>
              </a:rPr>
              <a:t>stationary </a:t>
            </a:r>
            <a:endParaRPr lang="en-US" sz="2000" dirty="0">
              <a:latin typeface="Fira Sans" panose="020B0503050000020004" pitchFamily="34" charset="0"/>
            </a:endParaRP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The new </a:t>
            </a:r>
            <a:r>
              <a:rPr lang="en-US" sz="2000" b="1" dirty="0">
                <a:latin typeface="Fira Sans" panose="020B0503050000020004" pitchFamily="34" charset="0"/>
              </a:rPr>
              <a:t>Augmented Dickey-Fuller Test</a:t>
            </a:r>
            <a:r>
              <a:rPr lang="en-US" sz="2000" dirty="0">
                <a:latin typeface="Fira Sans" panose="020B0503050000020004" pitchFamily="34" charset="0"/>
              </a:rPr>
              <a:t> results in a test statistic of -17.20. We can </a:t>
            </a:r>
            <a:r>
              <a:rPr lang="en-US" sz="2000" b="1" dirty="0">
                <a:latin typeface="Fira Sans" panose="020B0503050000020004" pitchFamily="34" charset="0"/>
              </a:rPr>
              <a:t>reject</a:t>
            </a:r>
            <a:r>
              <a:rPr lang="en-US" sz="2000" dirty="0">
                <a:latin typeface="Fira Sans" panose="020B0503050000020004" pitchFamily="34" charset="0"/>
              </a:rPr>
              <a:t> the null hypothesis.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Subsequent analysis will use this time series.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16398-26CB-B6EB-80BF-93935611F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90" y="1030659"/>
            <a:ext cx="7897092" cy="47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2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ACF and PACF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2B7C7-66B5-BAE4-2BD8-3AFB6747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1269651"/>
            <a:ext cx="4665023" cy="38011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EA9C72-FA5C-63A9-AB61-142A40EAE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509" y="1373560"/>
            <a:ext cx="7159336" cy="3697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C6014F-2D95-B867-6436-01DE010C8FE5}"/>
              </a:ext>
            </a:extLst>
          </p:cNvPr>
          <p:cNvSpPr txBox="1"/>
          <p:nvPr/>
        </p:nvSpPr>
        <p:spPr>
          <a:xfrm>
            <a:off x="1039091" y="5070765"/>
            <a:ext cx="34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 spike till lag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09BA66-3CAF-56EF-7316-8B62A81D35C6}"/>
              </a:ext>
            </a:extLst>
          </p:cNvPr>
          <p:cNvSpPr txBox="1"/>
          <p:nvPr/>
        </p:nvSpPr>
        <p:spPr>
          <a:xfrm>
            <a:off x="5870863" y="4886099"/>
            <a:ext cx="5816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PACF seems to have some cyclical patterns but all within</a:t>
            </a:r>
          </a:p>
          <a:p>
            <a:r>
              <a:rPr lang="en-US" dirty="0"/>
              <a:t> significant lines </a:t>
            </a:r>
          </a:p>
        </p:txBody>
      </p:sp>
    </p:spTree>
    <p:extLst>
      <p:ext uri="{BB962C8B-B14F-4D97-AF65-F5344CB8AC3E}">
        <p14:creationId xmlns:p14="http://schemas.microsoft.com/office/powerpoint/2010/main" val="415146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5380AC-4675-533B-90CA-00CC92215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629731"/>
              </p:ext>
            </p:extLst>
          </p:nvPr>
        </p:nvGraphicFramePr>
        <p:xfrm>
          <a:off x="1293653" y="2141628"/>
          <a:ext cx="9604693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3">
                  <a:extLst>
                    <a:ext uri="{9D8B030D-6E8A-4147-A177-3AD203B41FA5}">
                      <a16:colId xmlns:a16="http://schemas.microsoft.com/office/drawing/2014/main" val="32682733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572675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349415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966175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7661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Model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R^2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Mean residual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569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>
                          <a:effectLst/>
                        </a:rPr>
                        <a:t>AR(1)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600">
                          <a:effectLst/>
                        </a:rPr>
                        <a:t>0.05283403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600" dirty="0">
                          <a:effectLst/>
                        </a:rPr>
                        <a:t>943.4648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600">
                          <a:effectLst/>
                        </a:rPr>
                        <a:t>953.1741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600" dirty="0">
                          <a:effectLst/>
                        </a:rPr>
                        <a:t>-3.659734e-04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46201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>
                          <a:effectLst/>
                        </a:rPr>
                        <a:t>MA(1)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600">
                          <a:effectLst/>
                        </a:rPr>
                        <a:t>0.05695238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600">
                          <a:effectLst/>
                        </a:rPr>
                        <a:t>942.6554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600">
                          <a:effectLst/>
                        </a:rPr>
                        <a:t>952.3647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600" dirty="0">
                          <a:effectLst/>
                        </a:rPr>
                        <a:t>-7.351305e-06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395281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>
                          <a:effectLst/>
                        </a:rPr>
                        <a:t>ARMA(3,3)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600" dirty="0">
                          <a:effectLst/>
                        </a:rPr>
                        <a:t>0.12836404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600" dirty="0">
                          <a:effectLst/>
                        </a:rPr>
                        <a:t>942.5077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600" dirty="0">
                          <a:effectLst/>
                        </a:rPr>
                        <a:t>968.3993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600" dirty="0">
                          <a:effectLst/>
                        </a:rPr>
                        <a:t>-7.619365e-03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2314556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1BA220-A8B6-8CFA-2368-8C0B7C97ADAA}"/>
              </a:ext>
            </a:extLst>
          </p:cNvPr>
          <p:cNvSpPr txBox="1"/>
          <p:nvPr/>
        </p:nvSpPr>
        <p:spPr>
          <a:xfrm>
            <a:off x="1330284" y="4353790"/>
            <a:ext cx="9770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We chose AR(1) and MA(1) because both models had the best AIC and BIC score. We chose ARMA (3,3) because it had significantly high R^2 value compared to all other combinations.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ira Sans" panose="020B0503050000020004" pitchFamily="34" charset="0"/>
            </a:endParaRPr>
          </a:p>
          <a:p>
            <a:r>
              <a:rPr lang="en-US" dirty="0">
                <a:latin typeface="Fira Sans" panose="020B0503050000020004" pitchFamily="34" charset="0"/>
              </a:rPr>
              <a:t>The mean residuals is close to 0 for all models which shows that the residuals in our models are white noise</a:t>
            </a:r>
          </a:p>
        </p:txBody>
      </p:sp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76CC31A8-00DF-80BE-0D02-F2079EA9C88A}"/>
              </a:ext>
            </a:extLst>
          </p:cNvPr>
          <p:cNvSpPr txBox="1">
            <a:spLocks/>
          </p:cNvSpPr>
          <p:nvPr/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Top 3 Models</a:t>
            </a:r>
            <a:endParaRPr lang="en-US"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788F-274B-D7C7-E939-B72552C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36" y="4793624"/>
            <a:ext cx="6331527" cy="13255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Fira Sans" panose="020B0503050000020004" pitchFamily="34" charset="0"/>
              </a:rPr>
              <a:t>White noise confirmations through Q-Test of the residuals.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E6D9E1-12E4-9ED7-47DF-D7367EC5B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54637"/>
              </p:ext>
            </p:extLst>
          </p:nvPr>
        </p:nvGraphicFramePr>
        <p:xfrm>
          <a:off x="2880014" y="2687320"/>
          <a:ext cx="64319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135">
                  <a:extLst>
                    <a:ext uri="{9D8B030D-6E8A-4147-A177-3AD203B41FA5}">
                      <a16:colId xmlns:a16="http://schemas.microsoft.com/office/drawing/2014/main" val="4234420365"/>
                    </a:ext>
                  </a:extLst>
                </a:gridCol>
                <a:gridCol w="1411447">
                  <a:extLst>
                    <a:ext uri="{9D8B030D-6E8A-4147-A177-3AD203B41FA5}">
                      <a16:colId xmlns:a16="http://schemas.microsoft.com/office/drawing/2014/main" val="803527189"/>
                    </a:ext>
                  </a:extLst>
                </a:gridCol>
                <a:gridCol w="2890390">
                  <a:extLst>
                    <a:ext uri="{9D8B030D-6E8A-4147-A177-3AD203B41FA5}">
                      <a16:colId xmlns:a16="http://schemas.microsoft.com/office/drawing/2014/main" val="304275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 Noise Confirmation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5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88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ARMA(3,3)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92965"/>
                  </a:ext>
                </a:extLst>
              </a:tr>
            </a:tbl>
          </a:graphicData>
        </a:graphic>
      </p:graphicFrame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F0603025-561B-06DC-604A-7E081464CA06}"/>
              </a:ext>
            </a:extLst>
          </p:cNvPr>
          <p:cNvSpPr txBox="1">
            <a:spLocks/>
          </p:cNvSpPr>
          <p:nvPr/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 err="1">
                <a:solidFill>
                  <a:schemeClr val="accent1"/>
                </a:solidFill>
                <a:latin typeface="Fira Sans" panose="020B0503050000020004" pitchFamily="34" charset="0"/>
              </a:rPr>
              <a:t>Ljung</a:t>
            </a: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-Box</a:t>
            </a:r>
            <a:endParaRPr lang="en-US"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93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785</Words>
  <Application>Microsoft Macintosh PowerPoint</Application>
  <PresentationFormat>Widescreen</PresentationFormat>
  <Paragraphs>277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Fira Sans</vt:lpstr>
      <vt:lpstr>Office Theme</vt:lpstr>
      <vt:lpstr>ECON 5305  Data Translation  Group 2:  McKenzie Maidl, Tuan Anh Nguyen, Samikshya Pandey</vt:lpstr>
      <vt:lpstr>Goal</vt:lpstr>
      <vt:lpstr>Vehicle Sales Prediction Dataset</vt:lpstr>
      <vt:lpstr>Time Series Original Data</vt:lpstr>
      <vt:lpstr>Testing for Stationarity</vt:lpstr>
      <vt:lpstr>Make Data Stationary</vt:lpstr>
      <vt:lpstr>ACF and PACF</vt:lpstr>
      <vt:lpstr>PowerPoint Presentation</vt:lpstr>
      <vt:lpstr>White noise confirmations through Q-Test of the residuals.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McKenzie Maidl</dc:creator>
  <cp:lastModifiedBy>McKenzie Maidl</cp:lastModifiedBy>
  <cp:revision>112</cp:revision>
  <dcterms:created xsi:type="dcterms:W3CDTF">2024-05-08T19:44:21Z</dcterms:created>
  <dcterms:modified xsi:type="dcterms:W3CDTF">2024-06-03T21:35:40Z</dcterms:modified>
</cp:coreProperties>
</file>