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55"/>
  </p:normalViewPr>
  <p:slideViewPr>
    <p:cSldViewPr snapToGrid="0">
      <p:cViewPr varScale="1"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5DBE-C354-780D-C9BE-8F92E41D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4FEC-F576-CB40-7B26-5B05979F7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ED35-6B82-CE8D-0F9B-FECD3641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8F2-68A5-9CA3-C92E-EF1ECCA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D44-ADE7-7D4B-8CAC-8325077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1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469-6DED-B89D-6983-1504312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9DBE-F9FD-EECE-01E2-0DC15B4BE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CCC8-B415-A38B-A065-65A55AD0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97A6-C74F-963F-FAA6-617699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1721-1325-21D8-7A0A-CC5355D6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1C26-108E-83F4-81F0-DFCC310E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02D5-368D-98E9-B7A1-F973AF758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5B8B-BD5C-7B45-E6F6-1A76C48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524C-12D2-0CFC-C5C0-633AE9F6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74AC-9D22-32E6-C8CD-A8372221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3EFA-8864-F126-8518-F5ABDC6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09F8-5EF7-5B47-7B40-E73E436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B3C9-7A13-91B7-8B3F-5D7CD8A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730C-3E14-0E74-D3E7-1EFBD5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58762-AA1F-6F0F-E657-0D99F42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882E-48BD-77EF-4B94-0E9EA5AA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2BD-831B-5C7E-14F6-82ED710A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1DFF-273F-ECC7-C02B-007D6861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67E3-03C2-E503-754F-0EBF9629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C2C-B5AA-DE0D-07EE-6BC50D07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1C5E-FFA7-ABD0-A804-F773569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9F05-F8D3-6719-10C5-CCC5F718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53AE-31DE-1F01-A9D3-74CF64E3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8FC2C-36F5-6396-DDC5-D1A7D0F6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06C1-C700-1C17-00AB-843AC79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1177-7597-4B67-BC01-15D0E01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9C7-0899-B399-A0DC-C7415078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633-8B80-5D87-BD9F-6A24D762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CD3AA-34FF-2386-D0B0-167C2062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61030-9A98-BE16-77FC-44D96E5C0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F763F-750F-3B26-1D6D-75EC48429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65FD-837A-53A4-6F91-10694CE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EFD5B-2271-51A8-CFA1-5B57A64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47D0-E335-9603-62D0-1FDD466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20-4332-0457-9860-9400972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35C18-F81F-F7A8-CB8C-55E4DCB8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356E1-CD1B-14F3-9D20-B2641970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B815-217A-B7C4-718E-3E91766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3138-7CD3-DC72-1E87-F98E1FE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1525-32AF-248C-C443-1A511482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9F91-7E17-2EA0-91C0-40B6DC51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FDF9-616E-2AC1-52B3-64A1A5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58A-544E-207F-152B-78E4347D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1D0C3-D031-CC0B-8851-1FA7D786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D374-3D4A-05F5-AA4A-5BAFC55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0A94-4240-832F-4680-859463CC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C8CA-91F8-62A1-0EFF-CE460ED4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EF5-AC1B-7B20-B751-B40F0649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06867-062E-2976-E8FC-4468DAD3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AD29E-E8B9-1B6A-BD3F-47B943A5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4ADAA-11F7-8F7D-EBBC-67C7782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5E6A-9BA6-1C53-9813-A8EDF79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3F8C1-E123-F57F-29DD-D552011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35D3-B0D3-4940-41F4-AFB7FDE2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954B1-6E03-F327-9935-3F8F3DCF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D0D-F611-D4D6-F5EA-ED1FB4D9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D5187-C304-E74E-99D9-422FCE62D683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CE-EBB1-4981-B681-F7D55B379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F4DF-5C5D-AE7A-34CE-09B00E27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A43E-64CC-7543-A64F-FF80A73D6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traffic-prediction-datas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6964-9761-5647-E6B1-E3734F65B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1800"/>
            <a:ext cx="9144000" cy="4026580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bg1"/>
                </a:solidFill>
                <a:latin typeface="Fira Sans" panose="020B0503050000020004" pitchFamily="34" charset="0"/>
              </a:rPr>
              <a:t>ECON 5305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" sz="5000" b="1" dirty="0">
                <a:solidFill>
                  <a:schemeClr val="bg1"/>
                </a:solidFill>
                <a:latin typeface="Fira Sans" panose="020B0503050000020004" pitchFamily="34" charset="0"/>
              </a:rPr>
              <a:t>Data Translation: Step 1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Fira Sans" panose="020B0503050000020004" pitchFamily="34" charset="0"/>
              </a:rPr>
              <a:t>Group 2:  McKenzie Maidl, Tuan Anh Nguyen, Samikshya Pandey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D5A072-6946-1960-DB01-AA7E5328F44A}"/>
              </a:ext>
            </a:extLst>
          </p:cNvPr>
          <p:cNvGrpSpPr/>
          <p:nvPr/>
        </p:nvGrpSpPr>
        <p:grpSpPr>
          <a:xfrm>
            <a:off x="0" y="4182769"/>
            <a:ext cx="12231756" cy="2519041"/>
            <a:chOff x="0" y="4182769"/>
            <a:chExt cx="12231756" cy="251904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27C7E8-532A-1FE5-E070-6056EE15ACA2}"/>
                </a:ext>
              </a:extLst>
            </p:cNvPr>
            <p:cNvGrpSpPr/>
            <p:nvPr/>
          </p:nvGrpSpPr>
          <p:grpSpPr>
            <a:xfrm>
              <a:off x="0" y="4182769"/>
              <a:ext cx="12192000" cy="2519041"/>
              <a:chOff x="0" y="4182769"/>
              <a:chExt cx="12192000" cy="2519041"/>
            </a:xfrm>
          </p:grpSpPr>
          <p:grpSp>
            <p:nvGrpSpPr>
              <p:cNvPr id="5" name="Google Shape;71;p15">
                <a:extLst>
                  <a:ext uri="{FF2B5EF4-FFF2-40B4-BE49-F238E27FC236}">
                    <a16:creationId xmlns:a16="http://schemas.microsoft.com/office/drawing/2014/main" id="{0657B622-7092-C90E-BD66-CDEA3E2CDEF4}"/>
                  </a:ext>
                </a:extLst>
              </p:cNvPr>
              <p:cNvGrpSpPr/>
              <p:nvPr/>
            </p:nvGrpSpPr>
            <p:grpSpPr>
              <a:xfrm>
                <a:off x="0" y="4182769"/>
                <a:ext cx="12192000" cy="2519041"/>
                <a:chOff x="710288" y="2137750"/>
                <a:chExt cx="7723197" cy="1803050"/>
              </a:xfrm>
            </p:grpSpPr>
            <p:sp>
              <p:nvSpPr>
                <p:cNvPr id="6" name="Google Shape;72;p15">
                  <a:extLst>
                    <a:ext uri="{FF2B5EF4-FFF2-40B4-BE49-F238E27FC236}">
                      <a16:creationId xmlns:a16="http://schemas.microsoft.com/office/drawing/2014/main" id="{85DACB3A-0839-423F-6E4A-A75666996C34}"/>
                    </a:ext>
                  </a:extLst>
                </p:cNvPr>
                <p:cNvSpPr/>
                <p:nvPr/>
              </p:nvSpPr>
              <p:spPr>
                <a:xfrm>
                  <a:off x="710288" y="2172905"/>
                  <a:ext cx="7723197" cy="1739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29" h="48295" extrusionOk="0">
                      <a:moveTo>
                        <a:pt x="0" y="48101"/>
                      </a:moveTo>
                      <a:lnTo>
                        <a:pt x="17026" y="32099"/>
                      </a:lnTo>
                      <a:lnTo>
                        <a:pt x="33957" y="40100"/>
                      </a:lnTo>
                      <a:lnTo>
                        <a:pt x="50912" y="8072"/>
                      </a:lnTo>
                      <a:lnTo>
                        <a:pt x="67890" y="48077"/>
                      </a:lnTo>
                      <a:lnTo>
                        <a:pt x="84797" y="24003"/>
                      </a:lnTo>
                      <a:lnTo>
                        <a:pt x="101751" y="32099"/>
                      </a:lnTo>
                      <a:lnTo>
                        <a:pt x="118658" y="24122"/>
                      </a:lnTo>
                      <a:lnTo>
                        <a:pt x="135613" y="8025"/>
                      </a:lnTo>
                      <a:lnTo>
                        <a:pt x="152591" y="0"/>
                      </a:lnTo>
                      <a:lnTo>
                        <a:pt x="169522" y="24098"/>
                      </a:lnTo>
                      <a:lnTo>
                        <a:pt x="186500" y="32194"/>
                      </a:lnTo>
                      <a:lnTo>
                        <a:pt x="203611" y="16042"/>
                      </a:lnTo>
                      <a:lnTo>
                        <a:pt x="214429" y="48295"/>
                      </a:lnTo>
                    </a:path>
                  </a:pathLst>
                </a:custGeom>
                <a:noFill/>
                <a:ln w="50800" cap="flat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" name="Google Shape;73;p15">
                  <a:extLst>
                    <a:ext uri="{FF2B5EF4-FFF2-40B4-BE49-F238E27FC236}">
                      <a16:creationId xmlns:a16="http://schemas.microsoft.com/office/drawing/2014/main" id="{52238276-A723-CAEE-C8C7-7C44B5C303BA}"/>
                    </a:ext>
                  </a:extLst>
                </p:cNvPr>
                <p:cNvSpPr/>
                <p:nvPr/>
              </p:nvSpPr>
              <p:spPr>
                <a:xfrm>
                  <a:off x="8000975" y="27185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74;p15">
                  <a:extLst>
                    <a:ext uri="{FF2B5EF4-FFF2-40B4-BE49-F238E27FC236}">
                      <a16:creationId xmlns:a16="http://schemas.microsoft.com/office/drawing/2014/main" id="{C4CA713F-CB1D-CCB6-41C8-5DDD7A59FAC1}"/>
                    </a:ext>
                  </a:extLst>
                </p:cNvPr>
                <p:cNvSpPr/>
                <p:nvPr/>
              </p:nvSpPr>
              <p:spPr>
                <a:xfrm>
                  <a:off x="7390663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75;p15">
                  <a:extLst>
                    <a:ext uri="{FF2B5EF4-FFF2-40B4-BE49-F238E27FC236}">
                      <a16:creationId xmlns:a16="http://schemas.microsoft.com/office/drawing/2014/main" id="{D87FB8B3-0E8B-A032-0B33-6A0504D57A34}"/>
                    </a:ext>
                  </a:extLst>
                </p:cNvPr>
                <p:cNvSpPr/>
                <p:nvPr/>
              </p:nvSpPr>
              <p:spPr>
                <a:xfrm>
                  <a:off x="678032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76;p15">
                  <a:extLst>
                    <a:ext uri="{FF2B5EF4-FFF2-40B4-BE49-F238E27FC236}">
                      <a16:creationId xmlns:a16="http://schemas.microsoft.com/office/drawing/2014/main" id="{2B670B3B-CA4B-AC3B-BA84-DBAA3D367149}"/>
                    </a:ext>
                  </a:extLst>
                </p:cNvPr>
                <p:cNvSpPr/>
                <p:nvPr/>
              </p:nvSpPr>
              <p:spPr>
                <a:xfrm>
                  <a:off x="6170038" y="213775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77;p15">
                  <a:extLst>
                    <a:ext uri="{FF2B5EF4-FFF2-40B4-BE49-F238E27FC236}">
                      <a16:creationId xmlns:a16="http://schemas.microsoft.com/office/drawing/2014/main" id="{BEEAA9B3-AC75-DB0F-ADB0-B030EA92ED05}"/>
                    </a:ext>
                  </a:extLst>
                </p:cNvPr>
                <p:cNvSpPr/>
                <p:nvPr/>
              </p:nvSpPr>
              <p:spPr>
                <a:xfrm>
                  <a:off x="5559700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78;p15">
                  <a:extLst>
                    <a:ext uri="{FF2B5EF4-FFF2-40B4-BE49-F238E27FC236}">
                      <a16:creationId xmlns:a16="http://schemas.microsoft.com/office/drawing/2014/main" id="{F23E66B0-EE84-979D-C9EC-87AB6BC1FC40}"/>
                    </a:ext>
                  </a:extLst>
                </p:cNvPr>
                <p:cNvSpPr/>
                <p:nvPr/>
              </p:nvSpPr>
              <p:spPr>
                <a:xfrm>
                  <a:off x="4949413" y="300693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79;p15">
                  <a:extLst>
                    <a:ext uri="{FF2B5EF4-FFF2-40B4-BE49-F238E27FC236}">
                      <a16:creationId xmlns:a16="http://schemas.microsoft.com/office/drawing/2014/main" id="{31EE6C55-F93F-191A-FA9E-1DF2B644D1FF}"/>
                    </a:ext>
                  </a:extLst>
                </p:cNvPr>
                <p:cNvSpPr/>
                <p:nvPr/>
              </p:nvSpPr>
              <p:spPr>
                <a:xfrm>
                  <a:off x="4339088" y="32921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80;p15">
                  <a:extLst>
                    <a:ext uri="{FF2B5EF4-FFF2-40B4-BE49-F238E27FC236}">
                      <a16:creationId xmlns:a16="http://schemas.microsoft.com/office/drawing/2014/main" id="{B7C4A92F-E5DB-ECF7-975C-23328501F667}"/>
                    </a:ext>
                  </a:extLst>
                </p:cNvPr>
                <p:cNvSpPr/>
                <p:nvPr/>
              </p:nvSpPr>
              <p:spPr>
                <a:xfrm>
                  <a:off x="3728775" y="30035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81;p15">
                  <a:extLst>
                    <a:ext uri="{FF2B5EF4-FFF2-40B4-BE49-F238E27FC236}">
                      <a16:creationId xmlns:a16="http://schemas.microsoft.com/office/drawing/2014/main" id="{422EE69A-40E5-967B-9D1C-E29B4EBF469D}"/>
                    </a:ext>
                  </a:extLst>
                </p:cNvPr>
                <p:cNvSpPr/>
                <p:nvPr/>
              </p:nvSpPr>
              <p:spPr>
                <a:xfrm>
                  <a:off x="3118475" y="3869400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2;p15">
                  <a:extLst>
                    <a:ext uri="{FF2B5EF4-FFF2-40B4-BE49-F238E27FC236}">
                      <a16:creationId xmlns:a16="http://schemas.microsoft.com/office/drawing/2014/main" id="{5493B15A-6339-45D9-5F55-4E8952B64DF1}"/>
                    </a:ext>
                  </a:extLst>
                </p:cNvPr>
                <p:cNvSpPr/>
                <p:nvPr/>
              </p:nvSpPr>
              <p:spPr>
                <a:xfrm>
                  <a:off x="2508163" y="2426363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3;p15">
                  <a:extLst>
                    <a:ext uri="{FF2B5EF4-FFF2-40B4-BE49-F238E27FC236}">
                      <a16:creationId xmlns:a16="http://schemas.microsoft.com/office/drawing/2014/main" id="{DAF2BB3E-4B82-9501-1152-89A6584C9DAC}"/>
                    </a:ext>
                  </a:extLst>
                </p:cNvPr>
                <p:cNvSpPr/>
                <p:nvPr/>
              </p:nvSpPr>
              <p:spPr>
                <a:xfrm>
                  <a:off x="1897850" y="3580775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4;p15">
                  <a:extLst>
                    <a:ext uri="{FF2B5EF4-FFF2-40B4-BE49-F238E27FC236}">
                      <a16:creationId xmlns:a16="http://schemas.microsoft.com/office/drawing/2014/main" id="{AC1E8A7C-46AC-0CB4-06D9-9E65270FBA88}"/>
                    </a:ext>
                  </a:extLst>
                </p:cNvPr>
                <p:cNvSpPr/>
                <p:nvPr/>
              </p:nvSpPr>
              <p:spPr>
                <a:xfrm>
                  <a:off x="1287538" y="3292188"/>
                  <a:ext cx="71400" cy="714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08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83;p15">
                <a:extLst>
                  <a:ext uri="{FF2B5EF4-FFF2-40B4-BE49-F238E27FC236}">
                    <a16:creationId xmlns:a16="http://schemas.microsoft.com/office/drawing/2014/main" id="{65A7939E-7826-C5A7-FA37-58E6570E83B8}"/>
                  </a:ext>
                </a:extLst>
              </p:cNvPr>
              <p:cNvSpPr/>
              <p:nvPr/>
            </p:nvSpPr>
            <p:spPr>
              <a:xfrm>
                <a:off x="0" y="6582197"/>
                <a:ext cx="112714" cy="9975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83;p15">
              <a:extLst>
                <a:ext uri="{FF2B5EF4-FFF2-40B4-BE49-F238E27FC236}">
                  <a16:creationId xmlns:a16="http://schemas.microsoft.com/office/drawing/2014/main" id="{2F422EBA-D798-C01E-9192-E35739CFC127}"/>
                </a:ext>
              </a:extLst>
            </p:cNvPr>
            <p:cNvSpPr/>
            <p:nvPr/>
          </p:nvSpPr>
          <p:spPr>
            <a:xfrm>
              <a:off x="12119042" y="6587373"/>
              <a:ext cx="112714" cy="9975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visualizing traffic movements with HERE data can be used in disaster  responses | HERE">
            <a:extLst>
              <a:ext uri="{FF2B5EF4-FFF2-40B4-BE49-F238E27FC236}">
                <a16:creationId xmlns:a16="http://schemas.microsoft.com/office/drawing/2014/main" id="{3C86AE5C-FD6E-98A3-834F-863DA5E43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6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Google Shape;89;p16">
            <a:extLst>
              <a:ext uri="{FF2B5EF4-FFF2-40B4-BE49-F238E27FC236}">
                <a16:creationId xmlns:a16="http://schemas.microsoft.com/office/drawing/2014/main" id="{9092403F-F9CE-669F-3A5F-2022A7E90E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35266"/>
            <a:ext cx="11952514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b="1" i="0" dirty="0">
                <a:solidFill>
                  <a:schemeClr val="accent1"/>
                </a:solidFill>
                <a:effectLst/>
                <a:latin typeface="Fira Sans" panose="020B0503050000020004" pitchFamily="34" charset="0"/>
              </a:rPr>
              <a:t>Traffic Prediction Dataset</a:t>
            </a:r>
            <a:endParaRPr b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68579-84FF-A4A3-8CAA-0F1988240A5C}"/>
              </a:ext>
            </a:extLst>
          </p:cNvPr>
          <p:cNvSpPr txBox="1"/>
          <p:nvPr/>
        </p:nvSpPr>
        <p:spPr>
          <a:xfrm>
            <a:off x="719546" y="1993493"/>
            <a:ext cx="9733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Hourly data on the number of vehicles crossing an intersection.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November 2015 through June 2017</a:t>
            </a:r>
          </a:p>
          <a:p>
            <a:pPr lvl="1"/>
            <a:endParaRPr lang="en-US" sz="2000" dirty="0">
              <a:latin typeface="Fira Sans" panose="020B0503050000020004" pitchFamily="34" charset="0"/>
            </a:endParaRPr>
          </a:p>
          <a:p>
            <a:pPr lvl="1"/>
            <a:r>
              <a:rPr lang="en-US" sz="2000" dirty="0">
                <a:latin typeface="Fira Sans" panose="020B0503050000020004" pitchFamily="34" charset="0"/>
              </a:rPr>
              <a:t>14,592 data points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Source: Kaggle (</a:t>
            </a:r>
            <a:r>
              <a:rPr lang="en-US" sz="2000" i="1" dirty="0">
                <a:latin typeface="Fira Sans" panose="020B0503050000020004" pitchFamily="34" charset="0"/>
              </a:rPr>
              <a:t>original source confidential</a:t>
            </a:r>
            <a:r>
              <a:rPr lang="en-US" sz="2000" dirty="0">
                <a:latin typeface="Fira Sans" panose="020B0503050000020004" pitchFamily="34" charset="0"/>
              </a:rPr>
              <a:t>)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	</a:t>
            </a:r>
            <a:r>
              <a:rPr lang="en-US" sz="2000" dirty="0">
                <a:latin typeface="Fira Sans" panose="020B0503050000020004" pitchFamily="34" charset="0"/>
                <a:hlinkClick r:id="rId3"/>
              </a:rPr>
              <a:t>https://www.kaggle.com/datasets/fedesoriano/traffic-prediction-dataset</a:t>
            </a:r>
            <a:r>
              <a:rPr lang="en-US" sz="2000" dirty="0">
                <a:latin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30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Time Series</a:t>
            </a:r>
            <a:b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</a:br>
            <a:r>
              <a:rPr lang="en" sz="3000" i="1" dirty="0">
                <a:solidFill>
                  <a:schemeClr val="accent1"/>
                </a:solidFill>
                <a:latin typeface="Fira Sans" panose="020B0503050000020004" pitchFamily="34" charset="0"/>
              </a:rPr>
              <a:t>Original Data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5558B-55B7-42C8-F0E6-49C276A73BAF}"/>
              </a:ext>
            </a:extLst>
          </p:cNvPr>
          <p:cNvSpPr txBox="1"/>
          <p:nvPr/>
        </p:nvSpPr>
        <p:spPr>
          <a:xfrm>
            <a:off x="8548131" y="3113373"/>
            <a:ext cx="295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" panose="020B0503050000020004" pitchFamily="34" charset="0"/>
              </a:rPr>
              <a:t>There appears to have both seasonal and time trends.</a:t>
            </a:r>
          </a:p>
        </p:txBody>
      </p:sp>
      <p:pic>
        <p:nvPicPr>
          <p:cNvPr id="20" name="Picture 19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228063F1-1F91-482B-2C9A-2063F4B5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4"/>
          <a:stretch/>
        </p:blipFill>
        <p:spPr>
          <a:xfrm>
            <a:off x="691947" y="1791204"/>
            <a:ext cx="7772400" cy="41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Testing for Stationarity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9623-7CEB-D0E1-CB3F-2A9189F06399}"/>
              </a:ext>
            </a:extLst>
          </p:cNvPr>
          <p:cNvSpPr txBox="1"/>
          <p:nvPr/>
        </p:nvSpPr>
        <p:spPr>
          <a:xfrm>
            <a:off x="738951" y="2767280"/>
            <a:ext cx="4093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ira Sans" panose="020B0503050000020004" pitchFamily="34" charset="0"/>
              </a:rPr>
              <a:t>Augmented Dickey-Fuller Test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r>
              <a:rPr lang="en-US" sz="2000" dirty="0">
                <a:latin typeface="Fira Sans" panose="020B0503050000020004" pitchFamily="34" charset="0"/>
              </a:rPr>
              <a:t>With a test statistic of -1.39 we do </a:t>
            </a:r>
            <a:r>
              <a:rPr lang="en-US" sz="2000" b="1" dirty="0">
                <a:latin typeface="Fira Sans" panose="020B0503050000020004" pitchFamily="34" charset="0"/>
              </a:rPr>
              <a:t>not reject</a:t>
            </a:r>
            <a:r>
              <a:rPr lang="en-US" sz="2000" dirty="0">
                <a:latin typeface="Fira Sans" panose="020B0503050000020004" pitchFamily="34" charset="0"/>
              </a:rPr>
              <a:t> the null hypothesis.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7CDC303-DED0-39FC-5F7D-DD917130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34" y="1412240"/>
            <a:ext cx="5498593" cy="43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9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6">
            <a:extLst>
              <a:ext uri="{FF2B5EF4-FFF2-40B4-BE49-F238E27FC236}">
                <a16:creationId xmlns:a16="http://schemas.microsoft.com/office/drawing/2014/main" id="{2A6D1130-915B-EB25-30DC-20E0C1D32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86" y="343958"/>
            <a:ext cx="11952514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 panose="020B0503050000020004" pitchFamily="34" charset="0"/>
              </a:rPr>
              <a:t>Make Data Stationary</a:t>
            </a:r>
            <a:endParaRPr sz="3000" i="1" dirty="0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6" name="Google Shape;72;p15">
            <a:extLst>
              <a:ext uri="{FF2B5EF4-FFF2-40B4-BE49-F238E27FC236}">
                <a16:creationId xmlns:a16="http://schemas.microsoft.com/office/drawing/2014/main" id="{80278B29-F5A9-A79F-D530-F7BB5D8B0BD0}"/>
              </a:ext>
            </a:extLst>
          </p:cNvPr>
          <p:cNvSpPr/>
          <p:nvPr/>
        </p:nvSpPr>
        <p:spPr>
          <a:xfrm>
            <a:off x="0" y="6032842"/>
            <a:ext cx="12192000" cy="781615"/>
          </a:xfrm>
          <a:custGeom>
            <a:avLst/>
            <a:gdLst/>
            <a:ahLst/>
            <a:cxnLst/>
            <a:rect l="l" t="t" r="r" b="b"/>
            <a:pathLst>
              <a:path w="214429" h="48295" extrusionOk="0">
                <a:moveTo>
                  <a:pt x="0" y="48101"/>
                </a:moveTo>
                <a:lnTo>
                  <a:pt x="17026" y="32099"/>
                </a:lnTo>
                <a:lnTo>
                  <a:pt x="33957" y="40100"/>
                </a:lnTo>
                <a:lnTo>
                  <a:pt x="50912" y="8072"/>
                </a:lnTo>
                <a:lnTo>
                  <a:pt x="67890" y="48077"/>
                </a:lnTo>
                <a:lnTo>
                  <a:pt x="84797" y="24003"/>
                </a:lnTo>
                <a:lnTo>
                  <a:pt x="101751" y="32099"/>
                </a:lnTo>
                <a:lnTo>
                  <a:pt x="118658" y="24122"/>
                </a:lnTo>
                <a:lnTo>
                  <a:pt x="135613" y="8025"/>
                </a:lnTo>
                <a:lnTo>
                  <a:pt x="152591" y="0"/>
                </a:lnTo>
                <a:lnTo>
                  <a:pt x="169522" y="24098"/>
                </a:lnTo>
                <a:lnTo>
                  <a:pt x="186500" y="32194"/>
                </a:lnTo>
                <a:lnTo>
                  <a:pt x="203611" y="16042"/>
                </a:lnTo>
                <a:lnTo>
                  <a:pt x="214429" y="48295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080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105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Fira Sans</vt:lpstr>
      <vt:lpstr>Office Theme</vt:lpstr>
      <vt:lpstr>ECON 5305  Data Translation: Step 1  Group 2:  McKenzie Maidl, Tuan Anh Nguyen, Samikshya Pandey</vt:lpstr>
      <vt:lpstr>Traffic Prediction Dataset</vt:lpstr>
      <vt:lpstr>Time Series Original Data</vt:lpstr>
      <vt:lpstr>Testing for Stationarity</vt:lpstr>
      <vt:lpstr>Make Data Stationary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McKenzie Maidl</dc:creator>
  <cp:lastModifiedBy>McKenzie Maidl</cp:lastModifiedBy>
  <cp:revision>56</cp:revision>
  <dcterms:created xsi:type="dcterms:W3CDTF">2024-05-08T19:44:21Z</dcterms:created>
  <dcterms:modified xsi:type="dcterms:W3CDTF">2024-05-08T23:04:17Z</dcterms:modified>
</cp:coreProperties>
</file>