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77" r:id="rId3"/>
    <p:sldId id="273" r:id="rId4"/>
    <p:sldId id="262" r:id="rId5"/>
    <p:sldId id="353" r:id="rId6"/>
    <p:sldId id="358" r:id="rId7"/>
    <p:sldId id="363" r:id="rId8"/>
    <p:sldId id="372" r:id="rId9"/>
    <p:sldId id="366" r:id="rId10"/>
    <p:sldId id="371" r:id="rId11"/>
    <p:sldId id="365" r:id="rId12"/>
    <p:sldId id="368" r:id="rId13"/>
    <p:sldId id="359" r:id="rId14"/>
  </p:sldIdLst>
  <p:sldSz cx="9144000" cy="5143500" type="screen16x9"/>
  <p:notesSz cx="6858000" cy="9144000"/>
  <p:embeddedFontLst>
    <p:embeddedFont>
      <p:font typeface="맑은 고딕" pitchFamily="50" charset="-127"/>
      <p:regular r:id="rId16"/>
      <p:bold r:id="rId17"/>
    </p:embeddedFont>
    <p:embeddedFont>
      <p:font typeface="HY견고딕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01B4D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09" autoAdjust="0"/>
    <p:restoredTop sz="94280" autoAdjust="0"/>
  </p:normalViewPr>
  <p:slideViewPr>
    <p:cSldViewPr>
      <p:cViewPr>
        <p:scale>
          <a:sx n="125" d="100"/>
          <a:sy n="125" d="100"/>
        </p:scale>
        <p:origin x="-420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C0B8E-7D06-4E0D-939A-434AF6FDA1F7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D522B-91C8-490B-8DFA-F67D76DDA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8655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8462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D522B-91C8-490B-8DFA-F67D76DDA7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795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D522B-91C8-490B-8DFA-F67D76DDA7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404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0" dirty="0">
              <a:latin typeface="+mn-lt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720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b="0" dirty="0">
              <a:latin typeface="+mn-lt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5480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628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821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</a:pPr>
            <a:endParaRPr lang="ko-KR" altLang="en-US" sz="12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522B-91C8-490B-8DFA-F67D76DDA7B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0278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D522B-91C8-490B-8DFA-F67D76DDA7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4037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D522B-91C8-490B-8DFA-F67D76DDA7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9326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D522B-91C8-490B-8DFA-F67D76DDA7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4501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60000"/>
              </a:lnSpc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4D522B-91C8-490B-8DFA-F67D76DDA7B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67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73955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800891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521599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3955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047849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23489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0640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9634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0334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4371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08175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047849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43248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00891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>
                <a:solidFill>
                  <a:prstClr val="black"/>
                </a:solidFill>
              </a:rPr>
              <a:pPr/>
              <a:t>2018-06-21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21599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623489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0640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29634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040334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4371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608175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33D627-1896-418B-968F-94F79016106E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6A0E8E-E7AE-46F8-A40C-03FB716CD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843248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202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202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71914" y="339502"/>
            <a:ext cx="33650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5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윈도우 프로그래밍</a:t>
            </a:r>
            <a:endParaRPr lang="en-US" altLang="ko-KR" sz="3200" b="1" spc="-15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  <a:p>
            <a:r>
              <a:rPr lang="ko-KR" altLang="en-US" sz="3200" b="1" spc="-150" dirty="0" smtClean="0">
                <a:ln>
                  <a:solidFill>
                    <a:schemeClr val="bg1">
                      <a:lumMod val="9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TTF)-Medium" pitchFamily="18" charset="-127"/>
                <a:ea typeface="아리따-돋움(TTF)-Medium" pitchFamily="18" charset="-127"/>
              </a:rPr>
              <a:t>벽돌 깨기</a:t>
            </a:r>
            <a:endParaRPr lang="en-US" altLang="ko-KR" sz="3200" b="1" spc="-150" dirty="0" smtClean="0">
              <a:ln>
                <a:solidFill>
                  <a:schemeClr val="bg1">
                    <a:lumMod val="95000"/>
                    <a:alpha val="30000"/>
                  </a:schemeClr>
                </a:solidFill>
              </a:ln>
              <a:solidFill>
                <a:schemeClr val="bg1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B227022-1092-4CAC-8E21-09229A1D98C6}"/>
              </a:ext>
            </a:extLst>
          </p:cNvPr>
          <p:cNvSpPr/>
          <p:nvPr/>
        </p:nvSpPr>
        <p:spPr>
          <a:xfrm flipH="1">
            <a:off x="61785" y="339502"/>
            <a:ext cx="110129" cy="9663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F934532-FF58-4AD8-B2D3-66E65C32D6B8}"/>
              </a:ext>
            </a:extLst>
          </p:cNvPr>
          <p:cNvSpPr/>
          <p:nvPr/>
        </p:nvSpPr>
        <p:spPr>
          <a:xfrm>
            <a:off x="8001024" y="4877103"/>
            <a:ext cx="10807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</a:rPr>
              <a:t>MinHyung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50736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820472" y="-74595"/>
            <a:ext cx="0" cy="56727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7504" y="112565"/>
            <a:ext cx="3455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구현 결과</a:t>
            </a:r>
          </a:p>
        </p:txBody>
      </p:sp>
      <p:pic>
        <p:nvPicPr>
          <p:cNvPr id="22529" name="Picture 1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86" y="1500180"/>
            <a:ext cx="4320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00180"/>
            <a:ext cx="4320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직선 연결선 13"/>
          <p:cNvCxnSpPr/>
          <p:nvPr/>
        </p:nvCxnSpPr>
        <p:spPr>
          <a:xfrm flipH="1">
            <a:off x="8187822" y="325085"/>
            <a:ext cx="6326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8794935" y="298797"/>
            <a:ext cx="80994" cy="80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눈물 방울 15"/>
          <p:cNvSpPr/>
          <p:nvPr/>
        </p:nvSpPr>
        <p:spPr>
          <a:xfrm rot="13113125">
            <a:off x="8966001" y="253377"/>
            <a:ext cx="141285" cy="141059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32">
            <a:extLst>
              <a:ext uri="{FF2B5EF4-FFF2-40B4-BE49-F238E27FC236}">
                <a16:creationId xmlns="" xmlns:a16="http://schemas.microsoft.com/office/drawing/2014/main" id="{2A4ABE7B-3414-47F0-B463-006B84F86BD8}"/>
              </a:ext>
            </a:extLst>
          </p:cNvPr>
          <p:cNvSpPr/>
          <p:nvPr/>
        </p:nvSpPr>
        <p:spPr>
          <a:xfrm>
            <a:off x="6909015" y="168450"/>
            <a:ext cx="1296525" cy="42268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7A8F12D-7E27-406D-8851-8EDC13C37FFD}"/>
              </a:ext>
            </a:extLst>
          </p:cNvPr>
          <p:cNvSpPr/>
          <p:nvPr/>
        </p:nvSpPr>
        <p:spPr>
          <a:xfrm>
            <a:off x="6929454" y="214296"/>
            <a:ext cx="2294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최종 게임 화면</a:t>
            </a:r>
            <a:endParaRPr kumimoji="0" lang="ko-KR" altLang="en-US" sz="1400" b="1" i="0" u="none" strike="noStrike" kern="1200" cap="none" spc="-150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4649614-2EE8-41AA-BA4C-04D417F7BA67}"/>
              </a:ext>
            </a:extLst>
          </p:cNvPr>
          <p:cNvSpPr/>
          <p:nvPr/>
        </p:nvSpPr>
        <p:spPr>
          <a:xfrm>
            <a:off x="608407" y="4143386"/>
            <a:ext cx="3749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      - 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스테이지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3(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초록색블록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-2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번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4649614-2EE8-41AA-BA4C-04D417F7BA67}"/>
              </a:ext>
            </a:extLst>
          </p:cNvPr>
          <p:cNvSpPr/>
          <p:nvPr/>
        </p:nvSpPr>
        <p:spPr>
          <a:xfrm>
            <a:off x="4966125" y="4143386"/>
            <a:ext cx="3749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      - </a:t>
            </a:r>
            <a:r>
              <a:rPr lang="en-US" altLang="ko-KR" sz="1400" b="1" dirty="0" err="1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Final_Stage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(</a:t>
            </a:r>
            <a:r>
              <a:rPr lang="ko-KR" altLang="en-US" sz="1400" b="1" dirty="0" err="1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랜덤한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블록모양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3157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820472" y="-74595"/>
            <a:ext cx="0" cy="56727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7504" y="112565"/>
            <a:ext cx="3455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구현 결과</a:t>
            </a:r>
          </a:p>
        </p:txBody>
      </p:sp>
      <p:pic>
        <p:nvPicPr>
          <p:cNvPr id="2051" name="Picture 3" descr="C:\Users\mincheol\Desktop\15.png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428742"/>
            <a:ext cx="4320000" cy="2376000"/>
          </a:xfrm>
          <a:prstGeom prst="rect">
            <a:avLst/>
          </a:prstGeom>
          <a:noFill/>
        </p:spPr>
      </p:pic>
      <p:pic>
        <p:nvPicPr>
          <p:cNvPr id="2052" name="Picture 4" descr="C:\Users\mincheol\Desktop\16.png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428742"/>
            <a:ext cx="4320000" cy="2376000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 flipH="1">
            <a:off x="8187822" y="325085"/>
            <a:ext cx="6326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8794935" y="298797"/>
            <a:ext cx="80994" cy="80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눈물 방울 15"/>
          <p:cNvSpPr/>
          <p:nvPr/>
        </p:nvSpPr>
        <p:spPr>
          <a:xfrm rot="13113125">
            <a:off x="8966001" y="253377"/>
            <a:ext cx="141285" cy="141059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32">
            <a:extLst>
              <a:ext uri="{FF2B5EF4-FFF2-40B4-BE49-F238E27FC236}">
                <a16:creationId xmlns="" xmlns:a16="http://schemas.microsoft.com/office/drawing/2014/main" id="{2A4ABE7B-3414-47F0-B463-006B84F86BD8}"/>
              </a:ext>
            </a:extLst>
          </p:cNvPr>
          <p:cNvSpPr/>
          <p:nvPr/>
        </p:nvSpPr>
        <p:spPr>
          <a:xfrm>
            <a:off x="6909015" y="168450"/>
            <a:ext cx="1296525" cy="42268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7A8F12D-7E27-406D-8851-8EDC13C37FFD}"/>
              </a:ext>
            </a:extLst>
          </p:cNvPr>
          <p:cNvSpPr/>
          <p:nvPr/>
        </p:nvSpPr>
        <p:spPr>
          <a:xfrm>
            <a:off x="6929454" y="214296"/>
            <a:ext cx="2294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최종 게임 화면</a:t>
            </a:r>
            <a:endParaRPr kumimoji="0" lang="ko-KR" altLang="en-US" sz="1400" b="1" i="0" u="none" strike="noStrike" kern="1200" cap="none" spc="-150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6681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" y="-86613"/>
            <a:ext cx="9144000" cy="5316726"/>
          </a:xfrm>
          <a:prstGeom prst="rect">
            <a:avLst/>
          </a:prstGeom>
          <a:solidFill>
            <a:schemeClr val="bg2">
              <a:lumMod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AutoShape 2" descr="http://onlyhdwallpapers.com/wallpaper/food_ice_cream_make-up_faces_eating_desktop_1920x1200_hd-wallpaper-823714.jpg"/>
          <p:cNvSpPr>
            <a:spLocks noChangeAspect="1" noChangeArrowheads="1"/>
          </p:cNvSpPr>
          <p:nvPr/>
        </p:nvSpPr>
        <p:spPr bwMode="auto">
          <a:xfrm>
            <a:off x="32807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http://onlyhdwallpapers.com/wallpaper/food_ice_cream_make-up_faces_eating_desktop_1920x1200_hd-wallpaper-823714.jpg"/>
          <p:cNvSpPr>
            <a:spLocks noChangeAspect="1" noChangeArrowheads="1"/>
          </p:cNvSpPr>
          <p:nvPr/>
        </p:nvSpPr>
        <p:spPr bwMode="auto">
          <a:xfrm>
            <a:off x="185207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16125" y="2187028"/>
            <a:ext cx="31117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감사합니다</a:t>
            </a:r>
            <a:r>
              <a:rPr lang="en-US" altLang="ko-KR" sz="44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endParaRPr lang="ko-KR" altLang="en-US" sz="44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1872276" y="38058"/>
            <a:ext cx="5214949" cy="5067383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46544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" y="-86613"/>
            <a:ext cx="9144000" cy="5316726"/>
          </a:xfrm>
          <a:prstGeom prst="rect">
            <a:avLst/>
          </a:prstGeom>
          <a:solidFill>
            <a:schemeClr val="bg2">
              <a:lumMod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AutoShape 2" descr="http://onlyhdwallpapers.com/wallpaper/food_ice_cream_make-up_faces_eating_desktop_1920x1200_hd-wallpaper-823714.jpg"/>
          <p:cNvSpPr>
            <a:spLocks noChangeAspect="1" noChangeArrowheads="1"/>
          </p:cNvSpPr>
          <p:nvPr/>
        </p:nvSpPr>
        <p:spPr bwMode="auto">
          <a:xfrm>
            <a:off x="32807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http://onlyhdwallpapers.com/wallpaper/food_ice_cream_make-up_faces_eating_desktop_1920x1200_hd-wallpaper-823714.jpg"/>
          <p:cNvSpPr>
            <a:spLocks noChangeAspect="1" noChangeArrowheads="1"/>
          </p:cNvSpPr>
          <p:nvPr/>
        </p:nvSpPr>
        <p:spPr bwMode="auto">
          <a:xfrm>
            <a:off x="185207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06270" y="724510"/>
            <a:ext cx="2180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Windsor" pitchFamily="50" charset="0"/>
                <a:ea typeface="아리따-돋움(TTF)-Light" pitchFamily="18" charset="-127"/>
              </a:rPr>
              <a:t>INDEX</a:t>
            </a:r>
            <a:endParaRPr lang="ko-KR" altLang="en-US" sz="6000" b="1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Windsor" pitchFamily="50" charset="0"/>
              <a:ea typeface="아리따-돋움(TTF)-Light" pitchFamily="18" charset="-127"/>
            </a:endParaRPr>
          </a:p>
        </p:txBody>
      </p:sp>
      <p:sp>
        <p:nvSpPr>
          <p:cNvPr id="19" name="다이아몬드 18"/>
          <p:cNvSpPr/>
          <p:nvPr/>
        </p:nvSpPr>
        <p:spPr>
          <a:xfrm>
            <a:off x="1872276" y="38058"/>
            <a:ext cx="5214949" cy="5067383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5560D265-CD4A-44DC-B10A-002ED22E376B}"/>
              </a:ext>
            </a:extLst>
          </p:cNvPr>
          <p:cNvSpPr/>
          <p:nvPr/>
        </p:nvSpPr>
        <p:spPr>
          <a:xfrm>
            <a:off x="3177202" y="1798023"/>
            <a:ext cx="303480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3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1 . </a:t>
            </a:r>
            <a:r>
              <a:rPr lang="ko-KR" altLang="en-US" sz="3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전체 </a:t>
            </a:r>
            <a:r>
              <a:rPr lang="ko-KR" altLang="en-US" sz="3600" b="1" spc="-30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진도율</a:t>
            </a:r>
            <a:endParaRPr lang="en-US" altLang="ko-KR" sz="3600" b="1" spc="-3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3600" b="1" spc="-3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2 . </a:t>
            </a:r>
            <a:r>
              <a:rPr lang="ko-KR" altLang="en-US" sz="3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처리 이슈</a:t>
            </a:r>
            <a:endParaRPr lang="en-US" altLang="ko-KR" sz="3600" b="1" spc="-3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3600" b="1" spc="-3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3 . </a:t>
            </a:r>
            <a:r>
              <a:rPr lang="en-US" altLang="ko-KR" sz="3600" b="1" spc="-30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Commits</a:t>
            </a:r>
            <a:endParaRPr lang="en-US" altLang="ko-KR" sz="3600" b="1" spc="-3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r>
              <a:rPr lang="en-US" altLang="ko-KR" sz="3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4 . </a:t>
            </a:r>
            <a:r>
              <a:rPr lang="ko-KR" altLang="en-US" sz="3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구현 결과</a:t>
            </a:r>
            <a:endParaRPr lang="ko-KR" altLang="en-US" sz="3600" b="1" spc="-30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07472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02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-9283" y="873921"/>
            <a:ext cx="834325" cy="411945"/>
            <a:chOff x="-9283" y="1681149"/>
            <a:chExt cx="834325" cy="411945"/>
          </a:xfrm>
        </p:grpSpPr>
        <p:sp>
          <p:nvSpPr>
            <p:cNvPr id="11" name="직사각형 10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705071" y="199852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TTF)-Light" pitchFamily="18" charset="-127"/>
                <a:ea typeface="아리따-돋움(TTF)-Light" pitchFamily="18" charset="-127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53FA29E-C245-460E-A56D-FE7837A41E31}"/>
              </a:ext>
            </a:extLst>
          </p:cNvPr>
          <p:cNvSpPr txBox="1"/>
          <p:nvPr/>
        </p:nvSpPr>
        <p:spPr>
          <a:xfrm>
            <a:off x="4586402" y="584710"/>
            <a:ext cx="155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3200" b="1" spc="-300" dirty="0">
              <a:ln>
                <a:solidFill>
                  <a:schemeClr val="bg1">
                    <a:lumMod val="85000"/>
                    <a:alpha val="2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F3D67CA2-E46E-45E1-917E-3A9316AAA757}"/>
              </a:ext>
            </a:extLst>
          </p:cNvPr>
          <p:cNvSpPr/>
          <p:nvPr/>
        </p:nvSpPr>
        <p:spPr>
          <a:xfrm>
            <a:off x="799642" y="518692"/>
            <a:ext cx="42044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b="1" spc="-300" dirty="0" smtClean="0">
                <a:ln>
                  <a:solidFill>
                    <a:srgbClr val="FCFAE1">
                      <a:alpha val="20000"/>
                    </a:srgb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전체 </a:t>
            </a:r>
            <a:r>
              <a:rPr lang="ko-KR" altLang="en-US" sz="2400" b="1" spc="-300" dirty="0" err="1" smtClean="0">
                <a:ln>
                  <a:solidFill>
                    <a:srgbClr val="FCFAE1">
                      <a:alpha val="20000"/>
                    </a:srgb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진도율</a:t>
            </a:r>
            <a:endParaRPr lang="ko-KR" altLang="en-US" sz="2400" b="1" spc="-300" dirty="0">
              <a:ln>
                <a:solidFill>
                  <a:srgbClr val="FCFAE1">
                    <a:alpha val="20000"/>
                  </a:srgb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F4AEB3F-BB7E-43F0-B69C-BD0C527EEB15}"/>
              </a:ext>
            </a:extLst>
          </p:cNvPr>
          <p:cNvSpPr/>
          <p:nvPr/>
        </p:nvSpPr>
        <p:spPr>
          <a:xfrm>
            <a:off x="4214810" y="66933"/>
            <a:ext cx="172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 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구현결과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9E3E895D-8ABA-421F-9C35-C3B1F1722583}"/>
              </a:ext>
            </a:extLst>
          </p:cNvPr>
          <p:cNvSpPr/>
          <p:nvPr/>
        </p:nvSpPr>
        <p:spPr>
          <a:xfrm>
            <a:off x="692540" y="72868"/>
            <a:ext cx="1277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b="1" spc="-300" dirty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en-US" altLang="ko-KR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 전 체  진 도 율</a:t>
            </a:r>
            <a:endParaRPr lang="en-US" altLang="ko-KR" sz="1600" spc="-150" dirty="0">
              <a:ln>
                <a:solidFill>
                  <a:schemeClr val="bg1">
                    <a:alpha val="20000"/>
                  </a:schemeClr>
                </a:solidFill>
              </a:ln>
              <a:latin typeface="아리따-돋움(TTF)-Thin" pitchFamily="18" charset="-127"/>
              <a:ea typeface="아리따-돋움(TTF)-Thin" pitchFamily="18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B4C23A70-EF52-4E50-909B-E810B859379B}"/>
              </a:ext>
            </a:extLst>
          </p:cNvPr>
          <p:cNvSpPr/>
          <p:nvPr/>
        </p:nvSpPr>
        <p:spPr>
          <a:xfrm>
            <a:off x="1864838" y="62260"/>
            <a:ext cx="1492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전체처리이슈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AF09F4C-D9C2-4472-9AE2-514A45FF76CF}"/>
              </a:ext>
            </a:extLst>
          </p:cNvPr>
          <p:cNvSpPr/>
          <p:nvPr/>
        </p:nvSpPr>
        <p:spPr>
          <a:xfrm>
            <a:off x="3214678" y="66933"/>
            <a:ext cx="1095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Commits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71538" y="1500180"/>
            <a:ext cx="7572428" cy="2767502"/>
            <a:chOff x="1071538" y="1285866"/>
            <a:chExt cx="7572428" cy="276750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71538" y="1285866"/>
              <a:ext cx="7572428" cy="2767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순서도: 대체 처리 18">
              <a:extLst>
                <a:ext uri="{FF2B5EF4-FFF2-40B4-BE49-F238E27FC236}">
                  <a16:creationId xmlns="" xmlns:a16="http://schemas.microsoft.com/office/drawing/2014/main" id="{E05396A0-9E95-44AC-9F5C-92C01935AED3}"/>
                </a:ext>
              </a:extLst>
            </p:cNvPr>
            <p:cNvSpPr/>
            <p:nvPr/>
          </p:nvSpPr>
          <p:spPr bwMode="auto">
            <a:xfrm>
              <a:off x="1714480" y="2357436"/>
              <a:ext cx="857256" cy="428628"/>
            </a:xfrm>
            <a:prstGeom prst="flowChartAlternateProcess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견고딕" charset="0"/>
                <a:cs typeface="HY견고딕" charset="0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="" xmlns:a16="http://schemas.microsoft.com/office/drawing/2014/main" id="{E05396A0-9E95-44AC-9F5C-92C01935AED3}"/>
                </a:ext>
              </a:extLst>
            </p:cNvPr>
            <p:cNvSpPr/>
            <p:nvPr/>
          </p:nvSpPr>
          <p:spPr bwMode="auto">
            <a:xfrm>
              <a:off x="1714480" y="3143254"/>
              <a:ext cx="857256" cy="428628"/>
            </a:xfrm>
            <a:prstGeom prst="flowChartAlternateProcess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견고딕" charset="0"/>
                <a:cs typeface="HY견고딕" charset="0"/>
              </a:endParaRPr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="" xmlns:a16="http://schemas.microsoft.com/office/drawing/2014/main" id="{E05396A0-9E95-44AC-9F5C-92C01935AED3}"/>
                </a:ext>
              </a:extLst>
            </p:cNvPr>
            <p:cNvSpPr/>
            <p:nvPr/>
          </p:nvSpPr>
          <p:spPr bwMode="auto">
            <a:xfrm>
              <a:off x="7358082" y="2285998"/>
              <a:ext cx="1143008" cy="428628"/>
            </a:xfrm>
            <a:prstGeom prst="flowChartAlternateProcess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견고딕" charset="0"/>
                <a:cs typeface="HY견고딕" charset="0"/>
              </a:endParaRPr>
            </a:p>
          </p:txBody>
        </p:sp>
        <p:sp>
          <p:nvSpPr>
            <p:cNvPr id="26" name="순서도: 대체 처리 25">
              <a:extLst>
                <a:ext uri="{FF2B5EF4-FFF2-40B4-BE49-F238E27FC236}">
                  <a16:creationId xmlns="" xmlns:a16="http://schemas.microsoft.com/office/drawing/2014/main" id="{E05396A0-9E95-44AC-9F5C-92C01935AED3}"/>
                </a:ext>
              </a:extLst>
            </p:cNvPr>
            <p:cNvSpPr/>
            <p:nvPr/>
          </p:nvSpPr>
          <p:spPr bwMode="auto">
            <a:xfrm>
              <a:off x="7358082" y="3143254"/>
              <a:ext cx="1143008" cy="428628"/>
            </a:xfrm>
            <a:prstGeom prst="flowChartAlternateProcess">
              <a:avLst/>
            </a:prstGeom>
            <a:noFill/>
            <a:ln w="444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견고딕" charset="0"/>
                <a:cs typeface="HY견고딕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076095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02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-9283" y="873921"/>
            <a:ext cx="834325" cy="411945"/>
            <a:chOff x="-9283" y="1681149"/>
            <a:chExt cx="834325" cy="411945"/>
          </a:xfrm>
        </p:grpSpPr>
        <p:sp>
          <p:nvSpPr>
            <p:cNvPr id="11" name="직사각형 10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705071" y="199852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TTF)-Light" pitchFamily="18" charset="-127"/>
                <a:ea typeface="아리따-돋움(TTF)-Light" pitchFamily="18" charset="-127"/>
              </a:rPr>
              <a:t>01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99642" y="518692"/>
            <a:ext cx="42044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b="1" spc="-300" dirty="0" smtClean="0">
                <a:ln>
                  <a:solidFill>
                    <a:srgbClr val="FCFAE1">
                      <a:alpha val="20000"/>
                    </a:srgb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전체 처리 이슈</a:t>
            </a:r>
            <a:endParaRPr lang="ko-KR" altLang="en-US" sz="2400" b="1" spc="-300" dirty="0">
              <a:ln>
                <a:solidFill>
                  <a:srgbClr val="FCFAE1">
                    <a:alpha val="20000"/>
                  </a:srgb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BE08450A-1017-48FA-976B-A160A85101B1}"/>
              </a:ext>
            </a:extLst>
          </p:cNvPr>
          <p:cNvSpPr/>
          <p:nvPr/>
        </p:nvSpPr>
        <p:spPr>
          <a:xfrm>
            <a:off x="4129692" y="66933"/>
            <a:ext cx="172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구현 결과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44F8A52E-3AFA-4C98-9B11-385716D8AE0B}"/>
              </a:ext>
            </a:extLst>
          </p:cNvPr>
          <p:cNvSpPr/>
          <p:nvPr/>
        </p:nvSpPr>
        <p:spPr>
          <a:xfrm>
            <a:off x="1874944" y="72868"/>
            <a:ext cx="13260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2.</a:t>
            </a:r>
            <a:r>
              <a:rPr lang="ko-KR" altLang="en-US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전체 처리 이슈</a:t>
            </a:r>
            <a:endParaRPr lang="en-US" altLang="ko-KR" sz="1600" spc="-150" dirty="0">
              <a:ln>
                <a:solidFill>
                  <a:schemeClr val="bg1">
                    <a:alpha val="20000"/>
                  </a:schemeClr>
                </a:solidFill>
              </a:ln>
              <a:latin typeface="아리따-돋움(TTF)-Thin" pitchFamily="18" charset="-127"/>
              <a:ea typeface="아리따-돋움(TTF)-Thin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7AF4FEAF-5A7D-457E-8902-47FAB621FF90}"/>
              </a:ext>
            </a:extLst>
          </p:cNvPr>
          <p:cNvSpPr/>
          <p:nvPr/>
        </p:nvSpPr>
        <p:spPr>
          <a:xfrm>
            <a:off x="714348" y="71420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전체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진도율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A3BF506-AC25-4180-95DB-180B97962738}"/>
              </a:ext>
            </a:extLst>
          </p:cNvPr>
          <p:cNvSpPr/>
          <p:nvPr/>
        </p:nvSpPr>
        <p:spPr>
          <a:xfrm>
            <a:off x="3143240" y="66933"/>
            <a:ext cx="1045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3.Commits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3940" y="1142990"/>
            <a:ext cx="2516490" cy="339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1142990"/>
            <a:ext cx="254974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1071552"/>
            <a:ext cx="277092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순서도: 대체 처리 21">
            <a:extLst>
              <a:ext uri="{FF2B5EF4-FFF2-40B4-BE49-F238E27FC236}">
                <a16:creationId xmlns="" xmlns:a16="http://schemas.microsoft.com/office/drawing/2014/main" id="{E05396A0-9E95-44AC-9F5C-92C01935AED3}"/>
              </a:ext>
            </a:extLst>
          </p:cNvPr>
          <p:cNvSpPr/>
          <p:nvPr/>
        </p:nvSpPr>
        <p:spPr bwMode="auto">
          <a:xfrm>
            <a:off x="928662" y="1071552"/>
            <a:ext cx="8072494" cy="3429024"/>
          </a:xfrm>
          <a:prstGeom prst="flowChartAlternateProcess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4541" y="114299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4541" y="147815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34541" y="178593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34541" y="350044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34541" y="383560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72132" y="142874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63829" y="157161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63829" y="192880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72132" y="178593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72132" y="212109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72132" y="347841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63829" y="3786196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63829" y="412136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34541" y="212109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34541" y="247828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34541" y="283547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34541" y="319266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71802" y="4143386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72132" y="1142990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72132" y="2835477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72132" y="314325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72132" y="3786196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2132" y="250031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72132" y="412136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3829" y="1192403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민철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463829" y="228599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63829" y="269260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63829" y="304979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463829" y="3429006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HY견고딕" pitchFamily="18" charset="-127"/>
                <a:ea typeface="HY견고딕" pitchFamily="18" charset="-127"/>
              </a:rPr>
              <a:t>형승</a:t>
            </a:r>
            <a:endParaRPr lang="ko-KR" altLang="en-US" sz="1400" b="1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47101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683568" y="-177254"/>
            <a:ext cx="0" cy="5614182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692540" y="41151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3413" y="12821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02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-9283" y="873921"/>
            <a:ext cx="834325" cy="411945"/>
            <a:chOff x="-9283" y="1681149"/>
            <a:chExt cx="834325" cy="411945"/>
          </a:xfrm>
        </p:grpSpPr>
        <p:sp>
          <p:nvSpPr>
            <p:cNvPr id="11" name="직사각형 10"/>
            <p:cNvSpPr/>
            <p:nvPr/>
          </p:nvSpPr>
          <p:spPr>
            <a:xfrm>
              <a:off x="-9283" y="1681149"/>
              <a:ext cx="834325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rot="5400000">
              <a:off x="705071" y="1998523"/>
              <a:ext cx="81142" cy="108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3413" y="168193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413" y="2081714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50000"/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아리따-돋움(TTF)-Light" pitchFamily="18" charset="-127"/>
                <a:ea typeface="아리따-돋움(TTF)-Light" pitchFamily="18" charset="-127"/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1181" y="89016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아리따-돋움(TTF)-Light" pitchFamily="18" charset="-127"/>
                <a:ea typeface="아리따-돋움(TTF)-Light" pitchFamily="18" charset="-127"/>
              </a:rPr>
              <a:t>01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E6046F09-822F-4798-95EF-6A11FFB2380B}"/>
              </a:ext>
            </a:extLst>
          </p:cNvPr>
          <p:cNvCxnSpPr>
            <a:cxnSpLocks/>
          </p:cNvCxnSpPr>
          <p:nvPr/>
        </p:nvCxnSpPr>
        <p:spPr>
          <a:xfrm flipV="1">
            <a:off x="1538681" y="1030838"/>
            <a:ext cx="6529270" cy="24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2D69CC91-DB45-4540-895B-4585EFEB0754}"/>
              </a:ext>
            </a:extLst>
          </p:cNvPr>
          <p:cNvSpPr/>
          <p:nvPr/>
        </p:nvSpPr>
        <p:spPr>
          <a:xfrm>
            <a:off x="835235" y="410503"/>
            <a:ext cx="3972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400" b="1" spc="-300" dirty="0" smtClean="0">
                <a:ln>
                  <a:solidFill>
                    <a:srgbClr val="FCFAE1">
                      <a:alpha val="20000"/>
                    </a:srgb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Commits</a:t>
            </a:r>
            <a:endParaRPr lang="ko-KR" altLang="en-US" sz="2400" b="1" spc="-300" dirty="0">
              <a:ln>
                <a:solidFill>
                  <a:srgbClr val="FCFAE1">
                    <a:alpha val="20000"/>
                  </a:srgb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43FC127A-4EAD-41F6-B283-E84AFA6A5A6E}"/>
              </a:ext>
            </a:extLst>
          </p:cNvPr>
          <p:cNvCxnSpPr>
            <a:cxnSpLocks/>
          </p:cNvCxnSpPr>
          <p:nvPr/>
        </p:nvCxnSpPr>
        <p:spPr>
          <a:xfrm>
            <a:off x="1542317" y="4779756"/>
            <a:ext cx="6521997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000100" y="1285866"/>
            <a:ext cx="7670598" cy="3290569"/>
            <a:chOff x="1000100" y="1285866"/>
            <a:chExt cx="7670598" cy="3290569"/>
          </a:xfrm>
        </p:grpSpPr>
        <p:pic>
          <p:nvPicPr>
            <p:cNvPr id="32774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357304"/>
              <a:ext cx="2092862" cy="3143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769" name="_x254982912" descr="EMB00004e385cc7"/>
            <p:cNvPicPr>
              <a:picLocks noChangeAspect="1" noChangeArrowheads="1"/>
            </p:cNvPicPr>
            <p:nvPr/>
          </p:nvPicPr>
          <p:blipFill>
            <a:blip r:embed="rId4"/>
            <a:srcRect t="18387"/>
            <a:stretch>
              <a:fillRect/>
            </a:stretch>
          </p:blipFill>
          <p:spPr bwMode="auto">
            <a:xfrm>
              <a:off x="6879176" y="1285866"/>
              <a:ext cx="1791522" cy="3290569"/>
            </a:xfrm>
            <a:prstGeom prst="rect">
              <a:avLst/>
            </a:prstGeom>
            <a:noFill/>
          </p:spPr>
        </p:pic>
        <p:pic>
          <p:nvPicPr>
            <p:cNvPr id="32773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931509" y="1357304"/>
              <a:ext cx="2233155" cy="3143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2771" name="_x254983792" descr="EMB00004e385cc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50350" y="1285866"/>
              <a:ext cx="1884597" cy="3263993"/>
            </a:xfrm>
            <a:prstGeom prst="rect">
              <a:avLst/>
            </a:prstGeom>
            <a:noFill/>
          </p:spPr>
        </p:pic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44F8A52E-3AFA-4C98-9B11-385716D8AE0B}"/>
              </a:ext>
            </a:extLst>
          </p:cNvPr>
          <p:cNvSpPr/>
          <p:nvPr/>
        </p:nvSpPr>
        <p:spPr>
          <a:xfrm>
            <a:off x="1874944" y="72868"/>
            <a:ext cx="1443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2.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전체처리이슈</a:t>
            </a:r>
            <a:endParaRPr lang="en-US" altLang="ko-KR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AF4FEAF-5A7D-457E-8902-47FAB621FF90}"/>
              </a:ext>
            </a:extLst>
          </p:cNvPr>
          <p:cNvSpPr/>
          <p:nvPr/>
        </p:nvSpPr>
        <p:spPr>
          <a:xfrm>
            <a:off x="714348" y="71420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전체 </a:t>
            </a:r>
            <a:r>
              <a:rPr lang="ko-KR" altLang="en-US" sz="1600" spc="-15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진도율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6A3BF506-AC25-4180-95DB-180B97962738}"/>
              </a:ext>
            </a:extLst>
          </p:cNvPr>
          <p:cNvSpPr/>
          <p:nvPr/>
        </p:nvSpPr>
        <p:spPr>
          <a:xfrm>
            <a:off x="3143240" y="66933"/>
            <a:ext cx="1111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3. C o m </a:t>
            </a:r>
            <a:r>
              <a:rPr lang="en-US" altLang="ko-KR" sz="1600" b="1" spc="-30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m</a:t>
            </a:r>
            <a:r>
              <a:rPr lang="en-US" altLang="ko-KR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  </a:t>
            </a:r>
            <a:r>
              <a:rPr lang="en-US" altLang="ko-KR" sz="1600" b="1" spc="-300" dirty="0" err="1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i</a:t>
            </a:r>
            <a:r>
              <a:rPr lang="en-US" altLang="ko-KR" sz="1600" b="1" spc="-30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latin typeface="바탕" panose="02030600000101010101" pitchFamily="18" charset="-127"/>
                <a:ea typeface="바탕" panose="02030600000101010101" pitchFamily="18" charset="-127"/>
              </a:rPr>
              <a:t> t s </a:t>
            </a:r>
            <a:endParaRPr lang="ko-KR" altLang="en-US" sz="1600" b="1" spc="-300" dirty="0" smtClean="0">
              <a:ln>
                <a:solidFill>
                  <a:schemeClr val="bg1">
                    <a:alpha val="20000"/>
                  </a:schemeClr>
                </a:solidFill>
              </a:ln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E08450A-1017-48FA-976B-A160A85101B1}"/>
              </a:ext>
            </a:extLst>
          </p:cNvPr>
          <p:cNvSpPr/>
          <p:nvPr/>
        </p:nvSpPr>
        <p:spPr>
          <a:xfrm>
            <a:off x="4129692" y="66933"/>
            <a:ext cx="172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lang="en-US" altLang="ko-KR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  <a:r>
              <a:rPr lang="ko-KR" altLang="en-US" sz="1600" spc="-150" dirty="0" smtClean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구현 결과</a:t>
            </a:r>
            <a:endParaRPr lang="ko-KR" altLang="en-US" sz="1600" spc="-150" dirty="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72914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_x254982512" descr="EMB00004e385cda"/>
          <p:cNvPicPr>
            <a:picLocks noChangeAspect="1" noChangeArrowheads="1"/>
          </p:cNvPicPr>
          <p:nvPr/>
        </p:nvPicPr>
        <p:blipFill>
          <a:blip r:embed="rId3" cstate="print"/>
          <a:srcRect l="15268" t="5910" r="11197" b="25488"/>
          <a:stretch>
            <a:fillRect/>
          </a:stretch>
        </p:blipFill>
        <p:spPr bwMode="auto">
          <a:xfrm>
            <a:off x="639498" y="3143254"/>
            <a:ext cx="2860932" cy="1500198"/>
          </a:xfrm>
          <a:prstGeom prst="rect">
            <a:avLst/>
          </a:prstGeom>
          <a:noFill/>
        </p:spPr>
      </p:pic>
      <p:pic>
        <p:nvPicPr>
          <p:cNvPr id="28679" name="_x254978032" descr="EMB00004e385cdd"/>
          <p:cNvPicPr>
            <a:picLocks noChangeAspect="1" noChangeArrowheads="1"/>
          </p:cNvPicPr>
          <p:nvPr/>
        </p:nvPicPr>
        <p:blipFill>
          <a:blip r:embed="rId4" cstate="print"/>
          <a:srcRect l="15170" t="6259" r="11394" b="24966"/>
          <a:stretch>
            <a:fillRect/>
          </a:stretch>
        </p:blipFill>
        <p:spPr bwMode="auto">
          <a:xfrm>
            <a:off x="4857752" y="3071815"/>
            <a:ext cx="2917402" cy="1537855"/>
          </a:xfrm>
          <a:prstGeom prst="rect">
            <a:avLst/>
          </a:prstGeom>
          <a:noFill/>
        </p:spPr>
      </p:pic>
      <p:pic>
        <p:nvPicPr>
          <p:cNvPr id="28675" name="_x254981392" descr="EMB00004e385cd7"/>
          <p:cNvPicPr>
            <a:picLocks noChangeArrowheads="1"/>
          </p:cNvPicPr>
          <p:nvPr/>
        </p:nvPicPr>
        <p:blipFill>
          <a:blip r:embed="rId5" cstate="print"/>
          <a:srcRect l="14877" t="5905" r="11295" b="25488"/>
          <a:stretch>
            <a:fillRect/>
          </a:stretch>
        </p:blipFill>
        <p:spPr bwMode="auto">
          <a:xfrm>
            <a:off x="4843033" y="928674"/>
            <a:ext cx="2916000" cy="1548000"/>
          </a:xfrm>
          <a:prstGeom prst="rect">
            <a:avLst/>
          </a:prstGeom>
          <a:noFill/>
        </p:spPr>
      </p:pic>
      <p:pic>
        <p:nvPicPr>
          <p:cNvPr id="28673" name="_x254982112" descr="EMB00004e385cd4"/>
          <p:cNvPicPr>
            <a:picLocks noChangeAspect="1" noChangeArrowheads="1"/>
          </p:cNvPicPr>
          <p:nvPr/>
        </p:nvPicPr>
        <p:blipFill>
          <a:blip r:embed="rId6" cstate="print"/>
          <a:srcRect l="15172" t="5560" r="11098" b="25180"/>
          <a:stretch>
            <a:fillRect/>
          </a:stretch>
        </p:blipFill>
        <p:spPr bwMode="auto">
          <a:xfrm>
            <a:off x="584907" y="928676"/>
            <a:ext cx="2915523" cy="1543046"/>
          </a:xfrm>
          <a:prstGeom prst="rect">
            <a:avLst/>
          </a:prstGeom>
          <a:noFill/>
        </p:spPr>
      </p:pic>
      <p:cxnSp>
        <p:nvCxnSpPr>
          <p:cNvPr id="35" name="직선 연결선 34"/>
          <p:cNvCxnSpPr/>
          <p:nvPr/>
        </p:nvCxnSpPr>
        <p:spPr>
          <a:xfrm flipH="1">
            <a:off x="8187822" y="325085"/>
            <a:ext cx="6326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820472" y="-74595"/>
            <a:ext cx="0" cy="56727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8794935" y="298797"/>
            <a:ext cx="80994" cy="80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눈물 방울 29"/>
          <p:cNvSpPr/>
          <p:nvPr/>
        </p:nvSpPr>
        <p:spPr>
          <a:xfrm rot="13113125">
            <a:off x="8966001" y="253377"/>
            <a:ext cx="141285" cy="141059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909015" y="168450"/>
            <a:ext cx="1296525" cy="42268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992581" y="247749"/>
            <a:ext cx="2294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   </a:t>
            </a:r>
            <a:r>
              <a:rPr lang="ko-KR" altLang="en-US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중간결과</a:t>
            </a:r>
            <a:endParaRPr kumimoji="0" lang="ko-KR" altLang="en-US" sz="1400" b="1" i="0" u="none" strike="noStrike" kern="1200" cap="none" spc="-150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504" y="112565"/>
            <a:ext cx="3750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구현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결과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(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중간</a:t>
            </a:r>
            <a:r>
              <a:rPr lang="ko-KR" altLang="en-US" sz="2400" b="1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보고서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)</a:t>
            </a:r>
            <a:endParaRPr kumimoji="0" lang="ko-KR" altLang="en-US" sz="2400" b="1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바탕" panose="02030600000101010101" pitchFamily="18" charset="-127"/>
              <a:ea typeface="바탕" panose="02030600000101010101" pitchFamily="18" charset="-127"/>
              <a:cs typeface="+mn-cs"/>
            </a:endParaRPr>
          </a:p>
        </p:txBody>
      </p:sp>
      <p:sp>
        <p:nvSpPr>
          <p:cNvPr id="16" name="순서도: 대체 처리 15">
            <a:extLst>
              <a:ext uri="{FF2B5EF4-FFF2-40B4-BE49-F238E27FC236}">
                <a16:creationId xmlns="" xmlns:a16="http://schemas.microsoft.com/office/drawing/2014/main" id="{E05396A0-9E95-44AC-9F5C-92C01935AED3}"/>
              </a:ext>
            </a:extLst>
          </p:cNvPr>
          <p:cNvSpPr/>
          <p:nvPr/>
        </p:nvSpPr>
        <p:spPr bwMode="auto">
          <a:xfrm>
            <a:off x="579822" y="894342"/>
            <a:ext cx="2920608" cy="1605970"/>
          </a:xfrm>
          <a:prstGeom prst="flowChartAlternateProcess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A0DF77F9-21BC-460F-9BF0-A1DB7984A245}"/>
              </a:ext>
            </a:extLst>
          </p:cNvPr>
          <p:cNvSpPr/>
          <p:nvPr/>
        </p:nvSpPr>
        <p:spPr>
          <a:xfrm>
            <a:off x="1357290" y="2571750"/>
            <a:ext cx="2941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 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게임시작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C5F737F-2529-4EE9-B9DB-41ADF9BCDB34}"/>
              </a:ext>
            </a:extLst>
          </p:cNvPr>
          <p:cNvSpPr/>
          <p:nvPr/>
        </p:nvSpPr>
        <p:spPr>
          <a:xfrm>
            <a:off x="5323315" y="4714890"/>
            <a:ext cx="26777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 </a:t>
            </a:r>
            <a:r>
              <a:rPr lang="ko-KR" altLang="en-US" sz="1400" b="1" dirty="0" err="1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공크기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변화 아이템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2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" name="순서도: 대체 처리 24">
            <a:extLst>
              <a:ext uri="{FF2B5EF4-FFF2-40B4-BE49-F238E27FC236}">
                <a16:creationId xmlns="" xmlns:a16="http://schemas.microsoft.com/office/drawing/2014/main" id="{E05396A0-9E95-44AC-9F5C-92C01935AED3}"/>
              </a:ext>
            </a:extLst>
          </p:cNvPr>
          <p:cNvSpPr/>
          <p:nvPr/>
        </p:nvSpPr>
        <p:spPr bwMode="auto">
          <a:xfrm>
            <a:off x="4857752" y="894342"/>
            <a:ext cx="2920608" cy="1605970"/>
          </a:xfrm>
          <a:prstGeom prst="flowChartAlternateProcess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sp>
        <p:nvSpPr>
          <p:cNvPr id="26" name="순서도: 대체 처리 25">
            <a:extLst>
              <a:ext uri="{FF2B5EF4-FFF2-40B4-BE49-F238E27FC236}">
                <a16:creationId xmlns="" xmlns:a16="http://schemas.microsoft.com/office/drawing/2014/main" id="{E05396A0-9E95-44AC-9F5C-92C01935AED3}"/>
              </a:ext>
            </a:extLst>
          </p:cNvPr>
          <p:cNvSpPr/>
          <p:nvPr/>
        </p:nvSpPr>
        <p:spPr bwMode="auto">
          <a:xfrm>
            <a:off x="4857752" y="3037482"/>
            <a:ext cx="2920608" cy="1605970"/>
          </a:xfrm>
          <a:prstGeom prst="flowChartAlternateProcess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="" xmlns:a16="http://schemas.microsoft.com/office/drawing/2014/main" id="{E05396A0-9E95-44AC-9F5C-92C01935AED3}"/>
              </a:ext>
            </a:extLst>
          </p:cNvPr>
          <p:cNvSpPr/>
          <p:nvPr/>
        </p:nvSpPr>
        <p:spPr bwMode="auto">
          <a:xfrm>
            <a:off x="579822" y="3071816"/>
            <a:ext cx="2920608" cy="1605970"/>
          </a:xfrm>
          <a:prstGeom prst="flowChartAlternateProcess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0DF77F9-21BC-460F-9BF0-A1DB7984A245}"/>
              </a:ext>
            </a:extLst>
          </p:cNvPr>
          <p:cNvSpPr/>
          <p:nvPr/>
        </p:nvSpPr>
        <p:spPr>
          <a:xfrm>
            <a:off x="1071538" y="4714890"/>
            <a:ext cx="2941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 </a:t>
            </a:r>
            <a:r>
              <a:rPr lang="ko-KR" altLang="en-US" sz="1400" b="1" dirty="0" err="1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공크기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변화 아이템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1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0DF77F9-21BC-460F-9BF0-A1DB7984A245}"/>
              </a:ext>
            </a:extLst>
          </p:cNvPr>
          <p:cNvSpPr/>
          <p:nvPr/>
        </p:nvSpPr>
        <p:spPr>
          <a:xfrm>
            <a:off x="5416752" y="2571750"/>
            <a:ext cx="29414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 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아이템 블록 하강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1188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 flipH="1">
            <a:off x="8187822" y="325085"/>
            <a:ext cx="6326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820472" y="-74595"/>
            <a:ext cx="0" cy="56727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8794935" y="298797"/>
            <a:ext cx="80994" cy="80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눈물 방울 29"/>
          <p:cNvSpPr/>
          <p:nvPr/>
        </p:nvSpPr>
        <p:spPr>
          <a:xfrm rot="13113125">
            <a:off x="8966001" y="253377"/>
            <a:ext cx="141285" cy="141059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504" y="112565"/>
            <a:ext cx="3455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구현 결과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B4649614-2EE8-41AA-BA4C-04D417F7BA67}"/>
              </a:ext>
            </a:extLst>
          </p:cNvPr>
          <p:cNvSpPr/>
          <p:nvPr/>
        </p:nvSpPr>
        <p:spPr>
          <a:xfrm>
            <a:off x="608407" y="4143386"/>
            <a:ext cx="3749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Tx/>
              <a:buChar char="-"/>
            </a:pP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게임 시작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파란색블록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/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회색블록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</a:p>
          <a:p>
            <a:pPr lvl="0"/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               advantage/disadvantage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sp>
        <p:nvSpPr>
          <p:cNvPr id="15" name="모서리가 둥근 직사각형 32">
            <a:extLst>
              <a:ext uri="{FF2B5EF4-FFF2-40B4-BE49-F238E27FC236}">
                <a16:creationId xmlns="" xmlns:a16="http://schemas.microsoft.com/office/drawing/2014/main" id="{2A4ABE7B-3414-47F0-B463-006B84F86BD8}"/>
              </a:ext>
            </a:extLst>
          </p:cNvPr>
          <p:cNvSpPr/>
          <p:nvPr/>
        </p:nvSpPr>
        <p:spPr>
          <a:xfrm>
            <a:off x="6909015" y="168450"/>
            <a:ext cx="1296525" cy="42268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7A8F12D-7E27-406D-8851-8EDC13C37FFD}"/>
              </a:ext>
            </a:extLst>
          </p:cNvPr>
          <p:cNvSpPr/>
          <p:nvPr/>
        </p:nvSpPr>
        <p:spPr>
          <a:xfrm>
            <a:off x="6929454" y="214296"/>
            <a:ext cx="2294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최종 게임 화면</a:t>
            </a:r>
            <a:endParaRPr kumimoji="0" lang="ko-KR" altLang="en-US" sz="1400" b="1" i="0" u="none" strike="noStrike" kern="1200" cap="none" spc="-150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  <p:pic>
        <p:nvPicPr>
          <p:cNvPr id="26626" name="Picture 2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500180"/>
            <a:ext cx="4320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순서도: 대체 처리 16">
            <a:extLst>
              <a:ext uri="{FF2B5EF4-FFF2-40B4-BE49-F238E27FC236}">
                <a16:creationId xmlns="" xmlns:a16="http://schemas.microsoft.com/office/drawing/2014/main" id="{E05396A0-9E95-44AC-9F5C-92C01935AED3}"/>
              </a:ext>
            </a:extLst>
          </p:cNvPr>
          <p:cNvSpPr/>
          <p:nvPr/>
        </p:nvSpPr>
        <p:spPr bwMode="auto">
          <a:xfrm>
            <a:off x="71406" y="1428742"/>
            <a:ext cx="1071570" cy="285752"/>
          </a:xfrm>
          <a:prstGeom prst="flowChartAlternateProcess">
            <a:avLst/>
          </a:prstGeom>
          <a:noFill/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견고딕" charset="0"/>
              <a:cs typeface="HY견고딕" charset="0"/>
            </a:endParaRPr>
          </a:p>
        </p:txBody>
      </p:sp>
      <p:pic>
        <p:nvPicPr>
          <p:cNvPr id="26627" name="Picture 3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00180"/>
            <a:ext cx="4320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4649614-2EE8-41AA-BA4C-04D417F7BA67}"/>
              </a:ext>
            </a:extLst>
          </p:cNvPr>
          <p:cNvSpPr/>
          <p:nvPr/>
        </p:nvSpPr>
        <p:spPr>
          <a:xfrm>
            <a:off x="4894687" y="4143386"/>
            <a:ext cx="32492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 </a:t>
            </a:r>
            <a:r>
              <a:rPr lang="ko-KR" altLang="en-US" sz="1400" b="1" dirty="0" err="1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모든블록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제거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다음스테이지로 이동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0148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/>
          <p:nvPr/>
        </p:nvCxnSpPr>
        <p:spPr>
          <a:xfrm flipH="1">
            <a:off x="8187822" y="325085"/>
            <a:ext cx="6326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820472" y="-74595"/>
            <a:ext cx="0" cy="56727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8794935" y="298797"/>
            <a:ext cx="80994" cy="80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눈물 방울 29"/>
          <p:cNvSpPr/>
          <p:nvPr/>
        </p:nvSpPr>
        <p:spPr>
          <a:xfrm rot="13113125">
            <a:off x="8966001" y="253377"/>
            <a:ext cx="141285" cy="141059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7504" y="112565"/>
            <a:ext cx="3455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구현 결과</a:t>
            </a:r>
          </a:p>
        </p:txBody>
      </p:sp>
      <p:sp>
        <p:nvSpPr>
          <p:cNvPr id="22" name="모서리가 둥근 직사각형 32">
            <a:extLst>
              <a:ext uri="{FF2B5EF4-FFF2-40B4-BE49-F238E27FC236}">
                <a16:creationId xmlns="" xmlns:a16="http://schemas.microsoft.com/office/drawing/2014/main" id="{F3917B43-891D-408E-9A3D-93514C266149}"/>
              </a:ext>
            </a:extLst>
          </p:cNvPr>
          <p:cNvSpPr/>
          <p:nvPr/>
        </p:nvSpPr>
        <p:spPr>
          <a:xfrm>
            <a:off x="6858015" y="168450"/>
            <a:ext cx="1347525" cy="42268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B262670F-0CF3-4A47-B1D6-BA3D8499AEA4}"/>
              </a:ext>
            </a:extLst>
          </p:cNvPr>
          <p:cNvSpPr/>
          <p:nvPr/>
        </p:nvSpPr>
        <p:spPr>
          <a:xfrm>
            <a:off x="786936" y="4000510"/>
            <a:ext cx="3142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normalizeH="0" baseline="0" noProof="0" dirty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itchFamily="18" charset="-127"/>
                <a:ea typeface="아리따-돋움(TTF)-Light" pitchFamily="18" charset="-127"/>
                <a:cs typeface="+mn-cs"/>
              </a:rPr>
              <a:t>- 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공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/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바 커짐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파란색벽돌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endParaRPr kumimoji="0" lang="ko-KR" altLang="en-US" sz="1400" b="1" i="0" u="none" strike="noStrike" kern="1200" cap="none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  <p:pic>
        <p:nvPicPr>
          <p:cNvPr id="24579" name="Picture 3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410196"/>
            <a:ext cx="4320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B262670F-0CF3-4A47-B1D6-BA3D8499AEA4}"/>
              </a:ext>
            </a:extLst>
          </p:cNvPr>
          <p:cNvSpPr/>
          <p:nvPr/>
        </p:nvSpPr>
        <p:spPr>
          <a:xfrm>
            <a:off x="5358968" y="4000510"/>
            <a:ext cx="3142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normalizeH="0" baseline="0" noProof="0" dirty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itchFamily="18" charset="-127"/>
                <a:ea typeface="아리따-돋움(TTF)-Light" pitchFamily="18" charset="-127"/>
                <a:cs typeface="+mn-cs"/>
              </a:rPr>
              <a:t>- </a:t>
            </a:r>
            <a:r>
              <a:rPr kumimoji="0" lang="ko-KR" altLang="en-US" sz="1400" b="1" i="0" u="none" strike="noStrike" kern="1200" cap="none" normalizeH="0" baseline="0" noProof="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itchFamily="18" charset="-127"/>
                <a:ea typeface="아리따-돋움(TTF)-Light" pitchFamily="18" charset="-127"/>
                <a:cs typeface="+mn-cs"/>
              </a:rPr>
              <a:t>공</a:t>
            </a:r>
            <a:r>
              <a:rPr kumimoji="0" lang="en-US" altLang="ko-KR" sz="1400" b="1" i="0" u="none" strike="noStrike" kern="1200" cap="none" normalizeH="0" baseline="0" noProof="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아리따-돋움(TTF)-Light" pitchFamily="18" charset="-127"/>
                <a:ea typeface="아리따-돋움(TTF)-Light" pitchFamily="18" charset="-127"/>
                <a:cs typeface="+mn-cs"/>
              </a:rPr>
              <a:t>/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바  작아짐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(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회색벽돌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endParaRPr kumimoji="0" lang="ko-KR" altLang="en-US" sz="1400" b="1" i="0" u="none" strike="noStrike" kern="1200" cap="none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97A8F12D-7E27-406D-8851-8EDC13C37FFD}"/>
              </a:ext>
            </a:extLst>
          </p:cNvPr>
          <p:cNvSpPr/>
          <p:nvPr/>
        </p:nvSpPr>
        <p:spPr>
          <a:xfrm>
            <a:off x="6929454" y="214296"/>
            <a:ext cx="2294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최종 게임 화면</a:t>
            </a:r>
            <a:endParaRPr kumimoji="0" lang="ko-KR" altLang="en-US" sz="1400" b="1" i="0" u="none" strike="noStrike" kern="1200" cap="none" spc="-150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  <p:pic>
        <p:nvPicPr>
          <p:cNvPr id="14" name="Picture 2" descr="C:\Users\mincheol\Desktop\17.png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686" y="1410196"/>
            <a:ext cx="4320000" cy="237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8734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8820472" y="-74595"/>
            <a:ext cx="0" cy="567277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07504" y="112565"/>
            <a:ext cx="3455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.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2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구현 결과</a:t>
            </a:r>
          </a:p>
        </p:txBody>
      </p:sp>
      <p:pic>
        <p:nvPicPr>
          <p:cNvPr id="1027" name="Picture 3" descr="C:\Users\mincheol\Desktop\18.png"/>
          <p:cNvPicPr preferRelativeResize="0"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500180"/>
            <a:ext cx="4320000" cy="2376000"/>
          </a:xfrm>
          <a:prstGeom prst="rect">
            <a:avLst/>
          </a:prstGeom>
          <a:noFill/>
        </p:spPr>
      </p:pic>
      <p:pic>
        <p:nvPicPr>
          <p:cNvPr id="14" name="Picture 1"/>
          <p:cNvPicPr preferRelativeResize="0"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6" y="1500180"/>
            <a:ext cx="4320000" cy="237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4649614-2EE8-41AA-BA4C-04D417F7BA67}"/>
              </a:ext>
            </a:extLst>
          </p:cNvPr>
          <p:cNvSpPr/>
          <p:nvPr/>
        </p:nvSpPr>
        <p:spPr>
          <a:xfrm>
            <a:off x="608407" y="4143386"/>
            <a:ext cx="3749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       - 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스테이지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2(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초록색블록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-2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번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B4649614-2EE8-41AA-BA4C-04D417F7BA67}"/>
              </a:ext>
            </a:extLst>
          </p:cNvPr>
          <p:cNvSpPr/>
          <p:nvPr/>
        </p:nvSpPr>
        <p:spPr>
          <a:xfrm>
            <a:off x="5537629" y="4143386"/>
            <a:ext cx="3749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1400" b="1" dirty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- </a:t>
            </a:r>
            <a:r>
              <a:rPr lang="ko-KR" altLang="en-US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스테이지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2(</a:t>
            </a:r>
            <a:r>
              <a:rPr lang="ko-KR" altLang="en-US" sz="1400" b="1" dirty="0" err="1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게임진행중</a:t>
            </a:r>
            <a:r>
              <a:rPr lang="en-US" altLang="ko-KR" sz="1400" b="1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Light" pitchFamily="18" charset="-127"/>
                <a:ea typeface="아리따-돋움(TTF)-Light" pitchFamily="18" charset="-127"/>
              </a:rPr>
              <a:t>)</a:t>
            </a:r>
            <a:endParaRPr lang="ko-KR" altLang="en-US" sz="1400" b="1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latin typeface="아리따-돋움(TTF)-Light" pitchFamily="18" charset="-127"/>
              <a:ea typeface="아리따-돋움(TTF)-Light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8187822" y="325085"/>
            <a:ext cx="632650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8794935" y="298797"/>
            <a:ext cx="80994" cy="80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눈물 방울 18"/>
          <p:cNvSpPr/>
          <p:nvPr/>
        </p:nvSpPr>
        <p:spPr>
          <a:xfrm rot="13113125">
            <a:off x="8966001" y="253377"/>
            <a:ext cx="141285" cy="141059"/>
          </a:xfrm>
          <a:prstGeom prst="teardrop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32">
            <a:extLst>
              <a:ext uri="{FF2B5EF4-FFF2-40B4-BE49-F238E27FC236}">
                <a16:creationId xmlns="" xmlns:a16="http://schemas.microsoft.com/office/drawing/2014/main" id="{2A4ABE7B-3414-47F0-B463-006B84F86BD8}"/>
              </a:ext>
            </a:extLst>
          </p:cNvPr>
          <p:cNvSpPr/>
          <p:nvPr/>
        </p:nvSpPr>
        <p:spPr>
          <a:xfrm>
            <a:off x="6909015" y="168450"/>
            <a:ext cx="1296525" cy="42268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7A8F12D-7E27-406D-8851-8EDC13C37FFD}"/>
              </a:ext>
            </a:extLst>
          </p:cNvPr>
          <p:cNvSpPr/>
          <p:nvPr/>
        </p:nvSpPr>
        <p:spPr>
          <a:xfrm>
            <a:off x="6929454" y="214296"/>
            <a:ext cx="2294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pc="-150" dirty="0" smtClean="0">
                <a:ln>
                  <a:solidFill>
                    <a:prstClr val="black">
                      <a:lumMod val="95000"/>
                      <a:lumOff val="5000"/>
                      <a:alpha val="20000"/>
                    </a:prstClr>
                  </a:solidFill>
                </a:ln>
                <a:solidFill>
                  <a:prstClr val="white"/>
                </a:solidFill>
                <a:latin typeface="아리따-돋움(TTF)-SemiBold" pitchFamily="18" charset="-127"/>
                <a:ea typeface="아리따-돋움(TTF)-Light" pitchFamily="18" charset="-127"/>
              </a:rPr>
              <a:t>최종 게임 화면</a:t>
            </a:r>
            <a:endParaRPr kumimoji="0" lang="ko-KR" altLang="en-US" sz="1400" b="1" i="0" u="none" strike="noStrike" kern="1200" cap="none" spc="-150" normalizeH="0" baseline="0" noProof="0" dirty="0">
              <a:ln>
                <a:solidFill>
                  <a:prstClr val="black">
                    <a:lumMod val="95000"/>
                    <a:lumOff val="5000"/>
                    <a:alpha val="2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아리따-돋움(TTF)-SemiBold" pitchFamily="18" charset="-127"/>
              <a:ea typeface="아리따-돋움(TTF)-SemiBold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139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258</Words>
  <Application>Microsoft Office PowerPoint</Application>
  <PresentationFormat>화면 슬라이드 쇼(16:9)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굴림</vt:lpstr>
      <vt:lpstr>Arial</vt:lpstr>
      <vt:lpstr>아리따-돋움(TTF)-Medium</vt:lpstr>
      <vt:lpstr>맑은 고딕</vt:lpstr>
      <vt:lpstr>Windsor</vt:lpstr>
      <vt:lpstr>아리따-돋움(TTF)-Light</vt:lpstr>
      <vt:lpstr>바탕</vt:lpstr>
      <vt:lpstr>아리따-돋움(TTF)-Thin</vt:lpstr>
      <vt:lpstr>HY견고딕</vt:lpstr>
      <vt:lpstr>아리따-돋움(TTF)-SemiBold</vt:lpstr>
      <vt:lpstr>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 Yong Sup</dc:creator>
  <cp:lastModifiedBy>Windows 사용자</cp:lastModifiedBy>
  <cp:revision>349</cp:revision>
  <dcterms:created xsi:type="dcterms:W3CDTF">2013-10-03T07:51:46Z</dcterms:created>
  <dcterms:modified xsi:type="dcterms:W3CDTF">2018-06-21T07:24:20Z</dcterms:modified>
</cp:coreProperties>
</file>