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2B1EA-C25E-4258-AD0E-DD5F3B0D4C21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9EAA6-CAB2-4F58-977C-B6743973CB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11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6625F-6D86-4A71-BAB3-E437F2FCFE4D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lang="en-GB"/>
              <a:t>- *add node at the tail of the list – causes node ‘a’ to point to node ‘b’</a:t>
            </a:r>
          </a:p>
          <a:p>
            <a:pPr>
              <a:buFontTx/>
              <a:buChar char="•"/>
            </a:pPr>
            <a:r>
              <a:rPr lang="en-GB"/>
              <a:t>- ** tail = node  updates the tail reference to the node that is the new tail of the queue</a:t>
            </a:r>
          </a:p>
        </p:txBody>
      </p:sp>
    </p:spTree>
    <p:extLst>
      <p:ext uri="{BB962C8B-B14F-4D97-AF65-F5344CB8AC3E}">
        <p14:creationId xmlns:p14="http://schemas.microsoft.com/office/powerpoint/2010/main" val="162093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95288" y="1557338"/>
            <a:ext cx="820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b="1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68313" y="1196975"/>
            <a:ext cx="820737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4000" b="1" u="sng" dirty="0"/>
              <a:t>QUEUES</a:t>
            </a:r>
            <a:endParaRPr lang="en-GB" sz="4000" b="1" dirty="0"/>
          </a:p>
          <a:p>
            <a:endParaRPr lang="en-GB" b="1" dirty="0"/>
          </a:p>
          <a:p>
            <a:pPr>
              <a:buFontTx/>
              <a:buChar char="•"/>
            </a:pPr>
            <a:r>
              <a:rPr lang="en-GB" b="1" dirty="0"/>
              <a:t>Very important data structure</a:t>
            </a:r>
          </a:p>
          <a:p>
            <a:endParaRPr lang="en-GB" b="1" dirty="0"/>
          </a:p>
          <a:p>
            <a:pPr>
              <a:buFontTx/>
              <a:buChar char="•"/>
            </a:pPr>
            <a:r>
              <a:rPr lang="en-GB" b="1" dirty="0"/>
              <a:t>DEFINITION: A queue is a list in which all additions to the list are made at one end, and all deletions from the list are made at the other end.</a:t>
            </a:r>
          </a:p>
          <a:p>
            <a:endParaRPr lang="en-GB" b="1" dirty="0"/>
          </a:p>
          <a:p>
            <a:pPr>
              <a:buFontTx/>
              <a:buChar char="•"/>
            </a:pPr>
            <a:r>
              <a:rPr lang="en-GB" b="1" dirty="0"/>
              <a:t>APPLICATIONS: A waiting line, like people in line waiting to be served, where the </a:t>
            </a:r>
            <a:r>
              <a:rPr lang="en-GB" b="1" u="sng" dirty="0"/>
              <a:t>first person in</a:t>
            </a:r>
            <a:r>
              <a:rPr lang="en-GB" b="1" dirty="0"/>
              <a:t> line (at the front of the queue) is the </a:t>
            </a:r>
            <a:r>
              <a:rPr lang="en-GB" b="1" u="sng" dirty="0"/>
              <a:t>first person served</a:t>
            </a:r>
            <a:r>
              <a:rPr lang="en-GB" b="1" dirty="0"/>
              <a:t>, and the line is </a:t>
            </a:r>
            <a:r>
              <a:rPr lang="en-GB" b="1" u="sng" dirty="0"/>
              <a:t>joined at the end </a:t>
            </a:r>
            <a:r>
              <a:rPr lang="en-GB" b="1" dirty="0"/>
              <a:t>(rear).</a:t>
            </a:r>
          </a:p>
          <a:p>
            <a:endParaRPr lang="en-GB" b="1" dirty="0"/>
          </a:p>
          <a:p>
            <a:pPr>
              <a:buFontTx/>
              <a:buChar char="•"/>
            </a:pPr>
            <a:r>
              <a:rPr lang="en-GB" b="1" dirty="0"/>
              <a:t>EXAMPLES: Within a computer system, queues are more common than stacks.</a:t>
            </a:r>
          </a:p>
          <a:p>
            <a:pPr lvl="4">
              <a:buFontTx/>
              <a:buChar char="•"/>
            </a:pPr>
            <a:r>
              <a:rPr lang="en-GB" b="1" dirty="0"/>
              <a:t>printer queue</a:t>
            </a:r>
          </a:p>
          <a:p>
            <a:pPr lvl="4">
              <a:buFontTx/>
              <a:buChar char="•"/>
            </a:pPr>
            <a:r>
              <a:rPr lang="en-GB" b="1" dirty="0"/>
              <a:t>queue for access to disk storage</a:t>
            </a:r>
          </a:p>
          <a:p>
            <a:pPr lvl="4">
              <a:buFontTx/>
              <a:buChar char="•"/>
            </a:pPr>
            <a:r>
              <a:rPr lang="en-GB" b="1" dirty="0"/>
              <a:t>queue for use of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71550" y="1125538"/>
            <a:ext cx="4089581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u="sng" dirty="0"/>
              <a:t>public class Node</a:t>
            </a:r>
            <a:r>
              <a:rPr lang="en-GB" b="1" dirty="0"/>
              <a:t> {</a:t>
            </a:r>
          </a:p>
          <a:p>
            <a:r>
              <a:rPr lang="en-GB" b="1" dirty="0"/>
              <a:t>	// Instance Variables</a:t>
            </a:r>
          </a:p>
          <a:p>
            <a:r>
              <a:rPr lang="en-GB" b="1" dirty="0"/>
              <a:t>	private Object element;</a:t>
            </a:r>
          </a:p>
          <a:p>
            <a:r>
              <a:rPr lang="en-GB" b="1" dirty="0"/>
              <a:t>	private Node next;</a:t>
            </a:r>
          </a:p>
          <a:p>
            <a:endParaRPr lang="en-GB" b="1" dirty="0"/>
          </a:p>
          <a:p>
            <a:r>
              <a:rPr lang="en-GB" b="1" dirty="0"/>
              <a:t>	// Constructors</a:t>
            </a:r>
          </a:p>
          <a:p>
            <a:r>
              <a:rPr lang="en-GB" b="1" dirty="0"/>
              <a:t>	</a:t>
            </a:r>
            <a:r>
              <a:rPr lang="en-GB" b="1" dirty="0" smtClean="0"/>
              <a:t>public </a:t>
            </a:r>
            <a:r>
              <a:rPr lang="en-GB" b="1" dirty="0"/>
              <a:t>Node(Object e, Node n)</a:t>
            </a:r>
          </a:p>
          <a:p>
            <a:r>
              <a:rPr lang="en-GB" b="1" dirty="0"/>
              <a:t>	{</a:t>
            </a:r>
          </a:p>
          <a:p>
            <a:r>
              <a:rPr lang="en-GB" b="1" dirty="0"/>
              <a:t>		element = e;</a:t>
            </a:r>
          </a:p>
          <a:p>
            <a:r>
              <a:rPr lang="en-GB" b="1" dirty="0"/>
              <a:t>		next = n;</a:t>
            </a:r>
          </a:p>
          <a:p>
            <a:r>
              <a:rPr lang="en-GB" b="1" dirty="0"/>
              <a:t>	}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11188" y="981075"/>
            <a:ext cx="80264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/>
              <a:t>	// Accessor methods</a:t>
            </a:r>
          </a:p>
          <a:p>
            <a:r>
              <a:rPr lang="en-GB" b="1"/>
              <a:t>	public Object getElement()</a:t>
            </a:r>
          </a:p>
          <a:p>
            <a:r>
              <a:rPr lang="en-GB" b="1"/>
              <a:t>	{	return element;	}</a:t>
            </a:r>
          </a:p>
          <a:p>
            <a:r>
              <a:rPr lang="en-GB" b="1"/>
              <a:t>	</a:t>
            </a:r>
          </a:p>
          <a:p>
            <a:r>
              <a:rPr lang="en-GB" b="1"/>
              <a:t>	public Node getNext()</a:t>
            </a:r>
          </a:p>
          <a:p>
            <a:r>
              <a:rPr lang="en-GB" b="1"/>
              <a:t>	{	return next;	}</a:t>
            </a:r>
          </a:p>
          <a:p>
            <a:r>
              <a:rPr lang="en-GB" b="1"/>
              <a:t>	</a:t>
            </a:r>
          </a:p>
          <a:p>
            <a:r>
              <a:rPr lang="en-GB" b="1"/>
              <a:t>	// Modifier methods</a:t>
            </a:r>
          </a:p>
          <a:p>
            <a:r>
              <a:rPr lang="en-GB" b="1"/>
              <a:t>	public void setElement(Object newElem)</a:t>
            </a:r>
          </a:p>
          <a:p>
            <a:r>
              <a:rPr lang="en-GB" b="1"/>
              <a:t>	{</a:t>
            </a:r>
          </a:p>
          <a:p>
            <a:r>
              <a:rPr lang="en-GB" b="1"/>
              <a:t>		element = newElem;</a:t>
            </a:r>
          </a:p>
          <a:p>
            <a:r>
              <a:rPr lang="en-GB" b="1"/>
              <a:t>	}</a:t>
            </a:r>
          </a:p>
          <a:p>
            <a:endParaRPr lang="en-GB" b="1"/>
          </a:p>
          <a:p>
            <a:r>
              <a:rPr lang="en-GB" b="1"/>
              <a:t>	public void setNext(Node newNext)</a:t>
            </a:r>
          </a:p>
          <a:p>
            <a:r>
              <a:rPr lang="en-GB" b="1"/>
              <a:t>	{</a:t>
            </a:r>
          </a:p>
          <a:p>
            <a:r>
              <a:rPr lang="en-GB" b="1"/>
              <a:t>		next = newNext;</a:t>
            </a:r>
          </a:p>
          <a:p>
            <a:r>
              <a:rPr lang="en-GB" b="1"/>
              <a:t>	}</a:t>
            </a:r>
          </a:p>
          <a:p>
            <a:r>
              <a:rPr lang="en-GB" b="1"/>
              <a:t>} // end of class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11188" y="1273175"/>
            <a:ext cx="81280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 u="sng" dirty="0"/>
              <a:t>public class </a:t>
            </a:r>
            <a:r>
              <a:rPr lang="en-GB" b="1" u="sng" dirty="0" err="1"/>
              <a:t>LinkedQueue</a:t>
            </a:r>
            <a:r>
              <a:rPr lang="en-GB" b="1" dirty="0"/>
              <a:t> {</a:t>
            </a:r>
          </a:p>
          <a:p>
            <a:r>
              <a:rPr lang="en-GB" b="1" dirty="0"/>
              <a:t>	private Node head, tail;</a:t>
            </a:r>
          </a:p>
          <a:p>
            <a:r>
              <a:rPr lang="en-GB" b="1" dirty="0"/>
              <a:t>	private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qSize</a:t>
            </a:r>
            <a:r>
              <a:rPr lang="en-GB" b="1" dirty="0"/>
              <a:t>;</a:t>
            </a:r>
          </a:p>
          <a:p>
            <a:endParaRPr lang="en-GB" b="1" dirty="0"/>
          </a:p>
          <a:p>
            <a:r>
              <a:rPr lang="en-GB" b="1" dirty="0"/>
              <a:t>	// constructor</a:t>
            </a:r>
          </a:p>
          <a:p>
            <a:r>
              <a:rPr lang="en-GB" b="1" dirty="0"/>
              <a:t>	public </a:t>
            </a:r>
            <a:r>
              <a:rPr lang="en-GB" b="1" dirty="0" err="1"/>
              <a:t>LinkedQueue</a:t>
            </a:r>
            <a:r>
              <a:rPr lang="en-GB" b="1" dirty="0" smtClean="0"/>
              <a:t>( )</a:t>
            </a:r>
            <a:endParaRPr lang="en-GB" b="1" dirty="0"/>
          </a:p>
          <a:p>
            <a:r>
              <a:rPr lang="en-GB" b="1" dirty="0"/>
              <a:t>	{</a:t>
            </a:r>
          </a:p>
          <a:p>
            <a:r>
              <a:rPr lang="en-GB" b="1" dirty="0"/>
              <a:t>		head = tail = null;</a:t>
            </a:r>
          </a:p>
          <a:p>
            <a:r>
              <a:rPr lang="en-GB" b="1" dirty="0"/>
              <a:t>		</a:t>
            </a:r>
            <a:r>
              <a:rPr lang="en-GB" b="1" dirty="0" err="1"/>
              <a:t>qSize</a:t>
            </a:r>
            <a:r>
              <a:rPr lang="en-GB" b="1" dirty="0"/>
              <a:t> = 0;</a:t>
            </a:r>
          </a:p>
          <a:p>
            <a:r>
              <a:rPr lang="en-GB" b="1" dirty="0"/>
              <a:t>	}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	// </a:t>
            </a:r>
            <a:r>
              <a:rPr lang="en-GB" b="1" dirty="0" err="1"/>
              <a:t>accessor</a:t>
            </a:r>
            <a:r>
              <a:rPr lang="en-GB" b="1" dirty="0"/>
              <a:t> methods</a:t>
            </a:r>
          </a:p>
          <a:p>
            <a:r>
              <a:rPr lang="en-GB" b="1" dirty="0"/>
              <a:t>    	public </a:t>
            </a:r>
            <a:r>
              <a:rPr lang="en-GB" b="1" dirty="0" err="1"/>
              <a:t>int</a:t>
            </a:r>
            <a:r>
              <a:rPr lang="en-GB" b="1" dirty="0"/>
              <a:t> size</a:t>
            </a:r>
            <a:r>
              <a:rPr lang="en-GB" b="1" dirty="0" smtClean="0"/>
              <a:t>( ) </a:t>
            </a:r>
            <a:endParaRPr lang="en-GB" b="1" dirty="0"/>
          </a:p>
          <a:p>
            <a:r>
              <a:rPr lang="en-GB" b="1" dirty="0"/>
              <a:t>	{</a:t>
            </a:r>
          </a:p>
          <a:p>
            <a:r>
              <a:rPr lang="en-GB" b="1" dirty="0"/>
              <a:t>		return </a:t>
            </a:r>
            <a:r>
              <a:rPr lang="en-GB" b="1" dirty="0" err="1"/>
              <a:t>qSize</a:t>
            </a:r>
            <a:r>
              <a:rPr lang="en-GB" b="1" dirty="0"/>
              <a:t>;</a:t>
            </a:r>
          </a:p>
          <a:p>
            <a:r>
              <a:rPr lang="en-GB" b="1" dirty="0"/>
              <a:t>	}  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6868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 dirty="0"/>
              <a:t>	public Node </a:t>
            </a:r>
            <a:r>
              <a:rPr lang="en-GB" b="1" dirty="0" err="1"/>
              <a:t>getTail</a:t>
            </a:r>
            <a:r>
              <a:rPr lang="en-GB" b="1" dirty="0" smtClean="0"/>
              <a:t>( ) </a:t>
            </a:r>
            <a:endParaRPr lang="en-GB" b="1" dirty="0"/>
          </a:p>
          <a:p>
            <a:r>
              <a:rPr lang="en-GB" b="1" dirty="0"/>
              <a:t>	{</a:t>
            </a:r>
          </a:p>
          <a:p>
            <a:r>
              <a:rPr lang="en-GB" b="1" dirty="0"/>
              <a:t>		return tail;</a:t>
            </a:r>
          </a:p>
          <a:p>
            <a:r>
              <a:rPr lang="en-GB" b="1" dirty="0"/>
              <a:t>	}</a:t>
            </a:r>
          </a:p>
          <a:p>
            <a:endParaRPr lang="en-GB" b="1" dirty="0"/>
          </a:p>
          <a:p>
            <a:r>
              <a:rPr lang="en-GB" b="1" dirty="0"/>
              <a:t>	public </a:t>
            </a:r>
            <a:r>
              <a:rPr lang="en-GB" b="1" dirty="0" err="1"/>
              <a:t>boolean</a:t>
            </a:r>
            <a:r>
              <a:rPr lang="en-GB" b="1" dirty="0"/>
              <a:t> </a:t>
            </a:r>
            <a:r>
              <a:rPr lang="en-GB" b="1" dirty="0" err="1"/>
              <a:t>isEmpty</a:t>
            </a:r>
            <a:r>
              <a:rPr lang="en-GB" b="1" dirty="0" smtClean="0"/>
              <a:t>( )</a:t>
            </a:r>
            <a:endParaRPr lang="en-GB" b="1" dirty="0"/>
          </a:p>
          <a:p>
            <a:r>
              <a:rPr lang="en-GB" b="1" dirty="0"/>
              <a:t>	{</a:t>
            </a:r>
          </a:p>
          <a:p>
            <a:r>
              <a:rPr lang="en-GB" b="1" dirty="0"/>
              <a:t>		</a:t>
            </a:r>
            <a:r>
              <a:rPr lang="en-GB" b="1" smtClean="0"/>
              <a:t>return (qSize</a:t>
            </a:r>
            <a:r>
              <a:rPr lang="en-GB" b="1" dirty="0" smtClean="0"/>
              <a:t> == 0);</a:t>
            </a:r>
            <a:endParaRPr lang="en-GB" b="1" dirty="0"/>
          </a:p>
          <a:p>
            <a:r>
              <a:rPr lang="en-GB" b="1" dirty="0"/>
              <a:t>	}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8229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 dirty="0"/>
              <a:t>	public Object front</a:t>
            </a:r>
            <a:r>
              <a:rPr lang="en-GB" b="1" dirty="0" smtClean="0"/>
              <a:t>( )     </a:t>
            </a:r>
            <a:r>
              <a:rPr lang="en-GB" b="1" dirty="0"/>
              <a:t>		</a:t>
            </a:r>
          </a:p>
          <a:p>
            <a:r>
              <a:rPr lang="en-GB" b="1" dirty="0"/>
              <a:t>	{</a:t>
            </a:r>
          </a:p>
          <a:p>
            <a:r>
              <a:rPr lang="en-GB" b="1" dirty="0"/>
              <a:t>		if (</a:t>
            </a:r>
            <a:r>
              <a:rPr lang="en-GB" b="1" dirty="0" err="1"/>
              <a:t>isEmpty</a:t>
            </a:r>
            <a:r>
              <a:rPr lang="en-GB" b="1" dirty="0"/>
              <a:t>())</a:t>
            </a:r>
          </a:p>
          <a:p>
            <a:r>
              <a:rPr lang="en-GB" b="1" dirty="0"/>
              <a:t>		</a:t>
            </a:r>
            <a:r>
              <a:rPr lang="en-GB" b="1" dirty="0" smtClean="0"/>
              <a:t>	</a:t>
            </a:r>
            <a:r>
              <a:rPr lang="en-GB" b="1" dirty="0" err="1" smtClean="0"/>
              <a:t>System.out.println</a:t>
            </a:r>
            <a:r>
              <a:rPr lang="en-GB" b="1" dirty="0" smtClean="0"/>
              <a:t>("</a:t>
            </a:r>
            <a:r>
              <a:rPr lang="en-GB" b="1" dirty="0"/>
              <a:t>Queue is Empty");</a:t>
            </a:r>
          </a:p>
          <a:p>
            <a:r>
              <a:rPr lang="en-GB" b="1" dirty="0"/>
              <a:t>		else</a:t>
            </a:r>
          </a:p>
          <a:p>
            <a:r>
              <a:rPr lang="en-GB" b="1" dirty="0"/>
              <a:t>			return </a:t>
            </a:r>
            <a:r>
              <a:rPr lang="en-GB" b="1" dirty="0" err="1"/>
              <a:t>head.getElement</a:t>
            </a:r>
            <a:r>
              <a:rPr lang="en-GB" b="1" dirty="0"/>
              <a:t>();</a:t>
            </a:r>
          </a:p>
          <a:p>
            <a:r>
              <a:rPr lang="en-GB" b="1" dirty="0"/>
              <a:t>	}</a:t>
            </a:r>
          </a:p>
          <a:p>
            <a:endParaRPr lang="en-GB" b="1" dirty="0"/>
          </a:p>
          <a:p>
            <a:r>
              <a:rPr lang="en-GB" b="1" dirty="0"/>
              <a:t>	</a:t>
            </a:r>
          </a:p>
          <a:p>
            <a:r>
              <a:rPr lang="en-GB" b="1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1549400"/>
            <a:ext cx="821531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/>
              <a:t>	// update methods</a:t>
            </a:r>
          </a:p>
          <a:p>
            <a:r>
              <a:rPr lang="en-GB" b="1"/>
              <a:t>  	public void append (Object obj) // insert an element </a:t>
            </a:r>
          </a:p>
          <a:p>
            <a:r>
              <a:rPr lang="en-GB" b="1"/>
              <a:t>	{</a:t>
            </a:r>
          </a:p>
          <a:p>
            <a:r>
              <a:rPr lang="en-GB" b="1"/>
              <a:t>		Node node = new Node( );</a:t>
            </a:r>
          </a:p>
          <a:p>
            <a:r>
              <a:rPr lang="en-GB" b="1"/>
              <a:t>		node.setElement(obj);</a:t>
            </a:r>
          </a:p>
          <a:p>
            <a:r>
              <a:rPr lang="en-GB" b="1"/>
              <a:t>		node.setNext(null);     	// node will be new tail node</a:t>
            </a:r>
          </a:p>
          <a:p>
            <a:r>
              <a:rPr lang="en-GB" b="1"/>
              <a:t>		if (qSize == 0)</a:t>
            </a:r>
          </a:p>
          <a:p>
            <a:r>
              <a:rPr lang="en-GB" b="1"/>
              <a:t>			head = node;      	// special case of  a previously 					// empty queue</a:t>
            </a:r>
          </a:p>
          <a:p>
            <a:r>
              <a:rPr lang="en-GB" b="1"/>
              <a:t>		else</a:t>
            </a:r>
          </a:p>
          <a:p>
            <a:r>
              <a:rPr lang="en-GB" b="1"/>
              <a:t>			tail.setNext(node); // add node at the tail of the list</a:t>
            </a:r>
          </a:p>
          <a:p>
            <a:r>
              <a:rPr lang="en-GB" b="1"/>
              <a:t>		</a:t>
            </a:r>
          </a:p>
          <a:p>
            <a:r>
              <a:rPr lang="en-GB" b="1"/>
              <a:t>		tail = node;    // update the reference to the tail node</a:t>
            </a:r>
          </a:p>
          <a:p>
            <a:r>
              <a:rPr lang="en-GB" b="1"/>
              <a:t>		qSize++;</a:t>
            </a:r>
          </a:p>
          <a:p>
            <a:r>
              <a:rPr lang="en-GB" b="1"/>
              <a:t>	}</a:t>
            </a: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68313" y="1273175"/>
            <a:ext cx="8128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 dirty="0"/>
              <a:t>	public Object serve( ) </a:t>
            </a:r>
          </a:p>
          <a:p>
            <a:r>
              <a:rPr lang="en-GB" b="1" dirty="0"/>
              <a:t>	// Remove the first object from the queue</a:t>
            </a:r>
          </a:p>
          <a:p>
            <a:r>
              <a:rPr lang="en-GB" b="1" dirty="0"/>
              <a:t>	{</a:t>
            </a:r>
          </a:p>
          <a:p>
            <a:r>
              <a:rPr lang="en-GB" b="1" dirty="0"/>
              <a:t>		Object </a:t>
            </a:r>
            <a:r>
              <a:rPr lang="en-GB" b="1" dirty="0" err="1"/>
              <a:t>obj</a:t>
            </a:r>
            <a:r>
              <a:rPr lang="en-GB" b="1" dirty="0"/>
              <a:t>;</a:t>
            </a:r>
          </a:p>
          <a:p>
            <a:r>
              <a:rPr lang="en-GB" b="1" dirty="0"/>
              <a:t>		if (</a:t>
            </a:r>
            <a:r>
              <a:rPr lang="en-GB" b="1" dirty="0" err="1"/>
              <a:t>qSize</a:t>
            </a:r>
            <a:r>
              <a:rPr lang="en-GB" b="1" dirty="0"/>
              <a:t> == 0)</a:t>
            </a:r>
          </a:p>
          <a:p>
            <a:r>
              <a:rPr lang="en-GB" b="1" dirty="0"/>
              <a:t>		</a:t>
            </a:r>
            <a:r>
              <a:rPr lang="en-GB" b="1" dirty="0" smtClean="0"/>
              <a:t> </a:t>
            </a:r>
            <a:r>
              <a:rPr lang="en-GB" b="1" dirty="0" err="1" smtClean="0"/>
              <a:t>System.out.println</a:t>
            </a:r>
            <a:r>
              <a:rPr lang="en-GB" b="1" dirty="0" smtClean="0"/>
              <a:t>("</a:t>
            </a:r>
            <a:r>
              <a:rPr lang="en-GB" b="1" dirty="0"/>
              <a:t>Queue is empty.");</a:t>
            </a:r>
          </a:p>
          <a:p>
            <a:r>
              <a:rPr lang="en-GB" b="1" dirty="0"/>
              <a:t>		else {</a:t>
            </a:r>
          </a:p>
          <a:p>
            <a:r>
              <a:rPr lang="en-GB" b="1" dirty="0"/>
              <a:t>			</a:t>
            </a:r>
            <a:r>
              <a:rPr lang="en-GB" b="1" dirty="0" err="1"/>
              <a:t>obj</a:t>
            </a:r>
            <a:r>
              <a:rPr lang="en-GB" b="1" dirty="0"/>
              <a:t> = </a:t>
            </a:r>
            <a:r>
              <a:rPr lang="en-GB" b="1" dirty="0" err="1"/>
              <a:t>head.getElement</a:t>
            </a:r>
            <a:r>
              <a:rPr lang="en-GB" b="1" dirty="0"/>
              <a:t>();</a:t>
            </a:r>
          </a:p>
          <a:p>
            <a:r>
              <a:rPr lang="en-GB" b="1" dirty="0"/>
              <a:t>			head = </a:t>
            </a:r>
            <a:r>
              <a:rPr lang="en-GB" b="1" dirty="0" err="1"/>
              <a:t>head.getNext</a:t>
            </a:r>
            <a:r>
              <a:rPr lang="en-GB" b="1" dirty="0"/>
              <a:t>();</a:t>
            </a:r>
          </a:p>
          <a:p>
            <a:r>
              <a:rPr lang="en-GB" b="1" dirty="0"/>
              <a:t>			</a:t>
            </a:r>
            <a:r>
              <a:rPr lang="en-GB" b="1" dirty="0" err="1"/>
              <a:t>qSize</a:t>
            </a:r>
            <a:r>
              <a:rPr lang="en-GB" b="1" dirty="0"/>
              <a:t>--;</a:t>
            </a:r>
          </a:p>
          <a:p>
            <a:r>
              <a:rPr lang="en-GB" b="1" dirty="0"/>
              <a:t>		}</a:t>
            </a:r>
          </a:p>
          <a:p>
            <a:r>
              <a:rPr lang="en-GB" b="1" dirty="0"/>
              <a:t>		if (</a:t>
            </a:r>
            <a:r>
              <a:rPr lang="en-GB" b="1" dirty="0" err="1"/>
              <a:t>qSize</a:t>
            </a:r>
            <a:r>
              <a:rPr lang="en-GB" b="1" dirty="0"/>
              <a:t> == 0)</a:t>
            </a:r>
          </a:p>
          <a:p>
            <a:r>
              <a:rPr lang="en-GB" b="1" dirty="0"/>
              <a:t>			tail = null; // the queue is now 				   // empty</a:t>
            </a:r>
          </a:p>
          <a:p>
            <a:r>
              <a:rPr lang="en-GB" b="1" dirty="0"/>
              <a:t>		return </a:t>
            </a:r>
            <a:r>
              <a:rPr lang="en-GB" b="1" dirty="0" err="1"/>
              <a:t>obj</a:t>
            </a:r>
            <a:r>
              <a:rPr lang="en-GB" b="1" dirty="0"/>
              <a:t>;	</a:t>
            </a:r>
          </a:p>
          <a:p>
            <a:r>
              <a:rPr lang="en-GB" b="1" dirty="0"/>
              <a:t>	  }</a:t>
            </a:r>
          </a:p>
          <a:p>
            <a:r>
              <a:rPr lang="en-GB" b="1" dirty="0"/>
              <a:t>} // end of class </a:t>
            </a:r>
            <a:r>
              <a:rPr lang="en-GB" b="1" dirty="0" err="1"/>
              <a:t>LinkedQueue</a:t>
            </a:r>
            <a:endParaRPr lang="en-GB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288" y="1484313"/>
            <a:ext cx="822960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/>
              <a:t>// Driver Program : QueueTest</a:t>
            </a:r>
          </a:p>
          <a:p>
            <a:r>
              <a:rPr lang="en-GB" b="1"/>
              <a:t>import javax.swing.*;</a:t>
            </a:r>
          </a:p>
          <a:p>
            <a:r>
              <a:rPr lang="en-GB" b="1" u="sng"/>
              <a:t>public class QueueTest</a:t>
            </a:r>
            <a:r>
              <a:rPr lang="en-GB" b="1"/>
              <a:t> {</a:t>
            </a:r>
          </a:p>
          <a:p>
            <a:r>
              <a:rPr lang="en-GB" b="1"/>
              <a:t>	public static void main(String args[ ])</a:t>
            </a:r>
          </a:p>
          <a:p>
            <a:r>
              <a:rPr lang="en-GB" b="1"/>
              <a:t>	{</a:t>
            </a:r>
          </a:p>
          <a:p>
            <a:r>
              <a:rPr lang="en-GB" b="1"/>
              <a:t>		Object inObj;</a:t>
            </a:r>
          </a:p>
          <a:p>
            <a:r>
              <a:rPr lang="en-GB" b="1"/>
              <a:t>		String output;</a:t>
            </a:r>
          </a:p>
          <a:p>
            <a:r>
              <a:rPr lang="en-GB" b="1"/>
              <a:t>		LinkedQueue queue1 = new LinkedQueue( );</a:t>
            </a:r>
          </a:p>
          <a:p>
            <a:r>
              <a:rPr lang="en-GB" b="1"/>
              <a:t>		</a:t>
            </a:r>
          </a:p>
          <a:p>
            <a:r>
              <a:rPr lang="en-GB" b="1"/>
              <a:t>		for (int i=0; i &lt; 5; i++)</a:t>
            </a:r>
          </a:p>
          <a:p>
            <a:r>
              <a:rPr lang="en-GB" b="1"/>
              <a:t>		{</a:t>
            </a:r>
          </a:p>
          <a:p>
            <a:r>
              <a:rPr lang="en-GB" b="1"/>
              <a:t>		inObj =JOptionPane.showInputDialog("Enter a string");</a:t>
            </a:r>
          </a:p>
          <a:p>
            <a:r>
              <a:rPr lang="en-GB" b="1"/>
              <a:t>		queue1.append(inObj);</a:t>
            </a:r>
          </a:p>
          <a:p>
            <a:r>
              <a:rPr lang="en-GB" b="1"/>
              <a:t>		}</a:t>
            </a:r>
          </a:p>
          <a:p>
            <a:r>
              <a:rPr lang="en-GB" b="1"/>
              <a:t>		output = "The current size of the queue  "+ queue1.size( );</a:t>
            </a:r>
          </a:p>
          <a:p>
            <a:r>
              <a:rPr lang="en-GB" b="1"/>
              <a:t>		output += "\nThe current front of the queue is " + 					queue1.front() + "\n\n";</a:t>
            </a:r>
          </a:p>
          <a:p>
            <a:r>
              <a:rPr lang="en-GB" b="1"/>
              <a:t>		Object outObj = queue1.serve( );</a:t>
            </a:r>
          </a:p>
          <a:p>
            <a:r>
              <a:rPr lang="en-GB" b="1"/>
              <a:t>		output += "Just removed " + outObj +  "\n\n";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3312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/>
              <a:t>		inObj = 	JOptionPane.showInputDialog("Enter a string");</a:t>
            </a:r>
          </a:p>
          <a:p>
            <a:r>
              <a:rPr lang="en-GB" b="1"/>
              <a:t>		queue1.append(inObj);</a:t>
            </a:r>
          </a:p>
          <a:p>
            <a:endParaRPr lang="en-GB" b="1"/>
          </a:p>
          <a:p>
            <a:r>
              <a:rPr lang="en-GB" b="1"/>
              <a:t>		output += "After removing and adding an item, the queue 							contains:\n";</a:t>
            </a:r>
          </a:p>
          <a:p>
            <a:endParaRPr lang="en-GB" b="1"/>
          </a:p>
          <a:p>
            <a:r>
              <a:rPr lang="en-GB" b="1"/>
              <a:t>		do</a:t>
            </a:r>
          </a:p>
          <a:p>
            <a:r>
              <a:rPr lang="en-GB" b="1"/>
              <a:t>		{</a:t>
            </a:r>
          </a:p>
          <a:p>
            <a:r>
              <a:rPr lang="en-GB" b="1"/>
              <a:t>			output += queue1.serve() + "\n";</a:t>
            </a:r>
          </a:p>
          <a:p>
            <a:r>
              <a:rPr lang="en-GB" b="1"/>
              <a:t>		} while (queue1.size( ) &gt; 0);</a:t>
            </a:r>
          </a:p>
          <a:p>
            <a:r>
              <a:rPr lang="en-GB" b="1"/>
              <a:t> 			</a:t>
            </a:r>
          </a:p>
          <a:p>
            <a:r>
              <a:rPr lang="en-GB" b="1"/>
              <a:t>		JTextArea outputArea = new JTextArea();</a:t>
            </a:r>
          </a:p>
          <a:p>
            <a:r>
              <a:rPr lang="en-GB" b="1"/>
              <a:t>		outputArea.setText(output);</a:t>
            </a:r>
          </a:p>
          <a:p>
            <a:r>
              <a:rPr lang="en-GB" b="1"/>
              <a:t>		JOptionPane.showMessageDialog</a:t>
            </a:r>
          </a:p>
          <a:p>
            <a:r>
              <a:rPr lang="en-GB" b="1"/>
              <a:t>		(null, outputArea, "LinkedQueues", 						JOptionPane.INFORMATION_MESSAGE);</a:t>
            </a:r>
          </a:p>
          <a:p>
            <a:endParaRPr lang="en-GB" b="1"/>
          </a:p>
          <a:p>
            <a:r>
              <a:rPr lang="en-GB" b="1"/>
              <a:t>		System.exit(0);</a:t>
            </a:r>
          </a:p>
          <a:p>
            <a:r>
              <a:rPr lang="en-GB" b="1"/>
              <a:t>	} // end of main</a:t>
            </a:r>
          </a:p>
          <a:p>
            <a:r>
              <a:rPr lang="en-GB" b="1"/>
              <a:t>} // end of class QueueTest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linke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6800" y="971550"/>
            <a:ext cx="4484688" cy="1084263"/>
          </a:xfrm>
          <a:prstGeom prst="rect">
            <a:avLst/>
          </a:prstGeom>
          <a:noFill/>
        </p:spPr>
      </p:pic>
      <p:pic>
        <p:nvPicPr>
          <p:cNvPr id="22531" name="Picture 3" descr="link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5600" y="2971800"/>
            <a:ext cx="6005513" cy="2471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20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b="1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2073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4000" b="1" u="sng" dirty="0"/>
              <a:t>QUEUES</a:t>
            </a:r>
            <a:endParaRPr lang="en-GB" sz="4000" b="1" dirty="0"/>
          </a:p>
          <a:p>
            <a:endParaRPr lang="en-GB" b="1" dirty="0"/>
          </a:p>
          <a:p>
            <a:r>
              <a:rPr lang="en-GB" b="1" dirty="0"/>
              <a:t>Front (or Head) of Queue – It is the first entry that will be removed from the queue.</a:t>
            </a:r>
          </a:p>
          <a:p>
            <a:r>
              <a:rPr lang="en-GB" b="1" dirty="0"/>
              <a:t>		i.e. ALWAYS </a:t>
            </a:r>
            <a:r>
              <a:rPr lang="en-GB" b="1" u="sng" dirty="0"/>
              <a:t>remove</a:t>
            </a:r>
            <a:r>
              <a:rPr lang="en-GB" b="1" dirty="0"/>
              <a:t> from the </a:t>
            </a:r>
            <a:r>
              <a:rPr lang="en-GB" b="1" u="sng" dirty="0"/>
              <a:t>front</a:t>
            </a:r>
            <a:r>
              <a:rPr lang="en-GB" b="1" dirty="0"/>
              <a:t> of the queue.</a:t>
            </a:r>
          </a:p>
          <a:p>
            <a:endParaRPr lang="en-GB" b="1" dirty="0"/>
          </a:p>
          <a:p>
            <a:r>
              <a:rPr lang="en-GB" b="1" dirty="0"/>
              <a:t>Rear (or Tail) of Queue – The last entry, or the most recently added</a:t>
            </a:r>
          </a:p>
          <a:p>
            <a:r>
              <a:rPr lang="en-GB" b="1" dirty="0"/>
              <a:t>i.e. ALWAYS </a:t>
            </a:r>
            <a:r>
              <a:rPr lang="en-GB" b="1" u="sng" dirty="0"/>
              <a:t>add</a:t>
            </a:r>
            <a:r>
              <a:rPr lang="en-GB" b="1" dirty="0"/>
              <a:t> at the </a:t>
            </a:r>
            <a:r>
              <a:rPr lang="en-GB" b="1" u="sng" dirty="0"/>
              <a:t>rear</a:t>
            </a:r>
            <a:r>
              <a:rPr lang="en-GB" b="1" dirty="0"/>
              <a:t> of the queue.</a:t>
            </a:r>
          </a:p>
          <a:p>
            <a:endParaRPr lang="en-GB" b="1" dirty="0"/>
          </a:p>
          <a:p>
            <a:r>
              <a:rPr lang="en-GB" b="1" dirty="0"/>
              <a:t>Queues are called FIFO data structures, since the </a:t>
            </a:r>
            <a:r>
              <a:rPr lang="en-GB" b="1" u="sng" dirty="0"/>
              <a:t>first</a:t>
            </a:r>
            <a:r>
              <a:rPr lang="en-GB" b="1" dirty="0"/>
              <a:t> item </a:t>
            </a:r>
            <a:r>
              <a:rPr lang="en-GB" b="1" u="sng" dirty="0"/>
              <a:t>in</a:t>
            </a:r>
            <a:r>
              <a:rPr lang="en-GB" b="1" dirty="0"/>
              <a:t> will be the </a:t>
            </a:r>
            <a:r>
              <a:rPr lang="en-GB" b="1" u="sng" dirty="0"/>
              <a:t>first</a:t>
            </a:r>
            <a:r>
              <a:rPr lang="en-GB" b="1" dirty="0"/>
              <a:t> item </a:t>
            </a:r>
            <a:r>
              <a:rPr lang="en-GB" b="1" u="sng" dirty="0"/>
              <a:t>out</a:t>
            </a:r>
            <a:r>
              <a:rPr lang="en-GB" b="1" dirty="0"/>
              <a:t>.</a:t>
            </a:r>
          </a:p>
          <a:p>
            <a:endParaRPr lang="en-GB" b="1" dirty="0"/>
          </a:p>
          <a:p>
            <a:r>
              <a:rPr lang="en-GB" b="1" dirty="0"/>
              <a:t>Again, similar to stacks, we need to specify a number of queue operations.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11188" y="1052513"/>
            <a:ext cx="756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u="sng" dirty="0"/>
              <a:t>Linked Queues</a:t>
            </a:r>
            <a:endParaRPr lang="en-GB" sz="2000" b="1" dirty="0"/>
          </a:p>
          <a:p>
            <a:pPr>
              <a:spcBef>
                <a:spcPts val="0"/>
              </a:spcBef>
              <a:buFontTx/>
              <a:buChar char="•"/>
            </a:pPr>
            <a:endParaRPr lang="en-GB" sz="2000" b="1" dirty="0" smtClean="0"/>
          </a:p>
          <a:p>
            <a:pPr>
              <a:spcBef>
                <a:spcPts val="0"/>
              </a:spcBef>
              <a:buFontTx/>
              <a:buChar char="•"/>
            </a:pPr>
            <a:r>
              <a:rPr lang="en-GB" sz="2000" b="1" dirty="0" smtClean="0"/>
              <a:t>It is for queues that linked storage really comes into its own.</a:t>
            </a:r>
          </a:p>
          <a:p>
            <a:pPr>
              <a:spcBef>
                <a:spcPts val="0"/>
              </a:spcBef>
              <a:buFontTx/>
              <a:buChar char="•"/>
            </a:pPr>
            <a:endParaRPr lang="en-GB" sz="2000" b="1" dirty="0" smtClean="0"/>
          </a:p>
          <a:p>
            <a:pPr>
              <a:spcBef>
                <a:spcPts val="0"/>
              </a:spcBef>
              <a:buFontTx/>
              <a:buChar char="•"/>
            </a:pPr>
            <a:r>
              <a:rPr lang="en-GB" sz="2000" b="1" dirty="0" smtClean="0"/>
              <a:t>We need only maintain references to 2 nodes - front &amp; rear.</a:t>
            </a:r>
          </a:p>
          <a:p>
            <a:pPr>
              <a:spcBef>
                <a:spcPts val="0"/>
              </a:spcBef>
              <a:buFontTx/>
              <a:buChar char="•"/>
            </a:pPr>
            <a:endParaRPr lang="en-GB" sz="2000" b="1" dirty="0" smtClean="0"/>
          </a:p>
          <a:p>
            <a:pPr>
              <a:spcBef>
                <a:spcPts val="0"/>
              </a:spcBef>
              <a:buFontTx/>
              <a:buChar char="•"/>
            </a:pPr>
            <a:r>
              <a:rPr lang="en-GB" sz="2000" b="1" dirty="0" smtClean="0"/>
              <a:t>We </a:t>
            </a:r>
            <a:r>
              <a:rPr lang="en-GB" sz="2000" b="1" dirty="0"/>
              <a:t>can implement a queue using a linked list that grows and shrinks as elements are inserted (</a:t>
            </a:r>
            <a:r>
              <a:rPr lang="en-GB" sz="2000" b="1" i="1" dirty="0"/>
              <a:t>appended</a:t>
            </a:r>
            <a:r>
              <a:rPr lang="en-GB" sz="2000" b="1" dirty="0"/>
              <a:t>) and deleted (</a:t>
            </a:r>
            <a:r>
              <a:rPr lang="en-GB" sz="2000" b="1" i="1" dirty="0"/>
              <a:t>served</a:t>
            </a:r>
            <a:r>
              <a:rPr lang="en-GB" sz="2000" b="1" dirty="0"/>
              <a:t>).</a:t>
            </a:r>
          </a:p>
          <a:p>
            <a:pPr>
              <a:spcBef>
                <a:spcPts val="0"/>
              </a:spcBef>
              <a:buFontTx/>
              <a:buChar char="•"/>
            </a:pPr>
            <a:endParaRPr lang="en-GB" sz="2000" b="1" dirty="0"/>
          </a:p>
          <a:p>
            <a:pPr>
              <a:spcBef>
                <a:spcPts val="0"/>
              </a:spcBef>
              <a:buFontTx/>
              <a:buChar char="•"/>
            </a:pPr>
            <a:r>
              <a:rPr lang="en-GB" sz="2000" b="1" dirty="0"/>
              <a:t> We will keep track of </a:t>
            </a:r>
            <a:r>
              <a:rPr lang="en-GB" sz="2000" b="1" u="sng" dirty="0"/>
              <a:t>both</a:t>
            </a:r>
            <a:r>
              <a:rPr lang="en-GB" sz="2000" b="1" dirty="0"/>
              <a:t> the first node of the linked list, which is the front of the queue, and the last node, which is the rear.</a:t>
            </a:r>
          </a:p>
          <a:p>
            <a:pPr>
              <a:spcBef>
                <a:spcPts val="0"/>
              </a:spcBef>
              <a:buFontTx/>
              <a:buChar char="•"/>
            </a:pPr>
            <a:endParaRPr lang="en-GB" sz="2000" b="1" u="sng" dirty="0"/>
          </a:p>
          <a:p>
            <a:pPr>
              <a:spcBef>
                <a:spcPts val="0"/>
              </a:spcBef>
              <a:buFontTx/>
              <a:buChar char="•"/>
            </a:pPr>
            <a:r>
              <a:rPr lang="en-GB" sz="2000" b="1" u="sng" dirty="0"/>
              <a:t>REMEMBER</a:t>
            </a:r>
            <a:r>
              <a:rPr lang="en-GB" sz="2000" b="1" dirty="0"/>
              <a:t>, removing a node from the queue requires access to the front, and adding a node requires access to the rear.</a:t>
            </a:r>
          </a:p>
          <a:p>
            <a:pPr>
              <a:spcBef>
                <a:spcPts val="0"/>
              </a:spcBef>
            </a:pP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836712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 b="1" dirty="0"/>
              <a:t>public class </a:t>
            </a:r>
            <a:r>
              <a:rPr lang="en-GB" sz="2000" b="1" dirty="0" err="1"/>
              <a:t>LinkedQueue</a:t>
            </a:r>
            <a:r>
              <a:rPr lang="en-GB" sz="2000" b="1" dirty="0"/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	// Constructor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	public </a:t>
            </a:r>
            <a:r>
              <a:rPr lang="en-GB" sz="2000" b="1" dirty="0" err="1"/>
              <a:t>LinkedQueue</a:t>
            </a:r>
            <a:r>
              <a:rPr lang="en-GB" sz="2000" b="1" dirty="0"/>
              <a:t>( ); // Initialises an object of type </a:t>
            </a:r>
            <a:r>
              <a:rPr lang="en-GB" sz="2000" b="1" dirty="0" err="1"/>
              <a:t>LinkedQueue</a:t>
            </a:r>
            <a:endParaRPr lang="en-GB" sz="2000" b="1" dirty="0"/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	// </a:t>
            </a:r>
            <a:r>
              <a:rPr lang="en-GB" sz="2000" b="1" dirty="0" err="1"/>
              <a:t>accessor</a:t>
            </a:r>
            <a:r>
              <a:rPr lang="en-GB" sz="2000" b="1" dirty="0"/>
              <a:t> methods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  	public </a:t>
            </a:r>
            <a:r>
              <a:rPr lang="en-GB" sz="2000" b="1" dirty="0" err="1"/>
              <a:t>int</a:t>
            </a:r>
            <a:r>
              <a:rPr lang="en-GB" sz="2000" b="1" dirty="0"/>
              <a:t> size( ); //return the number of elements stored in the queue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  	public </a:t>
            </a:r>
            <a:r>
              <a:rPr lang="en-GB" sz="2000" b="1" dirty="0" err="1"/>
              <a:t>boolean</a:t>
            </a:r>
            <a:r>
              <a:rPr lang="en-GB" sz="2000" b="1" dirty="0"/>
              <a:t> </a:t>
            </a:r>
            <a:r>
              <a:rPr lang="en-GB" sz="2000" b="1" dirty="0" err="1"/>
              <a:t>isEmpty</a:t>
            </a:r>
            <a:r>
              <a:rPr lang="en-GB" sz="2000" b="1" dirty="0"/>
              <a:t>( ); // test whether the queue is empty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	public Object front( ) // return the front element of the queue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    		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	// update methods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  	public void append (Object </a:t>
            </a:r>
            <a:r>
              <a:rPr lang="en-GB" sz="2000" b="1" dirty="0" err="1"/>
              <a:t>obj</a:t>
            </a:r>
            <a:r>
              <a:rPr lang="en-GB" sz="2000" b="1" dirty="0"/>
              <a:t>); // insert an element at the rear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  	public Object serve( ) // return and remove the front element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 		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684213" y="9810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GB" sz="2800" b="1" u="sng">
                <a:solidFill>
                  <a:schemeClr val="tx2"/>
                </a:solidFill>
              </a:rPr>
              <a:t>Linked Queue</a:t>
            </a:r>
            <a:endParaRPr kumimoji="1" lang="en-GB" sz="4400">
              <a:solidFill>
                <a:schemeClr val="tx2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55650" y="2349500"/>
            <a:ext cx="8001000" cy="2698750"/>
            <a:chOff x="432" y="816"/>
            <a:chExt cx="5040" cy="1700"/>
          </a:xfrm>
        </p:grpSpPr>
        <p:sp>
          <p:nvSpPr>
            <p:cNvPr id="7170" name="Rectangle 2"/>
            <p:cNvSpPr>
              <a:spLocks noChangeArrowheads="1"/>
            </p:cNvSpPr>
            <p:nvPr/>
          </p:nvSpPr>
          <p:spPr bwMode="auto">
            <a:xfrm>
              <a:off x="3024" y="816"/>
              <a:ext cx="912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3456" y="81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4368" y="816"/>
              <a:ext cx="912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 flipV="1">
              <a:off x="4848" y="81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728" y="816"/>
              <a:ext cx="86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GB" sz="1600" b="1"/>
                <a:t>element  next  </a:t>
              </a:r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2256" y="81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cxnSp>
          <p:nvCxnSpPr>
            <p:cNvPr id="7176" name="AutoShape 8"/>
            <p:cNvCxnSpPr>
              <a:cxnSpLocks noChangeShapeType="1"/>
              <a:endCxn id="7170" idx="1"/>
            </p:cNvCxnSpPr>
            <p:nvPr/>
          </p:nvCxnSpPr>
          <p:spPr bwMode="auto">
            <a:xfrm>
              <a:off x="2592" y="960"/>
              <a:ext cx="42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77" name="AutoShape 9"/>
            <p:cNvCxnSpPr>
              <a:cxnSpLocks noChangeShapeType="1"/>
              <a:endCxn id="7172" idx="1"/>
            </p:cNvCxnSpPr>
            <p:nvPr/>
          </p:nvCxnSpPr>
          <p:spPr bwMode="auto">
            <a:xfrm>
              <a:off x="3936" y="960"/>
              <a:ext cx="42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432" y="17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head</a:t>
              </a:r>
              <a:endParaRPr lang="en-GB" sz="2400"/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480" y="230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tail</a:t>
              </a:r>
              <a:endParaRPr lang="en-GB" sz="2400" b="1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1392" y="182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V="1">
              <a:off x="2016" y="1104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1392" y="2352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4656" y="1104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cxnSp>
          <p:nvCxnSpPr>
            <p:cNvPr id="7187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5256" y="984"/>
              <a:ext cx="240" cy="192"/>
            </a:xfrm>
            <a:prstGeom prst="bentConnector3">
              <a:avLst>
                <a:gd name="adj1" fmla="val -42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8153400" y="1828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 </a:t>
            </a:r>
            <a:r>
              <a:rPr lang="en-GB" sz="1400" b="1"/>
              <a:t>NULL</a:t>
            </a:r>
            <a:endParaRPr lang="en-GB" sz="1600" b="1"/>
          </a:p>
        </p:txBody>
      </p:sp>
      <p:sp>
        <p:nvSpPr>
          <p:cNvPr id="24" name="Rectangle 23"/>
          <p:cNvSpPr/>
          <p:nvPr/>
        </p:nvSpPr>
        <p:spPr>
          <a:xfrm>
            <a:off x="1475656" y="371703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>
            <a:off x="1475656" y="4509120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head</a:t>
            </a:r>
            <a:endParaRPr lang="en-GB" sz="24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62000" y="36576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tail</a:t>
            </a:r>
            <a:endParaRPr lang="en-GB" sz="2400" b="1"/>
          </a:p>
        </p:txBody>
      </p:sp>
      <p:cxnSp>
        <p:nvCxnSpPr>
          <p:cNvPr id="8198" name="AutoShape 6"/>
          <p:cNvCxnSpPr>
            <a:cxnSpLocks noChangeShapeType="1"/>
            <a:endCxn id="8199" idx="0"/>
          </p:cNvCxnSpPr>
          <p:nvPr/>
        </p:nvCxnSpPr>
        <p:spPr bwMode="auto">
          <a:xfrm rot="16200000" flipH="1">
            <a:off x="1828800" y="3200400"/>
            <a:ext cx="1143000" cy="381000"/>
          </a:xfrm>
          <a:prstGeom prst="bentConnector3">
            <a:avLst>
              <a:gd name="adj1" fmla="val -125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209800" y="39624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 </a:t>
            </a:r>
            <a:r>
              <a:rPr lang="en-GB" sz="1400" b="1"/>
              <a:t>NULL</a:t>
            </a:r>
            <a:endParaRPr lang="en-GB" sz="1600" b="1"/>
          </a:p>
        </p:txBody>
      </p:sp>
      <p:cxnSp>
        <p:nvCxnSpPr>
          <p:cNvPr id="8200" name="AutoShape 8"/>
          <p:cNvCxnSpPr>
            <a:cxnSpLocks noChangeShapeType="1"/>
          </p:cNvCxnSpPr>
          <p:nvPr/>
        </p:nvCxnSpPr>
        <p:spPr bwMode="auto">
          <a:xfrm rot="16200000" flipH="1">
            <a:off x="2171700" y="3619500"/>
            <a:ext cx="381000" cy="304800"/>
          </a:xfrm>
          <a:prstGeom prst="bentConnector3">
            <a:avLst>
              <a:gd name="adj1" fmla="val -42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343400" y="2438400"/>
            <a:ext cx="3581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 b="1" u="sng"/>
              <a:t>LinkedQueue( )</a:t>
            </a:r>
          </a:p>
          <a:p>
            <a:pPr eaLnBrk="1" hangingPunct="1">
              <a:spcBef>
                <a:spcPct val="50000"/>
              </a:spcBef>
            </a:pPr>
            <a:endParaRPr lang="en-GB" sz="2000" b="1" u="sng"/>
          </a:p>
          <a:p>
            <a:pPr eaLnBrk="1" hangingPunct="1"/>
            <a:r>
              <a:rPr lang="en-GB" sz="2000" b="1"/>
              <a:t>public LinkedQueue()</a:t>
            </a:r>
          </a:p>
          <a:p>
            <a:pPr eaLnBrk="1" hangingPunct="1"/>
            <a:r>
              <a:rPr lang="en-GB" sz="2000" b="1"/>
              <a:t>{</a:t>
            </a:r>
          </a:p>
          <a:p>
            <a:pPr eaLnBrk="1" hangingPunct="1"/>
            <a:r>
              <a:rPr lang="en-GB" sz="2000" b="1"/>
              <a:t>	head = tail = null;</a:t>
            </a:r>
          </a:p>
          <a:p>
            <a:pPr eaLnBrk="1" hangingPunct="1"/>
            <a:r>
              <a:rPr lang="en-GB" sz="2000" b="1"/>
              <a:t>	qSize = 0;</a:t>
            </a:r>
          </a:p>
          <a:p>
            <a:pPr eaLnBrk="1" hangingPunct="1"/>
            <a:r>
              <a:rPr lang="en-GB" sz="2000" b="1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3648" y="2420888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403648" y="3284984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743200" y="1295400"/>
            <a:ext cx="13716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GB" sz="1600" b="1"/>
              <a:t>   ‘a’      next  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3429000" y="1295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85800" y="28194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head</a:t>
            </a:r>
            <a:endParaRPr lang="en-GB" sz="240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62000" y="36576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tail</a:t>
            </a:r>
            <a:endParaRPr lang="en-GB" sz="2400" b="1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209800" y="2895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2819400" y="1752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209800" y="3733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3124200" y="17526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cxnSp>
        <p:nvCxnSpPr>
          <p:cNvPr id="9228" name="AutoShape 12"/>
          <p:cNvCxnSpPr>
            <a:cxnSpLocks noChangeShapeType="1"/>
          </p:cNvCxnSpPr>
          <p:nvPr/>
        </p:nvCxnSpPr>
        <p:spPr bwMode="auto">
          <a:xfrm rot="16200000" flipH="1">
            <a:off x="4076700" y="1562100"/>
            <a:ext cx="381000" cy="304800"/>
          </a:xfrm>
          <a:prstGeom prst="bentConnector3">
            <a:avLst>
              <a:gd name="adj1" fmla="val -42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038600" y="1828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 </a:t>
            </a:r>
            <a:r>
              <a:rPr lang="en-GB" sz="1400" b="1"/>
              <a:t>NULL</a:t>
            </a:r>
            <a:endParaRPr lang="en-GB" sz="1600" b="1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886200" y="2362200"/>
            <a:ext cx="4953000" cy="306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public void append (Object obj); </a:t>
            </a:r>
          </a:p>
          <a:p>
            <a:pPr eaLnBrk="1" hangingPunct="1"/>
            <a:r>
              <a:rPr lang="en-GB" sz="1600" b="1"/>
              <a:t>{</a:t>
            </a:r>
          </a:p>
          <a:p>
            <a:pPr eaLnBrk="1" hangingPunct="1"/>
            <a:r>
              <a:rPr lang="en-GB" sz="1600" b="1"/>
              <a:t>	Node node = new Node();</a:t>
            </a:r>
          </a:p>
          <a:p>
            <a:pPr eaLnBrk="1" hangingPunct="1"/>
            <a:r>
              <a:rPr lang="en-GB" sz="1600" b="1"/>
              <a:t>	node.setElement(obj);</a:t>
            </a:r>
          </a:p>
          <a:p>
            <a:pPr eaLnBrk="1" hangingPunct="1"/>
            <a:r>
              <a:rPr lang="en-GB" sz="1600" b="1"/>
              <a:t>	node.setNext(null); </a:t>
            </a:r>
          </a:p>
          <a:p>
            <a:pPr eaLnBrk="1" hangingPunct="1"/>
            <a:r>
              <a:rPr lang="en-GB" sz="1600" b="1"/>
              <a:t>	if (qSize == 0)</a:t>
            </a:r>
          </a:p>
          <a:p>
            <a:pPr eaLnBrk="1" hangingPunct="1"/>
            <a:r>
              <a:rPr lang="en-GB" sz="1600" b="1"/>
              <a:t>		head = node; </a:t>
            </a:r>
          </a:p>
          <a:p>
            <a:pPr eaLnBrk="1" hangingPunct="1"/>
            <a:r>
              <a:rPr lang="en-GB" sz="1600" b="1"/>
              <a:t>	else</a:t>
            </a:r>
          </a:p>
          <a:p>
            <a:pPr eaLnBrk="1" hangingPunct="1"/>
            <a:r>
              <a:rPr lang="en-GB" sz="1600" b="1"/>
              <a:t>		tail.setNext(node); 			tail = node;</a:t>
            </a:r>
          </a:p>
          <a:p>
            <a:pPr eaLnBrk="1" hangingPunct="1"/>
            <a:r>
              <a:rPr lang="en-GB" sz="1600" b="1"/>
              <a:t>	qSize++;</a:t>
            </a:r>
          </a:p>
          <a:p>
            <a:pPr eaLnBrk="1" hangingPunct="1"/>
            <a:r>
              <a:rPr lang="en-GB" sz="1600" b="1"/>
              <a:t>}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066800" y="8382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b="1"/>
              <a:t>node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1752600" y="1066800"/>
            <a:ext cx="990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1475656" y="2564904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1475656" y="335699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743200" y="1295400"/>
            <a:ext cx="13716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GB" sz="1600" b="1"/>
              <a:t>   ‘a’     next  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3429000" y="1295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85800" y="28194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head</a:t>
            </a:r>
            <a:endParaRPr lang="en-GB" sz="240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2000" y="36576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tail</a:t>
            </a:r>
            <a:endParaRPr lang="en-GB" sz="2400" b="1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209800" y="2895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2819400" y="1752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209800" y="37338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5181600" y="17526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cxnSp>
        <p:nvCxnSpPr>
          <p:cNvPr id="10252" name="AutoShape 12"/>
          <p:cNvCxnSpPr>
            <a:cxnSpLocks noChangeShapeType="1"/>
          </p:cNvCxnSpPr>
          <p:nvPr/>
        </p:nvCxnSpPr>
        <p:spPr bwMode="auto">
          <a:xfrm rot="16200000" flipH="1">
            <a:off x="6134100" y="1562100"/>
            <a:ext cx="381000" cy="304800"/>
          </a:xfrm>
          <a:prstGeom prst="bentConnector3">
            <a:avLst>
              <a:gd name="adj1" fmla="val -42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096000" y="1828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 </a:t>
            </a:r>
            <a:r>
              <a:rPr lang="en-GB" sz="1400" b="1"/>
              <a:t>NULL</a:t>
            </a:r>
            <a:endParaRPr lang="en-GB" sz="1600" b="1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800600" y="1295400"/>
            <a:ext cx="13716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GB" sz="1600" b="1"/>
              <a:t>   ‘b’     next  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4114800" y="1524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5486400" y="1295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486400" y="2708275"/>
            <a:ext cx="3333750" cy="306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b="1"/>
              <a:t>public void append (Object obj); </a:t>
            </a:r>
          </a:p>
          <a:p>
            <a:pPr eaLnBrk="1" hangingPunct="1"/>
            <a:r>
              <a:rPr lang="en-GB" sz="1600" b="1"/>
              <a:t>{</a:t>
            </a:r>
          </a:p>
          <a:p>
            <a:pPr eaLnBrk="1" hangingPunct="1"/>
            <a:r>
              <a:rPr lang="en-GB" sz="1600" b="1"/>
              <a:t>	Node node = new Node();</a:t>
            </a:r>
          </a:p>
          <a:p>
            <a:pPr eaLnBrk="1" hangingPunct="1"/>
            <a:r>
              <a:rPr lang="en-GB" sz="1600" b="1"/>
              <a:t>	node.setElement(obj);</a:t>
            </a:r>
          </a:p>
          <a:p>
            <a:pPr eaLnBrk="1" hangingPunct="1"/>
            <a:r>
              <a:rPr lang="en-GB" sz="1600" b="1"/>
              <a:t>	node.setNext(null); </a:t>
            </a:r>
          </a:p>
          <a:p>
            <a:pPr eaLnBrk="1" hangingPunct="1"/>
            <a:r>
              <a:rPr lang="en-GB" sz="1600" b="1"/>
              <a:t>	if (qSize == 0)</a:t>
            </a:r>
          </a:p>
          <a:p>
            <a:pPr eaLnBrk="1" hangingPunct="1"/>
            <a:r>
              <a:rPr lang="en-GB" sz="1600" b="1"/>
              <a:t>	         head = node; </a:t>
            </a:r>
          </a:p>
          <a:p>
            <a:pPr eaLnBrk="1" hangingPunct="1"/>
            <a:r>
              <a:rPr lang="en-GB" sz="1600" b="1"/>
              <a:t>	else</a:t>
            </a:r>
          </a:p>
          <a:p>
            <a:pPr eaLnBrk="1" hangingPunct="1"/>
            <a:r>
              <a:rPr lang="en-GB" sz="1600" b="1"/>
              <a:t>	       *tail.setNext(node);</a:t>
            </a:r>
          </a:p>
          <a:p>
            <a:pPr eaLnBrk="1" hangingPunct="1"/>
            <a:r>
              <a:rPr lang="en-GB" sz="1600" b="1"/>
              <a:t> 	tail = node;</a:t>
            </a:r>
          </a:p>
          <a:p>
            <a:pPr eaLnBrk="1" hangingPunct="1"/>
            <a:r>
              <a:rPr lang="en-GB" sz="1600" b="1"/>
              <a:t>	qSize++;</a:t>
            </a:r>
          </a:p>
          <a:p>
            <a:pPr eaLnBrk="1" hangingPunct="1"/>
            <a:r>
              <a:rPr lang="en-GB" sz="1600" b="1"/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75656" y="2564904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475656" y="335699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700338" y="3573463"/>
            <a:ext cx="6053137" cy="267765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 b="1" dirty="0"/>
              <a:t>public Object serve( ) </a:t>
            </a:r>
            <a:r>
              <a:rPr lang="en-GB" sz="1400" b="1" dirty="0" smtClean="0"/>
              <a:t>{</a:t>
            </a:r>
            <a:endParaRPr lang="en-GB" sz="1400" b="1" dirty="0"/>
          </a:p>
          <a:p>
            <a:pPr eaLnBrk="1" hangingPunct="1"/>
            <a:r>
              <a:rPr lang="en-GB" sz="1400" b="1" dirty="0"/>
              <a:t>	Object </a:t>
            </a:r>
            <a:r>
              <a:rPr lang="en-GB" sz="1400" b="1" dirty="0" err="1"/>
              <a:t>obj</a:t>
            </a:r>
            <a:r>
              <a:rPr lang="en-GB" sz="1400" b="1" dirty="0"/>
              <a:t>;</a:t>
            </a:r>
          </a:p>
          <a:p>
            <a:pPr eaLnBrk="1" hangingPunct="1"/>
            <a:r>
              <a:rPr lang="en-GB" sz="1400" b="1" dirty="0"/>
              <a:t>	if (</a:t>
            </a:r>
            <a:r>
              <a:rPr lang="en-GB" sz="1400" b="1" dirty="0" err="1"/>
              <a:t>qSize</a:t>
            </a:r>
            <a:r>
              <a:rPr lang="en-GB" sz="1400" b="1" dirty="0"/>
              <a:t> == 0)</a:t>
            </a:r>
          </a:p>
          <a:p>
            <a:pPr eaLnBrk="1" hangingPunct="1"/>
            <a:r>
              <a:rPr lang="en-GB" sz="1400" b="1" dirty="0"/>
              <a:t>	</a:t>
            </a:r>
            <a:r>
              <a:rPr lang="en-GB" sz="1400" b="1" dirty="0" smtClean="0"/>
              <a:t>	</a:t>
            </a:r>
            <a:r>
              <a:rPr lang="en-GB" sz="1400" b="1" dirty="0" err="1" smtClean="0"/>
              <a:t>System.out.println</a:t>
            </a:r>
            <a:r>
              <a:rPr lang="en-GB" sz="1400" b="1" dirty="0" smtClean="0"/>
              <a:t>("</a:t>
            </a:r>
            <a:r>
              <a:rPr lang="en-GB" sz="1400" b="1" dirty="0"/>
              <a:t>Queue is </a:t>
            </a:r>
            <a:r>
              <a:rPr lang="en-GB" sz="1400" b="1" dirty="0" smtClean="0"/>
              <a:t>empty</a:t>
            </a:r>
            <a:r>
              <a:rPr lang="en-GB" sz="1400" b="1" dirty="0"/>
              <a:t>.");</a:t>
            </a:r>
          </a:p>
          <a:p>
            <a:pPr eaLnBrk="1" hangingPunct="1"/>
            <a:r>
              <a:rPr lang="en-GB" sz="1400" b="1" dirty="0"/>
              <a:t>	else {</a:t>
            </a:r>
          </a:p>
          <a:p>
            <a:pPr eaLnBrk="1" hangingPunct="1"/>
            <a:r>
              <a:rPr lang="en-GB" sz="1400" b="1" dirty="0"/>
              <a:t>		</a:t>
            </a:r>
            <a:r>
              <a:rPr lang="en-GB" sz="1400" b="1" dirty="0" err="1"/>
              <a:t>obj</a:t>
            </a:r>
            <a:r>
              <a:rPr lang="en-GB" sz="1400" b="1" dirty="0"/>
              <a:t> = </a:t>
            </a:r>
            <a:r>
              <a:rPr lang="en-GB" sz="1400" b="1" dirty="0" err="1"/>
              <a:t>head.getElement</a:t>
            </a:r>
            <a:r>
              <a:rPr lang="en-GB" sz="1400" b="1" dirty="0"/>
              <a:t>();</a:t>
            </a:r>
          </a:p>
          <a:p>
            <a:pPr eaLnBrk="1" hangingPunct="1"/>
            <a:r>
              <a:rPr lang="en-GB" sz="1400" b="1" dirty="0"/>
              <a:t>		head = </a:t>
            </a:r>
            <a:r>
              <a:rPr lang="en-GB" sz="1400" b="1" dirty="0" err="1"/>
              <a:t>head.getNext</a:t>
            </a:r>
            <a:r>
              <a:rPr lang="en-GB" sz="1400" b="1" dirty="0"/>
              <a:t>();</a:t>
            </a:r>
          </a:p>
          <a:p>
            <a:pPr eaLnBrk="1" hangingPunct="1"/>
            <a:r>
              <a:rPr lang="en-GB" sz="1400" b="1" dirty="0"/>
              <a:t>		</a:t>
            </a:r>
            <a:r>
              <a:rPr lang="en-GB" sz="1400" b="1" dirty="0" err="1"/>
              <a:t>qSize</a:t>
            </a:r>
            <a:r>
              <a:rPr lang="en-GB" sz="1400" b="1" dirty="0"/>
              <a:t>--;</a:t>
            </a:r>
          </a:p>
          <a:p>
            <a:pPr eaLnBrk="1" hangingPunct="1"/>
            <a:r>
              <a:rPr lang="en-GB" sz="1400" b="1" dirty="0"/>
              <a:t>	}</a:t>
            </a:r>
          </a:p>
          <a:p>
            <a:pPr eaLnBrk="1" hangingPunct="1"/>
            <a:r>
              <a:rPr lang="en-GB" sz="1400" b="1" dirty="0"/>
              <a:t>	if (</a:t>
            </a:r>
            <a:r>
              <a:rPr lang="en-GB" sz="1400" b="1" dirty="0" err="1"/>
              <a:t>qSize</a:t>
            </a:r>
            <a:r>
              <a:rPr lang="en-GB" sz="1400" b="1" dirty="0"/>
              <a:t> == 0)</a:t>
            </a:r>
          </a:p>
          <a:p>
            <a:pPr eaLnBrk="1" hangingPunct="1"/>
            <a:r>
              <a:rPr lang="en-GB" sz="1400" b="1" dirty="0"/>
              <a:t>		tail = null; 			</a:t>
            </a:r>
          </a:p>
          <a:p>
            <a:pPr eaLnBrk="1" hangingPunct="1"/>
            <a:r>
              <a:rPr lang="en-GB" sz="1400" b="1" dirty="0"/>
              <a:t>	return </a:t>
            </a:r>
            <a:r>
              <a:rPr lang="en-GB" sz="1400" b="1" dirty="0" err="1"/>
              <a:t>obj</a:t>
            </a:r>
            <a:r>
              <a:rPr lang="en-GB" sz="1400" b="1" dirty="0"/>
              <a:t>; }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4213" y="908050"/>
            <a:ext cx="6172200" cy="3763963"/>
            <a:chOff x="432" y="0"/>
            <a:chExt cx="3888" cy="2688"/>
          </a:xfrm>
        </p:grpSpPr>
        <p:sp>
          <p:nvSpPr>
            <p:cNvPr id="13314" name="Rectangle 2"/>
            <p:cNvSpPr>
              <a:spLocks noChangeArrowheads="1"/>
            </p:cNvSpPr>
            <p:nvPr/>
          </p:nvSpPr>
          <p:spPr bwMode="auto">
            <a:xfrm>
              <a:off x="1728" y="192"/>
              <a:ext cx="86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GB" sz="1600" b="1"/>
                <a:t>   ‘a’      next  </a:t>
              </a:r>
            </a:p>
          </p:txBody>
        </p:sp>
        <p:sp>
          <p:nvSpPr>
            <p:cNvPr id="13315" name="Line 3"/>
            <p:cNvSpPr>
              <a:spLocks noChangeShapeType="1"/>
            </p:cNvSpPr>
            <p:nvPr/>
          </p:nvSpPr>
          <p:spPr bwMode="auto">
            <a:xfrm>
              <a:off x="2160" y="1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432" y="1152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head</a:t>
              </a:r>
              <a:endParaRPr lang="en-GB" sz="2400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480" y="1680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tail</a:t>
              </a:r>
              <a:endParaRPr lang="en-GB" sz="2400" b="1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392" y="1200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V="1">
              <a:off x="3072" y="48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392" y="1728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V="1">
              <a:off x="3360" y="480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cxnSp>
          <p:nvCxnSpPr>
            <p:cNvPr id="13324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3864" y="360"/>
              <a:ext cx="240" cy="192"/>
            </a:xfrm>
            <a:prstGeom prst="bentConnector3">
              <a:avLst>
                <a:gd name="adj1" fmla="val -42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3840" y="528"/>
              <a:ext cx="48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 </a:t>
              </a:r>
              <a:r>
                <a:rPr lang="en-GB" sz="1400" b="1"/>
                <a:t>NULL</a:t>
              </a:r>
              <a:endParaRPr lang="en-GB" sz="1600" b="1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024" y="192"/>
              <a:ext cx="86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GB" sz="1600" b="1"/>
                <a:t>  ‘b’       next  </a:t>
              </a:r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592" y="3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456" y="1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1008" y="2256"/>
              <a:ext cx="384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GB" sz="2400"/>
                <a:t>‘a’</a:t>
              </a:r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480" y="2304"/>
              <a:ext cx="3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obj</a:t>
              </a:r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776" y="0"/>
              <a:ext cx="720" cy="7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 flipH="1">
              <a:off x="1728" y="96"/>
              <a:ext cx="576" cy="6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475656" y="227687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>
            <a:off x="1475656" y="3068960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395</Words>
  <Application>Microsoft Office PowerPoint</Application>
  <PresentationFormat>On-screen Show (4:3)</PresentationFormat>
  <Paragraphs>251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Constantia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Limerick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 O Carroll</dc:creator>
  <cp:lastModifiedBy>Desmond.OCarroll</cp:lastModifiedBy>
  <cp:revision>22</cp:revision>
  <dcterms:created xsi:type="dcterms:W3CDTF">2005-09-19T18:58:18Z</dcterms:created>
  <dcterms:modified xsi:type="dcterms:W3CDTF">2015-02-09T10:34:48Z</dcterms:modified>
</cp:coreProperties>
</file>