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82" r:id="rId13"/>
    <p:sldId id="283"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84" r:id="rId2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3038" autoAdjust="0"/>
    <p:restoredTop sz="90929"/>
  </p:normalViewPr>
  <p:slideViewPr>
    <p:cSldViewPr>
      <p:cViewPr varScale="1">
        <p:scale>
          <a:sx n="67" d="100"/>
          <a:sy n="67" d="100"/>
        </p:scale>
        <p:origin x="1744"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9D1F7A7C-7A8F-4170-AFE7-7B2BF8B8C2C0}"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96A5A8-52A7-41C5-A96B-1DD671BBF5F4}" type="slidenum">
              <a:rPr lang="en-US"/>
              <a:pPr/>
              <a:t>1</a:t>
            </a:fld>
            <a:endParaRPr lang="en-US"/>
          </a:p>
        </p:txBody>
      </p:sp>
      <p:sp>
        <p:nvSpPr>
          <p:cNvPr id="512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1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391A40-4746-4A35-9826-DCD37137588A}" type="slidenum">
              <a:rPr lang="en-US"/>
              <a:pPr/>
              <a:t>14</a:t>
            </a:fld>
            <a:endParaRPr lang="en-US"/>
          </a:p>
        </p:txBody>
      </p:sp>
      <p:sp>
        <p:nvSpPr>
          <p:cNvPr id="512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1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EFC67-36B6-4478-A712-600A11543545}" type="slidenum">
              <a:rPr lang="en-US"/>
              <a:pPr/>
              <a:t>15</a:t>
            </a:fld>
            <a:endParaRPr lang="en-US"/>
          </a:p>
        </p:txBody>
      </p:sp>
      <p:sp>
        <p:nvSpPr>
          <p:cNvPr id="717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1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3CDA82-6B70-4B92-BA1E-269532694DF1}" type="slidenum">
              <a:rPr lang="en-US"/>
              <a:pPr/>
              <a:t>17</a:t>
            </a:fld>
            <a:endParaRPr lang="en-US"/>
          </a:p>
        </p:txBody>
      </p:sp>
      <p:sp>
        <p:nvSpPr>
          <p:cNvPr id="102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2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EC099F-FBA5-42F6-B9A5-6529A5CA9B34}" type="slidenum">
              <a:rPr lang="en-US"/>
              <a:pPr/>
              <a:t>18</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DFD9A9-F10E-4C91-BC0D-925AC797A0C1}" type="slidenum">
              <a:rPr lang="en-US"/>
              <a:pPr/>
              <a:t>19</a:t>
            </a:fld>
            <a:endParaRPr lang="en-US"/>
          </a:p>
        </p:txBody>
      </p:sp>
      <p:sp>
        <p:nvSpPr>
          <p:cNvPr id="122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2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F9D6C2-BB83-4138-9B9B-1F87A0E2BB80}" type="slidenum">
              <a:rPr lang="en-US"/>
              <a:pPr/>
              <a:t>20</a:t>
            </a:fld>
            <a:endParaRPr lang="en-US"/>
          </a:p>
        </p:txBody>
      </p:sp>
      <p:sp>
        <p:nvSpPr>
          <p:cNvPr id="143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3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B90973-47AF-4B48-9351-61827838809C}" type="slidenum">
              <a:rPr lang="en-US"/>
              <a:pPr/>
              <a:t>3</a:t>
            </a:fld>
            <a:endParaRPr lang="en-US"/>
          </a:p>
        </p:txBody>
      </p:sp>
      <p:sp>
        <p:nvSpPr>
          <p:cNvPr id="81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1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F987C0-95D2-43B6-8AE0-8A1F7B274C8B}" type="slidenum">
              <a:rPr lang="en-US"/>
              <a:pPr/>
              <a:t>4</a:t>
            </a:fld>
            <a:endParaRPr lang="en-US"/>
          </a:p>
        </p:txBody>
      </p:sp>
      <p:sp>
        <p:nvSpPr>
          <p:cNvPr id="102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2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277F11-ACF1-4BB0-80B4-FA5B41A6ADD2}" type="slidenum">
              <a:rPr lang="en-US"/>
              <a:pPr/>
              <a:t>5</a:t>
            </a:fld>
            <a:endParaRPr lang="en-US"/>
          </a:p>
        </p:txBody>
      </p:sp>
      <p:sp>
        <p:nvSpPr>
          <p:cNvPr id="122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2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785E75-CF56-4603-9D32-1FDB0AEE6057}" type="slidenum">
              <a:rPr lang="en-US"/>
              <a:pPr/>
              <a:t>6</a:t>
            </a:fld>
            <a:endParaRPr lang="en-US"/>
          </a:p>
        </p:txBody>
      </p:sp>
      <p:sp>
        <p:nvSpPr>
          <p:cNvPr id="143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3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D25E28-44CE-443C-BDF5-F0D31D9CA739}" type="slidenum">
              <a:rPr lang="en-US"/>
              <a:pPr/>
              <a:t>7</a:t>
            </a:fld>
            <a:endParaRPr lang="en-US"/>
          </a:p>
        </p:txBody>
      </p:sp>
      <p:sp>
        <p:nvSpPr>
          <p:cNvPr id="163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3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1C1AAC-E56C-4440-8C11-B51E89879A61}" type="slidenum">
              <a:rPr lang="en-US"/>
              <a:pPr/>
              <a:t>8</a:t>
            </a:fld>
            <a:endParaRPr lang="en-US"/>
          </a:p>
        </p:txBody>
      </p:sp>
      <p:sp>
        <p:nvSpPr>
          <p:cNvPr id="184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4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5FAF38-85DB-4C25-A5C6-3193718D7C24}" type="slidenum">
              <a:rPr lang="en-US"/>
              <a:pPr/>
              <a:t>9</a:t>
            </a:fld>
            <a:endParaRPr lang="en-US"/>
          </a:p>
        </p:txBody>
      </p:sp>
      <p:sp>
        <p:nvSpPr>
          <p:cNvPr id="204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04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22F01F-3400-42CD-BF05-6725E238AAFE}" type="slidenum">
              <a:rPr lang="en-US"/>
              <a:pPr/>
              <a:t>10</a:t>
            </a:fld>
            <a:endParaRPr lang="en-US"/>
          </a:p>
        </p:txBody>
      </p:sp>
      <p:sp>
        <p:nvSpPr>
          <p:cNvPr id="225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a:t>HDip in Software Development</a:t>
            </a: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endParaRPr lang="en-US"/>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HDip in Software Development</a:t>
            </a:r>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HDip in Software Development</a:t>
            </a:r>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HDip in Software Development</a:t>
            </a:r>
          </a:p>
        </p:txBody>
      </p:sp>
      <p:sp>
        <p:nvSpPr>
          <p:cNvPr id="6" name="Slide Number Placeholder 5"/>
          <p:cNvSpPr>
            <a:spLocks noGrp="1"/>
          </p:cNvSpPr>
          <p:nvPr>
            <p:ph type="sldNum" sz="quarter" idx="12"/>
          </p:nvPr>
        </p:nvSpPr>
        <p:spPr/>
        <p:txBody>
          <a:bodyPr/>
          <a:lstStyle/>
          <a:p>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HDip in Software Development</a:t>
            </a:r>
          </a:p>
        </p:txBody>
      </p:sp>
      <p:sp>
        <p:nvSpPr>
          <p:cNvPr id="6" name="Slide Number Placeholder 5"/>
          <p:cNvSpPr>
            <a:spLocks noGrp="1"/>
          </p:cNvSpPr>
          <p:nvPr>
            <p:ph type="sldNum" sz="quarter" idx="12"/>
          </p:nvPr>
        </p:nvSpPr>
        <p:spPr/>
        <p:txBody>
          <a:bodyPr/>
          <a:lstStyle/>
          <a:p>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HDip in Software Development</a:t>
            </a:r>
          </a:p>
        </p:txBody>
      </p:sp>
      <p:sp>
        <p:nvSpPr>
          <p:cNvPr id="7" name="Slide Number Placeholder 6"/>
          <p:cNvSpPr>
            <a:spLocks noGrp="1"/>
          </p:cNvSpPr>
          <p:nvPr>
            <p:ph type="sldNum" sz="quarter" idx="12"/>
          </p:nvPr>
        </p:nvSpPr>
        <p:spPr/>
        <p:txBody>
          <a:bodyPr/>
          <a:lstStyle/>
          <a:p>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HDip in Software Development</a:t>
            </a:r>
          </a:p>
        </p:txBody>
      </p:sp>
      <p:sp>
        <p:nvSpPr>
          <p:cNvPr id="9" name="Slide Number Placeholder 8"/>
          <p:cNvSpPr>
            <a:spLocks noGrp="1"/>
          </p:cNvSpPr>
          <p:nvPr>
            <p:ph type="sldNum"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HDip in Software Development</a:t>
            </a:r>
          </a:p>
        </p:txBody>
      </p:sp>
      <p:sp>
        <p:nvSpPr>
          <p:cNvPr id="5" name="Slide Number Placeholder 4"/>
          <p:cNvSpPr>
            <a:spLocks noGrp="1"/>
          </p:cNvSpPr>
          <p:nvPr>
            <p:ph type="sldNum" sz="quarter" idx="12"/>
          </p:nvPr>
        </p:nvSpPr>
        <p:spPr/>
        <p:txBody>
          <a:bodyPr/>
          <a:lstStyle/>
          <a:p>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HDip in Software Development</a:t>
            </a:r>
          </a:p>
        </p:txBody>
      </p:sp>
      <p:sp>
        <p:nvSpPr>
          <p:cNvPr id="4" name="Slide Number Placeholder 3"/>
          <p:cNvSpPr>
            <a:spLocks noGrp="1"/>
          </p:cNvSpPr>
          <p:nvPr>
            <p:ph type="sldNum" sz="quarter" idx="12"/>
          </p:nvPr>
        </p:nvSpPr>
        <p:spPr/>
        <p:txBody>
          <a:bodyPr/>
          <a:lstStyle/>
          <a:p>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endParaRPr lang="en-US"/>
          </a:p>
        </p:txBody>
      </p:sp>
      <p:sp>
        <p:nvSpPr>
          <p:cNvPr id="6" name="Footer Placeholder 5"/>
          <p:cNvSpPr>
            <a:spLocks noGrp="1"/>
          </p:cNvSpPr>
          <p:nvPr>
            <p:ph type="ftr" sz="quarter" idx="11"/>
          </p:nvPr>
        </p:nvSpPr>
        <p:spPr/>
        <p:txBody>
          <a:bodyPr/>
          <a:lstStyle/>
          <a:p>
            <a:r>
              <a:rPr lang="en-US"/>
              <a:t>HDip in Software Development</a:t>
            </a:r>
          </a:p>
        </p:txBody>
      </p:sp>
      <p:sp>
        <p:nvSpPr>
          <p:cNvPr id="7" name="Slide Number Placeholder 6"/>
          <p:cNvSpPr>
            <a:spLocks noGrp="1"/>
          </p:cNvSpPr>
          <p:nvPr>
            <p:ph type="sldNum"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a:t>HDip in Software Development</a:t>
            </a: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a:t>HDip in Software Development</a:t>
            </a: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endParaRPr lang="en-US"/>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ransition>
    <p:fade thruBlk="1"/>
  </p:transition>
  <p:hf sldNum="0"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323850" y="908050"/>
            <a:ext cx="8534400" cy="3539430"/>
          </a:xfrm>
          <a:prstGeom prst="rect">
            <a:avLst/>
          </a:prstGeom>
          <a:noFill/>
          <a:ln w="9525">
            <a:noFill/>
            <a:miter lim="800000"/>
            <a:headEnd/>
            <a:tailEnd/>
          </a:ln>
          <a:effectLst/>
        </p:spPr>
        <p:txBody>
          <a:bodyPr>
            <a:spAutoFit/>
          </a:bodyPr>
          <a:lstStyle/>
          <a:p>
            <a:pPr algn="ctr">
              <a:spcBef>
                <a:spcPct val="50000"/>
              </a:spcBef>
            </a:pPr>
            <a:r>
              <a:rPr lang="en-GB" sz="4400" b="1" u="sng" dirty="0"/>
              <a:t>STACKS</a:t>
            </a:r>
          </a:p>
          <a:p>
            <a:pPr>
              <a:spcBef>
                <a:spcPct val="50000"/>
              </a:spcBef>
            </a:pPr>
            <a:r>
              <a:rPr lang="en-GB" sz="2000" b="1" dirty="0"/>
              <a:t>Simple but very important data structure</a:t>
            </a:r>
          </a:p>
          <a:p>
            <a:pPr>
              <a:spcBef>
                <a:spcPct val="50000"/>
              </a:spcBef>
            </a:pPr>
            <a:r>
              <a:rPr lang="en-GB" sz="2000" b="1" u="sng" dirty="0"/>
              <a:t>DEFINITION</a:t>
            </a:r>
            <a:r>
              <a:rPr lang="en-GB" sz="2000" b="1" dirty="0"/>
              <a:t>: A stack is a data structure in which all insertions and deletions of entries are made at one end, called the TOP of the stack.</a:t>
            </a:r>
          </a:p>
          <a:p>
            <a:pPr>
              <a:spcBef>
                <a:spcPct val="50000"/>
              </a:spcBef>
            </a:pPr>
            <a:r>
              <a:rPr lang="en-GB" sz="2000" b="1" u="sng" dirty="0"/>
              <a:t>ANALOGY</a:t>
            </a:r>
            <a:r>
              <a:rPr lang="en-GB" sz="2000" b="1" dirty="0"/>
              <a:t>: A stack of trays or plates sitting on the counter in a busy student cafeteria. The tray on the TOP is removed by a customer. Students place returned trays on TOP of the stack.</a:t>
            </a:r>
          </a:p>
          <a:p>
            <a:pPr>
              <a:spcBef>
                <a:spcPct val="50000"/>
              </a:spcBef>
            </a:pPr>
            <a:r>
              <a:rPr lang="en-GB" sz="2000" b="1" dirty="0">
                <a:sym typeface="Symbol" pitchFamily="18" charset="2"/>
              </a:rPr>
              <a:t>	Notice that the last tray returned is the first one removed.</a:t>
            </a:r>
            <a:endParaRPr lang="en-GB" sz="2000" b="1" u="sng" dirty="0"/>
          </a:p>
        </p:txBody>
      </p:sp>
      <p:pic>
        <p:nvPicPr>
          <p:cNvPr id="3075" name="Picture 3" descr="stack"/>
          <p:cNvPicPr>
            <a:picLocks noChangeAspect="1" noChangeArrowheads="1"/>
          </p:cNvPicPr>
          <p:nvPr/>
        </p:nvPicPr>
        <p:blipFill>
          <a:blip r:embed="rId3" cstate="print"/>
          <a:srcRect/>
          <a:stretch>
            <a:fillRect/>
          </a:stretch>
        </p:blipFill>
        <p:spPr bwMode="auto">
          <a:xfrm>
            <a:off x="3348038" y="4365625"/>
            <a:ext cx="1844675" cy="1966913"/>
          </a:xfrm>
          <a:prstGeom prst="rect">
            <a:avLst/>
          </a:prstGeom>
          <a:noFill/>
        </p:spPr>
      </p:pic>
      <p:sp>
        <p:nvSpPr>
          <p:cNvPr id="5" name="Footer Placeholder 4"/>
          <p:cNvSpPr>
            <a:spLocks noGrp="1"/>
          </p:cNvSpPr>
          <p:nvPr>
            <p:ph type="ftr" sz="quarter" idx="11"/>
          </p:nvPr>
        </p:nvSpPr>
        <p:spPr/>
        <p:txBody>
          <a:bodyPr/>
          <a:lstStyle/>
          <a:p>
            <a:r>
              <a:rPr lang="en-US"/>
              <a:t>HDip in Software Development</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51520" y="476672"/>
            <a:ext cx="8610600" cy="5121275"/>
          </a:xfrm>
          <a:prstGeom prst="rect">
            <a:avLst/>
          </a:prstGeom>
          <a:noFill/>
          <a:ln w="9525">
            <a:noFill/>
            <a:miter lim="800000"/>
            <a:headEnd/>
            <a:tailEnd/>
          </a:ln>
          <a:effectLst/>
        </p:spPr>
        <p:txBody>
          <a:bodyPr>
            <a:spAutoFit/>
          </a:bodyPr>
          <a:lstStyle/>
          <a:p>
            <a:pPr>
              <a:spcBef>
                <a:spcPct val="50000"/>
              </a:spcBef>
              <a:buFontTx/>
              <a:buChar char="•"/>
            </a:pPr>
            <a:r>
              <a:rPr lang="en-GB" sz="2000" b="1" dirty="0"/>
              <a:t> Interface methods</a:t>
            </a:r>
          </a:p>
          <a:p>
            <a:pPr>
              <a:spcBef>
                <a:spcPct val="50000"/>
              </a:spcBef>
            </a:pPr>
            <a:r>
              <a:rPr lang="en-GB" sz="2000" b="1" dirty="0"/>
              <a:t>public </a:t>
            </a:r>
            <a:r>
              <a:rPr lang="en-GB" sz="2000" b="1" dirty="0" err="1"/>
              <a:t>int</a:t>
            </a:r>
            <a:r>
              <a:rPr lang="en-GB" sz="2000" b="1" dirty="0"/>
              <a:t> </a:t>
            </a:r>
            <a:r>
              <a:rPr lang="en-GB" sz="2000" b="1" dirty="0" err="1"/>
              <a:t>getElement</a:t>
            </a:r>
            <a:r>
              <a:rPr lang="en-GB" sz="2000" b="1" dirty="0"/>
              <a:t>(</a:t>
            </a:r>
            <a:r>
              <a:rPr lang="en-GB" sz="2000" b="1" dirty="0" err="1"/>
              <a:t>int</a:t>
            </a:r>
            <a:r>
              <a:rPr lang="en-GB" sz="2000" b="1" dirty="0"/>
              <a:t> index);</a:t>
            </a:r>
          </a:p>
          <a:p>
            <a:pPr>
              <a:spcBef>
                <a:spcPct val="50000"/>
              </a:spcBef>
            </a:pPr>
            <a:r>
              <a:rPr lang="en-GB" sz="2000" b="1" dirty="0"/>
              <a:t>Pre: The stack exists and has been initialised.</a:t>
            </a:r>
          </a:p>
          <a:p>
            <a:pPr>
              <a:spcBef>
                <a:spcPct val="50000"/>
              </a:spcBef>
            </a:pPr>
            <a:r>
              <a:rPr lang="en-GB" sz="2000" b="1" dirty="0"/>
              <a:t>Post: The method is a simple interface method that allows a value to be retrieved from the stack. Remember it is not correct object-oriented design to allow direct access to the data fields of a class(i.e. hence we make them private), so whenever the value of one of these fields is required, an interface method should be provided.</a:t>
            </a:r>
          </a:p>
          <a:p>
            <a:pPr>
              <a:spcBef>
                <a:spcPct val="50000"/>
              </a:spcBef>
            </a:pPr>
            <a:endParaRPr lang="en-GB" sz="2000" b="1" dirty="0"/>
          </a:p>
          <a:p>
            <a:pPr>
              <a:spcBef>
                <a:spcPct val="50000"/>
              </a:spcBef>
            </a:pPr>
            <a:r>
              <a:rPr lang="en-GB" sz="2000" b="1" dirty="0"/>
              <a:t>public </a:t>
            </a:r>
            <a:r>
              <a:rPr lang="en-GB" sz="2000" b="1" dirty="0" err="1"/>
              <a:t>int</a:t>
            </a:r>
            <a:r>
              <a:rPr lang="en-GB" sz="2000" b="1" dirty="0"/>
              <a:t> </a:t>
            </a:r>
            <a:r>
              <a:rPr lang="en-GB" sz="2000" b="1" dirty="0" err="1"/>
              <a:t>getStackPointer</a:t>
            </a:r>
            <a:r>
              <a:rPr lang="en-GB" sz="2000" b="1" dirty="0"/>
              <a:t>( );</a:t>
            </a:r>
          </a:p>
          <a:p>
            <a:pPr>
              <a:spcBef>
                <a:spcPct val="50000"/>
              </a:spcBef>
            </a:pPr>
            <a:r>
              <a:rPr lang="en-GB" sz="2000" b="1" dirty="0"/>
              <a:t>Pre: The stack exists and has been initialised.</a:t>
            </a:r>
          </a:p>
          <a:p>
            <a:pPr>
              <a:spcBef>
                <a:spcPct val="50000"/>
              </a:spcBef>
            </a:pPr>
            <a:r>
              <a:rPr lang="en-GB" sz="2000" b="1" dirty="0"/>
              <a:t>Post: The method is a simple interface method that returns the value held in </a:t>
            </a:r>
            <a:r>
              <a:rPr lang="en-GB" sz="2000" b="1" dirty="0" err="1"/>
              <a:t>stackPointer</a:t>
            </a:r>
            <a:r>
              <a:rPr lang="en-GB" sz="2000" b="1" dirty="0"/>
              <a:t> – that is the index of the top of the stack.</a:t>
            </a:r>
          </a:p>
        </p:txBody>
      </p:sp>
      <p:sp>
        <p:nvSpPr>
          <p:cNvPr id="4" name="Footer Placeholder 3"/>
          <p:cNvSpPr>
            <a:spLocks noGrp="1"/>
          </p:cNvSpPr>
          <p:nvPr>
            <p:ph type="ftr" sz="quarter" idx="11"/>
          </p:nvPr>
        </p:nvSpPr>
        <p:spPr/>
        <p:txBody>
          <a:bodyPr/>
          <a:lstStyle/>
          <a:p>
            <a:r>
              <a:rPr lang="en-US"/>
              <a:t>HDip in Software Development</a:t>
            </a: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51520" y="332656"/>
            <a:ext cx="8686800" cy="4579715"/>
          </a:xfrm>
          <a:prstGeom prst="rect">
            <a:avLst/>
          </a:prstGeom>
          <a:noFill/>
          <a:ln w="9525">
            <a:noFill/>
            <a:miter lim="800000"/>
            <a:headEnd/>
            <a:tailEnd/>
          </a:ln>
          <a:effectLst/>
        </p:spPr>
        <p:txBody>
          <a:bodyPr>
            <a:spAutoFit/>
          </a:bodyPr>
          <a:lstStyle/>
          <a:p>
            <a:pPr algn="ctr" eaLnBrk="1" hangingPunct="1">
              <a:lnSpc>
                <a:spcPct val="90000"/>
              </a:lnSpc>
              <a:spcBef>
                <a:spcPct val="50000"/>
              </a:spcBef>
            </a:pPr>
            <a:r>
              <a:rPr lang="en-GB" sz="2800" b="1" dirty="0"/>
              <a:t>Implementation Of Stacks - Dynamically  Linked Stacks</a:t>
            </a:r>
            <a:r>
              <a:rPr lang="en-GB" sz="2400" b="1" dirty="0"/>
              <a:t> </a:t>
            </a:r>
          </a:p>
          <a:p>
            <a:pPr eaLnBrk="1" hangingPunct="1">
              <a:lnSpc>
                <a:spcPct val="90000"/>
              </a:lnSpc>
              <a:spcBef>
                <a:spcPct val="50000"/>
              </a:spcBef>
            </a:pPr>
            <a:r>
              <a:rPr lang="en-GB" b="1" dirty="0"/>
              <a:t>Stacks &amp; Queues implemented with arrays have a drawback – the size of the array must be fixed in advance.</a:t>
            </a:r>
          </a:p>
          <a:p>
            <a:pPr eaLnBrk="1" hangingPunct="1">
              <a:lnSpc>
                <a:spcPct val="90000"/>
              </a:lnSpc>
              <a:spcBef>
                <a:spcPct val="50000"/>
              </a:spcBef>
            </a:pPr>
            <a:endParaRPr lang="en-GB" b="1" dirty="0"/>
          </a:p>
          <a:p>
            <a:pPr eaLnBrk="1" hangingPunct="1">
              <a:lnSpc>
                <a:spcPct val="90000"/>
              </a:lnSpc>
              <a:spcBef>
                <a:spcPct val="50000"/>
              </a:spcBef>
            </a:pPr>
            <a:r>
              <a:rPr lang="en-GB" b="1" dirty="0"/>
              <a:t>An alternate implementation is to use a singly linked list of nodes</a:t>
            </a:r>
          </a:p>
          <a:p>
            <a:pPr eaLnBrk="1" hangingPunct="1">
              <a:lnSpc>
                <a:spcPct val="90000"/>
              </a:lnSpc>
              <a:spcBef>
                <a:spcPct val="50000"/>
              </a:spcBef>
            </a:pPr>
            <a:endParaRPr lang="en-GB" b="1" dirty="0"/>
          </a:p>
          <a:p>
            <a:pPr eaLnBrk="1" hangingPunct="1">
              <a:lnSpc>
                <a:spcPct val="90000"/>
              </a:lnSpc>
              <a:spcBef>
                <a:spcPct val="50000"/>
              </a:spcBef>
            </a:pPr>
            <a:r>
              <a:rPr lang="en-GB" b="1" dirty="0"/>
              <a:t>The ordering of the nodes is the same as in the game “Follow the Leader” in that each node is a compound object that stores that stores a reference to an element and a reference called </a:t>
            </a:r>
            <a:r>
              <a:rPr lang="en-GB" b="1" i="1" u="sng" dirty="0"/>
              <a:t>next</a:t>
            </a:r>
            <a:r>
              <a:rPr lang="en-GB" b="1" dirty="0"/>
              <a:t> to another node.</a:t>
            </a:r>
          </a:p>
          <a:p>
            <a:pPr eaLnBrk="1" hangingPunct="1">
              <a:lnSpc>
                <a:spcPct val="90000"/>
              </a:lnSpc>
              <a:spcBef>
                <a:spcPct val="50000"/>
              </a:spcBef>
            </a:pPr>
            <a:endParaRPr lang="en-GB" b="1" dirty="0"/>
          </a:p>
          <a:p>
            <a:pPr eaLnBrk="1" hangingPunct="1">
              <a:lnSpc>
                <a:spcPct val="90000"/>
              </a:lnSpc>
              <a:spcBef>
                <a:spcPct val="50000"/>
              </a:spcBef>
            </a:pPr>
            <a:r>
              <a:rPr lang="en-GB" b="1" dirty="0"/>
              <a:t>It might seem like a circular reasoning to have a node reference another node, but this scheme easily works.</a:t>
            </a:r>
          </a:p>
        </p:txBody>
      </p:sp>
      <p:sp>
        <p:nvSpPr>
          <p:cNvPr id="4" name="Footer Placeholder 3"/>
          <p:cNvSpPr>
            <a:spLocks noGrp="1"/>
          </p:cNvSpPr>
          <p:nvPr>
            <p:ph type="ftr" sz="quarter" idx="11"/>
          </p:nvPr>
        </p:nvSpPr>
        <p:spPr/>
        <p:txBody>
          <a:bodyPr/>
          <a:lstStyle/>
          <a:p>
            <a:r>
              <a:rPr lang="en-US"/>
              <a:t>HDip in Software Development</a:t>
            </a: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51520" y="332656"/>
            <a:ext cx="8686800" cy="3582519"/>
          </a:xfrm>
          <a:prstGeom prst="rect">
            <a:avLst/>
          </a:prstGeom>
          <a:noFill/>
          <a:ln w="9525">
            <a:noFill/>
            <a:miter lim="800000"/>
            <a:headEnd/>
            <a:tailEnd/>
          </a:ln>
          <a:effectLst/>
        </p:spPr>
        <p:txBody>
          <a:bodyPr>
            <a:spAutoFit/>
          </a:bodyPr>
          <a:lstStyle/>
          <a:p>
            <a:pPr algn="ctr" eaLnBrk="1" hangingPunct="1">
              <a:lnSpc>
                <a:spcPct val="90000"/>
              </a:lnSpc>
              <a:spcBef>
                <a:spcPct val="50000"/>
              </a:spcBef>
            </a:pPr>
            <a:r>
              <a:rPr lang="en-GB" sz="2800" b="1" dirty="0"/>
              <a:t>Implementation Of Stacks - Dynamically  Linked Stacks</a:t>
            </a:r>
            <a:r>
              <a:rPr lang="en-GB" sz="2400" b="1" dirty="0"/>
              <a:t> </a:t>
            </a:r>
          </a:p>
          <a:p>
            <a:pPr eaLnBrk="1" hangingPunct="1">
              <a:lnSpc>
                <a:spcPct val="90000"/>
              </a:lnSpc>
              <a:spcBef>
                <a:spcPct val="50000"/>
              </a:spcBef>
            </a:pPr>
            <a:r>
              <a:rPr lang="en-GB" b="1" dirty="0"/>
              <a:t>View the </a:t>
            </a:r>
            <a:r>
              <a:rPr lang="en-GB" b="1" i="1" dirty="0"/>
              <a:t>next</a:t>
            </a:r>
            <a:r>
              <a:rPr lang="en-GB" b="1" dirty="0"/>
              <a:t> reference inside a node as a link OR pointer to another node.</a:t>
            </a:r>
          </a:p>
          <a:p>
            <a:pPr eaLnBrk="1" hangingPunct="1">
              <a:lnSpc>
                <a:spcPct val="90000"/>
              </a:lnSpc>
              <a:spcBef>
                <a:spcPct val="50000"/>
              </a:spcBef>
            </a:pPr>
            <a:r>
              <a:rPr lang="en-GB" b="1" dirty="0"/>
              <a:t>				OR</a:t>
            </a:r>
          </a:p>
          <a:p>
            <a:pPr eaLnBrk="1" hangingPunct="1">
              <a:lnSpc>
                <a:spcPct val="90000"/>
              </a:lnSpc>
              <a:spcBef>
                <a:spcPct val="50000"/>
              </a:spcBef>
            </a:pPr>
            <a:r>
              <a:rPr lang="en-GB" b="1" i="1" dirty="0"/>
              <a:t>next</a:t>
            </a:r>
            <a:r>
              <a:rPr lang="en-GB" b="1" dirty="0"/>
              <a:t> can be used to tie an object of type </a:t>
            </a:r>
            <a:r>
              <a:rPr lang="en-GB" b="1" i="1" dirty="0"/>
              <a:t>Node</a:t>
            </a:r>
            <a:r>
              <a:rPr lang="en-GB" b="1" dirty="0"/>
              <a:t> to another object of the same type.</a:t>
            </a:r>
          </a:p>
          <a:p>
            <a:pPr eaLnBrk="1" hangingPunct="1">
              <a:lnSpc>
                <a:spcPct val="90000"/>
              </a:lnSpc>
              <a:spcBef>
                <a:spcPct val="50000"/>
              </a:spcBef>
            </a:pPr>
            <a:r>
              <a:rPr lang="en-GB" b="1" dirty="0"/>
              <a:t>				OR</a:t>
            </a:r>
          </a:p>
          <a:p>
            <a:pPr eaLnBrk="1" hangingPunct="1">
              <a:lnSpc>
                <a:spcPct val="90000"/>
              </a:lnSpc>
              <a:spcBef>
                <a:spcPct val="50000"/>
              </a:spcBef>
            </a:pPr>
            <a:r>
              <a:rPr lang="en-GB" b="1" dirty="0"/>
              <a:t>Use the next reference to “hop” from one node to the next</a:t>
            </a:r>
          </a:p>
          <a:p>
            <a:pPr eaLnBrk="1" hangingPunct="1">
              <a:lnSpc>
                <a:spcPct val="90000"/>
              </a:lnSpc>
              <a:spcBef>
                <a:spcPct val="50000"/>
              </a:spcBef>
            </a:pPr>
            <a:endParaRPr lang="en-GB" b="1" dirty="0"/>
          </a:p>
          <a:p>
            <a:pPr eaLnBrk="1" hangingPunct="1">
              <a:lnSpc>
                <a:spcPct val="90000"/>
              </a:lnSpc>
              <a:spcBef>
                <a:spcPct val="50000"/>
              </a:spcBef>
            </a:pPr>
            <a:r>
              <a:rPr lang="en-GB" b="1" dirty="0"/>
              <a:t>The order of the nodes is maintained by the chain of </a:t>
            </a:r>
            <a:r>
              <a:rPr lang="en-GB" b="1" i="1" dirty="0"/>
              <a:t>next</a:t>
            </a:r>
            <a:r>
              <a:rPr lang="en-GB" b="1" dirty="0"/>
              <a:t> references</a:t>
            </a:r>
          </a:p>
        </p:txBody>
      </p:sp>
      <p:sp>
        <p:nvSpPr>
          <p:cNvPr id="4" name="Footer Placeholder 3"/>
          <p:cNvSpPr>
            <a:spLocks noGrp="1"/>
          </p:cNvSpPr>
          <p:nvPr>
            <p:ph type="ftr" sz="quarter" idx="11"/>
          </p:nvPr>
        </p:nvSpPr>
        <p:spPr/>
        <p:txBody>
          <a:bodyPr/>
          <a:lstStyle/>
          <a:p>
            <a:r>
              <a:rPr lang="en-US"/>
              <a:t>HDip in Software Development</a:t>
            </a: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p:txBody>
          <a:bodyPr/>
          <a:lstStyle/>
          <a:p>
            <a:pPr>
              <a:defRPr/>
            </a:pPr>
            <a:r>
              <a:rPr lang="en-US"/>
              <a:t>HDip in Software Development</a:t>
            </a:r>
          </a:p>
        </p:txBody>
      </p:sp>
      <p:sp>
        <p:nvSpPr>
          <p:cNvPr id="1026" name="Text Box 2"/>
          <p:cNvSpPr txBox="1">
            <a:spLocks noChangeArrowheads="1"/>
          </p:cNvSpPr>
          <p:nvPr/>
        </p:nvSpPr>
        <p:spPr bwMode="auto">
          <a:xfrm>
            <a:off x="1219200" y="533400"/>
            <a:ext cx="7772400" cy="4955203"/>
          </a:xfrm>
          <a:prstGeom prst="rect">
            <a:avLst/>
          </a:prstGeom>
          <a:noFill/>
          <a:ln w="9525">
            <a:noFill/>
            <a:miter lim="800000"/>
            <a:headEnd/>
            <a:tailEnd/>
          </a:ln>
          <a:effectLst/>
        </p:spPr>
        <p:txBody>
          <a:bodyPr>
            <a:spAutoFit/>
          </a:bodyPr>
          <a:lstStyle/>
          <a:p>
            <a:pPr algn="l">
              <a:spcBef>
                <a:spcPct val="50000"/>
              </a:spcBef>
              <a:defRPr/>
            </a:pPr>
            <a:r>
              <a:rPr lang="en-GB" sz="2800" b="1" dirty="0"/>
              <a:t>Implementing a </a:t>
            </a:r>
            <a:r>
              <a:rPr lang="en-GB" sz="3200" b="1" dirty="0">
                <a:effectLst>
                  <a:outerShdw blurRad="38100" dist="38100" dir="2700000" algn="tl">
                    <a:srgbClr val="C0C0C0"/>
                  </a:outerShdw>
                </a:effectLst>
              </a:rPr>
              <a:t>Stack</a:t>
            </a:r>
            <a:r>
              <a:rPr lang="en-GB" sz="2800" b="1" dirty="0"/>
              <a:t> as a Linked Structure</a:t>
            </a:r>
          </a:p>
          <a:p>
            <a:pPr algn="l">
              <a:spcBef>
                <a:spcPct val="50000"/>
              </a:spcBef>
              <a:buFontTx/>
              <a:buChar char="•"/>
              <a:defRPr/>
            </a:pPr>
            <a:endParaRPr lang="en-GB" dirty="0"/>
          </a:p>
          <a:p>
            <a:pPr algn="l">
              <a:spcBef>
                <a:spcPct val="50000"/>
              </a:spcBef>
              <a:buFontTx/>
              <a:buChar char="•"/>
              <a:defRPr/>
            </a:pPr>
            <a:r>
              <a:rPr lang="en-GB" sz="2000" b="1" dirty="0"/>
              <a:t>Allows dynamic allocation of space for each stack element as required.</a:t>
            </a:r>
          </a:p>
          <a:p>
            <a:pPr algn="l">
              <a:spcBef>
                <a:spcPct val="50000"/>
              </a:spcBef>
              <a:buFontTx/>
              <a:buChar char="•"/>
              <a:defRPr/>
            </a:pPr>
            <a:endParaRPr lang="en-GB" sz="2000" b="1" dirty="0"/>
          </a:p>
          <a:p>
            <a:pPr algn="l">
              <a:spcBef>
                <a:spcPct val="50000"/>
              </a:spcBef>
              <a:buFontTx/>
              <a:buChar char="•"/>
              <a:defRPr/>
            </a:pPr>
            <a:r>
              <a:rPr lang="en-GB" sz="2000" b="1" dirty="0"/>
              <a:t>Therefore a fixed amount of space does not need to be set aside </a:t>
            </a:r>
          </a:p>
          <a:p>
            <a:pPr lvl="1" algn="l">
              <a:spcBef>
                <a:spcPct val="50000"/>
              </a:spcBef>
              <a:buFontTx/>
              <a:buChar char="•"/>
              <a:defRPr/>
            </a:pPr>
            <a:r>
              <a:rPr lang="en-GB" sz="2000" b="1" dirty="0"/>
              <a:t>wasting space if fewer elements are used or </a:t>
            </a:r>
          </a:p>
          <a:p>
            <a:pPr lvl="1" algn="l">
              <a:spcBef>
                <a:spcPct val="50000"/>
              </a:spcBef>
              <a:buFontTx/>
              <a:buChar char="•"/>
              <a:defRPr/>
            </a:pPr>
            <a:r>
              <a:rPr lang="en-GB" sz="2000" b="1" dirty="0"/>
              <a:t>running out of space if more elements are required.</a:t>
            </a:r>
          </a:p>
          <a:p>
            <a:pPr lvl="1" algn="l">
              <a:spcBef>
                <a:spcPct val="50000"/>
              </a:spcBef>
              <a:buFontTx/>
              <a:buChar char="•"/>
              <a:defRPr/>
            </a:pPr>
            <a:endParaRPr lang="en-GB" sz="2000" b="1" dirty="0"/>
          </a:p>
          <a:p>
            <a:pPr algn="l">
              <a:spcBef>
                <a:spcPct val="50000"/>
              </a:spcBef>
              <a:buFontTx/>
              <a:buChar char="•"/>
              <a:defRPr/>
            </a:pPr>
            <a:r>
              <a:rPr lang="en-GB" sz="2000" b="1" dirty="0"/>
              <a:t>Need to keep a pointer to the top of the stack</a:t>
            </a:r>
          </a:p>
          <a:p>
            <a:pPr algn="l">
              <a:spcBef>
                <a:spcPct val="50000"/>
              </a:spcBef>
              <a:defRPr/>
            </a:pPr>
            <a:endParaRPr lang="en-US" dirty="0"/>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1" name="Text Box 19"/>
          <p:cNvSpPr txBox="1">
            <a:spLocks noChangeArrowheads="1"/>
          </p:cNvSpPr>
          <p:nvPr/>
        </p:nvSpPr>
        <p:spPr bwMode="auto">
          <a:xfrm>
            <a:off x="6019800" y="1143000"/>
            <a:ext cx="2514600" cy="1006475"/>
          </a:xfrm>
          <a:prstGeom prst="rect">
            <a:avLst/>
          </a:prstGeom>
          <a:noFill/>
          <a:ln w="9525">
            <a:noFill/>
            <a:miter lim="800000"/>
            <a:headEnd/>
            <a:tailEnd/>
          </a:ln>
          <a:effectLst/>
        </p:spPr>
        <p:txBody>
          <a:bodyPr>
            <a:spAutoFit/>
          </a:bodyPr>
          <a:lstStyle/>
          <a:p>
            <a:pPr>
              <a:spcBef>
                <a:spcPct val="50000"/>
              </a:spcBef>
            </a:pPr>
            <a:r>
              <a:rPr lang="en-GB" sz="2000" b="1"/>
              <a:t>Implementation Of Stacks - Dynamically  Linked Stacks</a:t>
            </a:r>
            <a:endParaRPr lang="en-GB" sz="2400" b="1"/>
          </a:p>
        </p:txBody>
      </p:sp>
      <p:grpSp>
        <p:nvGrpSpPr>
          <p:cNvPr id="2" name="Group 23"/>
          <p:cNvGrpSpPr>
            <a:grpSpLocks/>
          </p:cNvGrpSpPr>
          <p:nvPr/>
        </p:nvGrpSpPr>
        <p:grpSpPr bwMode="auto">
          <a:xfrm>
            <a:off x="1116013" y="1219200"/>
            <a:ext cx="3527425" cy="5162550"/>
            <a:chOff x="528" y="240"/>
            <a:chExt cx="2496" cy="3552"/>
          </a:xfrm>
        </p:grpSpPr>
        <p:sp>
          <p:nvSpPr>
            <p:cNvPr id="3074" name="AutoShape 2"/>
            <p:cNvSpPr>
              <a:spLocks noChangeArrowheads="1"/>
            </p:cNvSpPr>
            <p:nvPr/>
          </p:nvSpPr>
          <p:spPr bwMode="auto">
            <a:xfrm>
              <a:off x="960" y="240"/>
              <a:ext cx="336" cy="38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a:effectLst/>
          </p:spPr>
          <p:txBody>
            <a:bodyPr wrap="none" anchor="ctr"/>
            <a:lstStyle/>
            <a:p>
              <a:endParaRPr lang="en-IE"/>
            </a:p>
          </p:txBody>
        </p:sp>
        <p:sp>
          <p:nvSpPr>
            <p:cNvPr id="3075" name="Rectangle 3"/>
            <p:cNvSpPr>
              <a:spLocks noChangeArrowheads="1"/>
            </p:cNvSpPr>
            <p:nvPr/>
          </p:nvSpPr>
          <p:spPr bwMode="auto">
            <a:xfrm>
              <a:off x="2352" y="960"/>
              <a:ext cx="672" cy="480"/>
            </a:xfrm>
            <a:prstGeom prst="rect">
              <a:avLst/>
            </a:prstGeom>
            <a:solidFill>
              <a:schemeClr val="accent1"/>
            </a:solidFill>
            <a:ln w="9525">
              <a:solidFill>
                <a:schemeClr val="tx1"/>
              </a:solidFill>
              <a:miter lim="800000"/>
              <a:headEnd/>
              <a:tailEnd/>
            </a:ln>
            <a:effectLst/>
          </p:spPr>
          <p:txBody>
            <a:bodyPr wrap="none" anchor="ctr"/>
            <a:lstStyle/>
            <a:p>
              <a:pPr algn="ctr"/>
              <a:endParaRPr lang="en-US" sz="2400"/>
            </a:p>
          </p:txBody>
        </p:sp>
        <p:sp>
          <p:nvSpPr>
            <p:cNvPr id="3076" name="Line 4"/>
            <p:cNvSpPr>
              <a:spLocks noChangeShapeType="1"/>
            </p:cNvSpPr>
            <p:nvPr/>
          </p:nvSpPr>
          <p:spPr bwMode="auto">
            <a:xfrm>
              <a:off x="2352" y="1200"/>
              <a:ext cx="672" cy="0"/>
            </a:xfrm>
            <a:prstGeom prst="line">
              <a:avLst/>
            </a:prstGeom>
            <a:noFill/>
            <a:ln w="9525">
              <a:solidFill>
                <a:schemeClr val="tx1"/>
              </a:solidFill>
              <a:round/>
              <a:headEnd/>
              <a:tailEnd/>
            </a:ln>
            <a:effectLst/>
          </p:spPr>
          <p:txBody>
            <a:bodyPr wrap="none" anchor="ctr"/>
            <a:lstStyle/>
            <a:p>
              <a:endParaRPr lang="en-IE"/>
            </a:p>
          </p:txBody>
        </p:sp>
        <p:sp>
          <p:nvSpPr>
            <p:cNvPr id="3077" name="Rectangle 5"/>
            <p:cNvSpPr>
              <a:spLocks noChangeArrowheads="1"/>
            </p:cNvSpPr>
            <p:nvPr/>
          </p:nvSpPr>
          <p:spPr bwMode="auto">
            <a:xfrm>
              <a:off x="2496" y="960"/>
              <a:ext cx="426" cy="231"/>
            </a:xfrm>
            <a:prstGeom prst="rect">
              <a:avLst/>
            </a:prstGeom>
            <a:noFill/>
            <a:ln w="9525">
              <a:noFill/>
              <a:miter lim="800000"/>
              <a:headEnd/>
              <a:tailEnd/>
            </a:ln>
            <a:effectLst/>
          </p:spPr>
          <p:txBody>
            <a:bodyPr wrap="none">
              <a:spAutoFit/>
            </a:bodyPr>
            <a:lstStyle/>
            <a:p>
              <a:r>
                <a:rPr lang="en-GB" sz="1600" b="1"/>
                <a:t>Data</a:t>
              </a:r>
              <a:endParaRPr lang="en-GB" sz="1600"/>
            </a:p>
          </p:txBody>
        </p:sp>
        <p:sp>
          <p:nvSpPr>
            <p:cNvPr id="3078" name="Rectangle 6"/>
            <p:cNvSpPr>
              <a:spLocks noChangeArrowheads="1"/>
            </p:cNvSpPr>
            <p:nvPr/>
          </p:nvSpPr>
          <p:spPr bwMode="auto">
            <a:xfrm>
              <a:off x="2352" y="1680"/>
              <a:ext cx="672" cy="480"/>
            </a:xfrm>
            <a:prstGeom prst="rect">
              <a:avLst/>
            </a:prstGeom>
            <a:solidFill>
              <a:schemeClr val="accent1"/>
            </a:solidFill>
            <a:ln w="9525">
              <a:solidFill>
                <a:schemeClr val="tx1"/>
              </a:solidFill>
              <a:miter lim="800000"/>
              <a:headEnd/>
              <a:tailEnd/>
            </a:ln>
            <a:effectLst/>
          </p:spPr>
          <p:txBody>
            <a:bodyPr wrap="none" anchor="ctr"/>
            <a:lstStyle/>
            <a:p>
              <a:pPr algn="ctr"/>
              <a:endParaRPr lang="en-US" sz="2400"/>
            </a:p>
          </p:txBody>
        </p:sp>
        <p:sp>
          <p:nvSpPr>
            <p:cNvPr id="3079" name="Line 7"/>
            <p:cNvSpPr>
              <a:spLocks noChangeShapeType="1"/>
            </p:cNvSpPr>
            <p:nvPr/>
          </p:nvSpPr>
          <p:spPr bwMode="auto">
            <a:xfrm>
              <a:off x="2352" y="1920"/>
              <a:ext cx="672" cy="0"/>
            </a:xfrm>
            <a:prstGeom prst="line">
              <a:avLst/>
            </a:prstGeom>
            <a:noFill/>
            <a:ln w="9525">
              <a:solidFill>
                <a:schemeClr val="tx1"/>
              </a:solidFill>
              <a:round/>
              <a:headEnd/>
              <a:tailEnd/>
            </a:ln>
            <a:effectLst/>
          </p:spPr>
          <p:txBody>
            <a:bodyPr wrap="none" anchor="ctr"/>
            <a:lstStyle/>
            <a:p>
              <a:endParaRPr lang="en-IE"/>
            </a:p>
          </p:txBody>
        </p:sp>
        <p:sp>
          <p:nvSpPr>
            <p:cNvPr id="3080" name="Rectangle 8"/>
            <p:cNvSpPr>
              <a:spLocks noChangeArrowheads="1"/>
            </p:cNvSpPr>
            <p:nvPr/>
          </p:nvSpPr>
          <p:spPr bwMode="auto">
            <a:xfrm>
              <a:off x="2496" y="1680"/>
              <a:ext cx="426" cy="231"/>
            </a:xfrm>
            <a:prstGeom prst="rect">
              <a:avLst/>
            </a:prstGeom>
            <a:noFill/>
            <a:ln w="9525">
              <a:noFill/>
              <a:miter lim="800000"/>
              <a:headEnd/>
              <a:tailEnd/>
            </a:ln>
            <a:effectLst/>
          </p:spPr>
          <p:txBody>
            <a:bodyPr wrap="none">
              <a:spAutoFit/>
            </a:bodyPr>
            <a:lstStyle/>
            <a:p>
              <a:r>
                <a:rPr lang="en-GB" sz="1600" b="1"/>
                <a:t>Data</a:t>
              </a:r>
              <a:endParaRPr lang="en-GB" sz="1600"/>
            </a:p>
          </p:txBody>
        </p:sp>
        <p:sp>
          <p:nvSpPr>
            <p:cNvPr id="3081" name="Rectangle 9"/>
            <p:cNvSpPr>
              <a:spLocks noChangeArrowheads="1"/>
            </p:cNvSpPr>
            <p:nvPr/>
          </p:nvSpPr>
          <p:spPr bwMode="auto">
            <a:xfrm>
              <a:off x="2352" y="3312"/>
              <a:ext cx="672" cy="480"/>
            </a:xfrm>
            <a:prstGeom prst="rect">
              <a:avLst/>
            </a:prstGeom>
            <a:solidFill>
              <a:schemeClr val="accent1"/>
            </a:solidFill>
            <a:ln w="9525">
              <a:solidFill>
                <a:schemeClr val="tx1"/>
              </a:solidFill>
              <a:miter lim="800000"/>
              <a:headEnd/>
              <a:tailEnd/>
            </a:ln>
            <a:effectLst/>
          </p:spPr>
          <p:txBody>
            <a:bodyPr wrap="none" anchor="ctr"/>
            <a:lstStyle/>
            <a:p>
              <a:pPr algn="ctr"/>
              <a:endParaRPr lang="en-US" sz="2400"/>
            </a:p>
          </p:txBody>
        </p:sp>
        <p:sp>
          <p:nvSpPr>
            <p:cNvPr id="3082" name="Line 10"/>
            <p:cNvSpPr>
              <a:spLocks noChangeShapeType="1"/>
            </p:cNvSpPr>
            <p:nvPr/>
          </p:nvSpPr>
          <p:spPr bwMode="auto">
            <a:xfrm>
              <a:off x="2352" y="3552"/>
              <a:ext cx="672" cy="0"/>
            </a:xfrm>
            <a:prstGeom prst="line">
              <a:avLst/>
            </a:prstGeom>
            <a:noFill/>
            <a:ln w="9525">
              <a:solidFill>
                <a:schemeClr val="tx1"/>
              </a:solidFill>
              <a:round/>
              <a:headEnd/>
              <a:tailEnd/>
            </a:ln>
            <a:effectLst/>
          </p:spPr>
          <p:txBody>
            <a:bodyPr wrap="none" anchor="ctr"/>
            <a:lstStyle/>
            <a:p>
              <a:endParaRPr lang="en-IE"/>
            </a:p>
          </p:txBody>
        </p:sp>
        <p:sp>
          <p:nvSpPr>
            <p:cNvPr id="3083" name="Rectangle 11"/>
            <p:cNvSpPr>
              <a:spLocks noChangeArrowheads="1"/>
            </p:cNvSpPr>
            <p:nvPr/>
          </p:nvSpPr>
          <p:spPr bwMode="auto">
            <a:xfrm>
              <a:off x="2496" y="3313"/>
              <a:ext cx="426" cy="231"/>
            </a:xfrm>
            <a:prstGeom prst="rect">
              <a:avLst/>
            </a:prstGeom>
            <a:noFill/>
            <a:ln w="9525">
              <a:noFill/>
              <a:miter lim="800000"/>
              <a:headEnd/>
              <a:tailEnd/>
            </a:ln>
            <a:effectLst/>
          </p:spPr>
          <p:txBody>
            <a:bodyPr wrap="none">
              <a:spAutoFit/>
            </a:bodyPr>
            <a:lstStyle/>
            <a:p>
              <a:r>
                <a:rPr lang="en-GB" sz="1600" b="1"/>
                <a:t>Data</a:t>
              </a:r>
              <a:endParaRPr lang="en-GB" sz="1600"/>
            </a:p>
          </p:txBody>
        </p:sp>
        <p:sp>
          <p:nvSpPr>
            <p:cNvPr id="3084" name="Rectangle 12"/>
            <p:cNvSpPr>
              <a:spLocks noChangeArrowheads="1"/>
            </p:cNvSpPr>
            <p:nvPr/>
          </p:nvSpPr>
          <p:spPr bwMode="auto">
            <a:xfrm>
              <a:off x="2352" y="240"/>
              <a:ext cx="672" cy="480"/>
            </a:xfrm>
            <a:prstGeom prst="rect">
              <a:avLst/>
            </a:prstGeom>
            <a:solidFill>
              <a:schemeClr val="accent1"/>
            </a:solidFill>
            <a:ln w="9525">
              <a:solidFill>
                <a:schemeClr val="tx1"/>
              </a:solidFill>
              <a:miter lim="800000"/>
              <a:headEnd/>
              <a:tailEnd/>
            </a:ln>
            <a:effectLst/>
          </p:spPr>
          <p:txBody>
            <a:bodyPr wrap="none" anchor="ctr"/>
            <a:lstStyle/>
            <a:p>
              <a:pPr algn="ctr"/>
              <a:endParaRPr lang="en-US" sz="2400"/>
            </a:p>
          </p:txBody>
        </p:sp>
        <p:sp>
          <p:nvSpPr>
            <p:cNvPr id="3085" name="Line 13"/>
            <p:cNvSpPr>
              <a:spLocks noChangeShapeType="1"/>
            </p:cNvSpPr>
            <p:nvPr/>
          </p:nvSpPr>
          <p:spPr bwMode="auto">
            <a:xfrm>
              <a:off x="2352" y="480"/>
              <a:ext cx="672" cy="0"/>
            </a:xfrm>
            <a:prstGeom prst="line">
              <a:avLst/>
            </a:prstGeom>
            <a:noFill/>
            <a:ln w="9525">
              <a:solidFill>
                <a:schemeClr val="tx1"/>
              </a:solidFill>
              <a:round/>
              <a:headEnd/>
              <a:tailEnd/>
            </a:ln>
            <a:effectLst/>
          </p:spPr>
          <p:txBody>
            <a:bodyPr wrap="none" anchor="ctr"/>
            <a:lstStyle/>
            <a:p>
              <a:endParaRPr lang="en-IE"/>
            </a:p>
          </p:txBody>
        </p:sp>
        <p:sp>
          <p:nvSpPr>
            <p:cNvPr id="3086" name="Rectangle 14"/>
            <p:cNvSpPr>
              <a:spLocks noChangeArrowheads="1"/>
            </p:cNvSpPr>
            <p:nvPr/>
          </p:nvSpPr>
          <p:spPr bwMode="auto">
            <a:xfrm>
              <a:off x="2496" y="240"/>
              <a:ext cx="426" cy="232"/>
            </a:xfrm>
            <a:prstGeom prst="rect">
              <a:avLst/>
            </a:prstGeom>
            <a:noFill/>
            <a:ln w="9525">
              <a:noFill/>
              <a:miter lim="800000"/>
              <a:headEnd/>
              <a:tailEnd/>
            </a:ln>
            <a:effectLst/>
          </p:spPr>
          <p:txBody>
            <a:bodyPr wrap="none">
              <a:spAutoFit/>
            </a:bodyPr>
            <a:lstStyle/>
            <a:p>
              <a:r>
                <a:rPr lang="en-GB" sz="1600" b="1"/>
                <a:t>Data</a:t>
              </a:r>
              <a:endParaRPr lang="en-GB" sz="1600"/>
            </a:p>
          </p:txBody>
        </p:sp>
        <p:sp>
          <p:nvSpPr>
            <p:cNvPr id="3087" name="Line 15"/>
            <p:cNvSpPr>
              <a:spLocks noChangeShapeType="1"/>
            </p:cNvSpPr>
            <p:nvPr/>
          </p:nvSpPr>
          <p:spPr bwMode="auto">
            <a:xfrm>
              <a:off x="2688" y="576"/>
              <a:ext cx="0" cy="384"/>
            </a:xfrm>
            <a:prstGeom prst="line">
              <a:avLst/>
            </a:prstGeom>
            <a:noFill/>
            <a:ln w="19050">
              <a:solidFill>
                <a:schemeClr val="tx1"/>
              </a:solidFill>
              <a:round/>
              <a:headEnd/>
              <a:tailEnd type="triangle" w="med" len="med"/>
            </a:ln>
            <a:effectLst/>
          </p:spPr>
          <p:txBody>
            <a:bodyPr wrap="none" anchor="ctr"/>
            <a:lstStyle/>
            <a:p>
              <a:endParaRPr lang="en-IE"/>
            </a:p>
          </p:txBody>
        </p:sp>
        <p:sp>
          <p:nvSpPr>
            <p:cNvPr id="3088" name="Line 16"/>
            <p:cNvSpPr>
              <a:spLocks noChangeShapeType="1"/>
            </p:cNvSpPr>
            <p:nvPr/>
          </p:nvSpPr>
          <p:spPr bwMode="auto">
            <a:xfrm>
              <a:off x="2688" y="1296"/>
              <a:ext cx="0" cy="384"/>
            </a:xfrm>
            <a:prstGeom prst="line">
              <a:avLst/>
            </a:prstGeom>
            <a:noFill/>
            <a:ln w="19050">
              <a:solidFill>
                <a:schemeClr val="tx1"/>
              </a:solidFill>
              <a:round/>
              <a:headEnd/>
              <a:tailEnd type="triangle" w="med" len="med"/>
            </a:ln>
            <a:effectLst/>
          </p:spPr>
          <p:txBody>
            <a:bodyPr wrap="none" anchor="ctr"/>
            <a:lstStyle/>
            <a:p>
              <a:endParaRPr lang="en-IE"/>
            </a:p>
          </p:txBody>
        </p:sp>
        <p:sp>
          <p:nvSpPr>
            <p:cNvPr id="3089" name="Line 17"/>
            <p:cNvSpPr>
              <a:spLocks noChangeShapeType="1"/>
            </p:cNvSpPr>
            <p:nvPr/>
          </p:nvSpPr>
          <p:spPr bwMode="auto">
            <a:xfrm>
              <a:off x="2688" y="2016"/>
              <a:ext cx="0" cy="1296"/>
            </a:xfrm>
            <a:prstGeom prst="line">
              <a:avLst/>
            </a:prstGeom>
            <a:noFill/>
            <a:ln w="19050">
              <a:solidFill>
                <a:schemeClr val="tx1"/>
              </a:solidFill>
              <a:prstDash val="sysDot"/>
              <a:round/>
              <a:headEnd/>
              <a:tailEnd type="triangle" w="med" len="med"/>
            </a:ln>
            <a:effectLst/>
          </p:spPr>
          <p:txBody>
            <a:bodyPr wrap="none" anchor="ctr"/>
            <a:lstStyle/>
            <a:p>
              <a:endParaRPr lang="en-IE"/>
            </a:p>
          </p:txBody>
        </p:sp>
        <p:sp>
          <p:nvSpPr>
            <p:cNvPr id="3090" name="Line 18"/>
            <p:cNvSpPr>
              <a:spLocks noChangeShapeType="1"/>
            </p:cNvSpPr>
            <p:nvPr/>
          </p:nvSpPr>
          <p:spPr bwMode="auto">
            <a:xfrm>
              <a:off x="1152" y="432"/>
              <a:ext cx="1104" cy="0"/>
            </a:xfrm>
            <a:prstGeom prst="line">
              <a:avLst/>
            </a:prstGeom>
            <a:noFill/>
            <a:ln w="28575">
              <a:solidFill>
                <a:schemeClr val="tx1"/>
              </a:solidFill>
              <a:round/>
              <a:headEnd/>
              <a:tailEnd type="triangle" w="med" len="med"/>
            </a:ln>
            <a:effectLst/>
          </p:spPr>
          <p:txBody>
            <a:bodyPr wrap="none" anchor="ctr"/>
            <a:lstStyle/>
            <a:p>
              <a:endParaRPr lang="en-IE"/>
            </a:p>
          </p:txBody>
        </p:sp>
        <p:sp>
          <p:nvSpPr>
            <p:cNvPr id="3092" name="Rectangle 20"/>
            <p:cNvSpPr>
              <a:spLocks noChangeArrowheads="1"/>
            </p:cNvSpPr>
            <p:nvPr/>
          </p:nvSpPr>
          <p:spPr bwMode="auto">
            <a:xfrm>
              <a:off x="2496" y="3552"/>
              <a:ext cx="528" cy="231"/>
            </a:xfrm>
            <a:prstGeom prst="rect">
              <a:avLst/>
            </a:prstGeom>
            <a:noFill/>
            <a:ln w="9525">
              <a:noFill/>
              <a:miter lim="800000"/>
              <a:headEnd/>
              <a:tailEnd/>
            </a:ln>
            <a:effectLst/>
          </p:spPr>
          <p:txBody>
            <a:bodyPr wrap="none">
              <a:spAutoFit/>
            </a:bodyPr>
            <a:lstStyle/>
            <a:p>
              <a:r>
                <a:rPr lang="en-GB" sz="1600" b="1"/>
                <a:t>NULL</a:t>
              </a:r>
              <a:endParaRPr lang="en-GB" sz="1600"/>
            </a:p>
          </p:txBody>
        </p:sp>
        <p:sp>
          <p:nvSpPr>
            <p:cNvPr id="3093" name="Text Box 21"/>
            <p:cNvSpPr txBox="1">
              <a:spLocks noChangeArrowheads="1"/>
            </p:cNvSpPr>
            <p:nvPr/>
          </p:nvSpPr>
          <p:spPr bwMode="auto">
            <a:xfrm>
              <a:off x="528" y="240"/>
              <a:ext cx="384" cy="273"/>
            </a:xfrm>
            <a:prstGeom prst="rect">
              <a:avLst/>
            </a:prstGeom>
            <a:noFill/>
            <a:ln w="9525">
              <a:noFill/>
              <a:miter lim="800000"/>
              <a:headEnd/>
              <a:tailEnd/>
            </a:ln>
            <a:effectLst/>
          </p:spPr>
          <p:txBody>
            <a:bodyPr>
              <a:spAutoFit/>
            </a:bodyPr>
            <a:lstStyle/>
            <a:p>
              <a:pPr>
                <a:spcBef>
                  <a:spcPct val="50000"/>
                </a:spcBef>
              </a:pPr>
              <a:r>
                <a:rPr lang="en-GB" sz="2000" b="1"/>
                <a:t>top</a:t>
              </a:r>
              <a:endParaRPr lang="en-GB" sz="2400"/>
            </a:p>
          </p:txBody>
        </p:sp>
      </p:grpSp>
      <p:sp>
        <p:nvSpPr>
          <p:cNvPr id="3094" name="Text Box 22"/>
          <p:cNvSpPr txBox="1">
            <a:spLocks noChangeArrowheads="1"/>
          </p:cNvSpPr>
          <p:nvPr/>
        </p:nvSpPr>
        <p:spPr bwMode="auto">
          <a:xfrm>
            <a:off x="5715000" y="2514600"/>
            <a:ext cx="2819400" cy="1247775"/>
          </a:xfrm>
          <a:prstGeom prst="rect">
            <a:avLst/>
          </a:prstGeom>
          <a:noFill/>
          <a:ln w="57150">
            <a:solidFill>
              <a:schemeClr val="tx1"/>
            </a:solidFill>
            <a:miter lim="800000"/>
            <a:headEnd/>
            <a:tailEnd/>
          </a:ln>
          <a:effectLst/>
        </p:spPr>
        <p:txBody>
          <a:bodyPr>
            <a:spAutoFit/>
          </a:bodyPr>
          <a:lstStyle/>
          <a:p>
            <a:pPr eaLnBrk="1" hangingPunct="1">
              <a:spcBef>
                <a:spcPct val="50000"/>
              </a:spcBef>
            </a:pPr>
            <a:r>
              <a:rPr lang="en-GB" b="1"/>
              <a:t>“This implementation of a Stack allows it to grow and shrink as required within an application”</a:t>
            </a:r>
            <a:endParaRPr lang="en-US" b="1"/>
          </a:p>
        </p:txBody>
      </p:sp>
      <p:sp>
        <p:nvSpPr>
          <p:cNvPr id="25" name="Footer Placeholder 24"/>
          <p:cNvSpPr>
            <a:spLocks noGrp="1"/>
          </p:cNvSpPr>
          <p:nvPr>
            <p:ph type="ftr" sz="quarter" idx="11"/>
          </p:nvPr>
        </p:nvSpPr>
        <p:spPr/>
        <p:txBody>
          <a:bodyPr/>
          <a:lstStyle/>
          <a:p>
            <a:r>
              <a:rPr lang="en-US"/>
              <a:t>HDip in Software Development</a:t>
            </a: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23528" y="404664"/>
            <a:ext cx="8534400" cy="5170646"/>
          </a:xfrm>
          <a:prstGeom prst="rect">
            <a:avLst/>
          </a:prstGeom>
          <a:noFill/>
          <a:ln w="9525">
            <a:noFill/>
            <a:miter lim="800000"/>
            <a:headEnd/>
            <a:tailEnd/>
          </a:ln>
          <a:effectLst/>
        </p:spPr>
        <p:txBody>
          <a:bodyPr>
            <a:spAutoFit/>
          </a:bodyPr>
          <a:lstStyle/>
          <a:p>
            <a:pPr algn="ctr">
              <a:lnSpc>
                <a:spcPct val="95000"/>
              </a:lnSpc>
              <a:spcBef>
                <a:spcPct val="50000"/>
              </a:spcBef>
            </a:pPr>
            <a:r>
              <a:rPr lang="en-GB" b="1" u="sng" dirty="0"/>
              <a:t>Implementation Of Stacks - Dynamic Linked Stacks</a:t>
            </a:r>
          </a:p>
          <a:p>
            <a:pPr>
              <a:lnSpc>
                <a:spcPct val="95000"/>
              </a:lnSpc>
              <a:spcBef>
                <a:spcPct val="50000"/>
              </a:spcBef>
            </a:pPr>
            <a:r>
              <a:rPr lang="en-GB" b="1" dirty="0"/>
              <a:t>First, let’s look at how we will declare a node for our stack…..</a:t>
            </a:r>
          </a:p>
          <a:p>
            <a:pPr>
              <a:lnSpc>
                <a:spcPct val="95000"/>
              </a:lnSpc>
              <a:spcBef>
                <a:spcPct val="50000"/>
              </a:spcBef>
            </a:pPr>
            <a:endParaRPr lang="en-GB" b="1" dirty="0">
              <a:latin typeface="Simplified Arabic Fixed" pitchFamily="49" charset="-78"/>
              <a:cs typeface="Simplified Arabic Fixed" pitchFamily="49" charset="-78"/>
            </a:endParaRPr>
          </a:p>
          <a:p>
            <a:pPr>
              <a:lnSpc>
                <a:spcPct val="95000"/>
              </a:lnSpc>
              <a:spcBef>
                <a:spcPct val="50000"/>
              </a:spcBef>
            </a:pPr>
            <a:r>
              <a:rPr lang="en-GB" b="1" dirty="0">
                <a:latin typeface="Simplified Arabic Fixed" pitchFamily="49" charset="-78"/>
                <a:cs typeface="Simplified Arabic Fixed" pitchFamily="49" charset="-78"/>
              </a:rPr>
              <a:t>public class Node {</a:t>
            </a:r>
          </a:p>
          <a:p>
            <a:pPr>
              <a:lnSpc>
                <a:spcPct val="95000"/>
              </a:lnSpc>
              <a:spcBef>
                <a:spcPct val="50000"/>
              </a:spcBef>
            </a:pPr>
            <a:r>
              <a:rPr lang="en-GB" b="1" dirty="0">
                <a:latin typeface="Simplified Arabic Fixed" pitchFamily="49" charset="-78"/>
                <a:cs typeface="Simplified Arabic Fixed" pitchFamily="49" charset="-78"/>
              </a:rPr>
              <a:t>  private Object element;  // element stored in this node</a:t>
            </a:r>
          </a:p>
          <a:p>
            <a:pPr>
              <a:lnSpc>
                <a:spcPct val="95000"/>
              </a:lnSpc>
              <a:spcBef>
                <a:spcPct val="50000"/>
              </a:spcBef>
            </a:pPr>
            <a:r>
              <a:rPr lang="en-GB" b="1" dirty="0">
                <a:latin typeface="Simplified Arabic Fixed" pitchFamily="49" charset="-78"/>
                <a:cs typeface="Simplified Arabic Fixed" pitchFamily="49" charset="-78"/>
              </a:rPr>
              <a:t>  private Node next; // reference to the next node in the list</a:t>
            </a:r>
          </a:p>
          <a:p>
            <a:pPr>
              <a:lnSpc>
                <a:spcPct val="95000"/>
              </a:lnSpc>
              <a:spcBef>
                <a:spcPct val="50000"/>
              </a:spcBef>
            </a:pPr>
            <a:r>
              <a:rPr lang="en-GB" b="1" dirty="0">
                <a:latin typeface="Simplified Arabic Fixed" pitchFamily="49" charset="-78"/>
                <a:cs typeface="Simplified Arabic Fixed" pitchFamily="49" charset="-78"/>
              </a:rPr>
              <a:t>  </a:t>
            </a:r>
          </a:p>
          <a:p>
            <a:pPr lvl="1">
              <a:lnSpc>
                <a:spcPct val="95000"/>
              </a:lnSpc>
              <a:spcBef>
                <a:spcPct val="50000"/>
              </a:spcBef>
            </a:pPr>
            <a:r>
              <a:rPr lang="en-GB" sz="2400" b="1" dirty="0">
                <a:latin typeface="Simplified Arabic Fixed" pitchFamily="49" charset="-78"/>
                <a:cs typeface="Simplified Arabic Fixed" pitchFamily="49" charset="-78"/>
              </a:rPr>
              <a:t>// Constructors</a:t>
            </a:r>
          </a:p>
          <a:p>
            <a:pPr lvl="1">
              <a:lnSpc>
                <a:spcPct val="95000"/>
              </a:lnSpc>
              <a:spcBef>
                <a:spcPct val="50000"/>
              </a:spcBef>
            </a:pPr>
            <a:r>
              <a:rPr lang="en-GB" b="1" dirty="0">
                <a:latin typeface="Simplified Arabic Fixed" pitchFamily="49" charset="-78"/>
                <a:cs typeface="Simplified Arabic Fixed" pitchFamily="49" charset="-78"/>
              </a:rPr>
              <a:t>public Node(Object e, Node n) { </a:t>
            </a:r>
          </a:p>
          <a:p>
            <a:pPr lvl="1">
              <a:lnSpc>
                <a:spcPct val="95000"/>
              </a:lnSpc>
              <a:spcBef>
                <a:spcPct val="50000"/>
              </a:spcBef>
            </a:pPr>
            <a:r>
              <a:rPr lang="en-GB" b="1" dirty="0">
                <a:latin typeface="Simplified Arabic Fixed" pitchFamily="49" charset="-78"/>
                <a:cs typeface="Simplified Arabic Fixed" pitchFamily="49" charset="-78"/>
              </a:rPr>
              <a:t>    element = e;</a:t>
            </a:r>
          </a:p>
          <a:p>
            <a:pPr lvl="1">
              <a:lnSpc>
                <a:spcPct val="95000"/>
              </a:lnSpc>
              <a:spcBef>
                <a:spcPct val="50000"/>
              </a:spcBef>
            </a:pPr>
            <a:r>
              <a:rPr lang="en-GB" b="1" dirty="0">
                <a:latin typeface="Simplified Arabic Fixed" pitchFamily="49" charset="-78"/>
                <a:cs typeface="Simplified Arabic Fixed" pitchFamily="49" charset="-78"/>
              </a:rPr>
              <a:t>    next = n;</a:t>
            </a:r>
          </a:p>
          <a:p>
            <a:pPr lvl="1">
              <a:lnSpc>
                <a:spcPct val="95000"/>
              </a:lnSpc>
              <a:spcBef>
                <a:spcPct val="50000"/>
              </a:spcBef>
            </a:pPr>
            <a:r>
              <a:rPr lang="en-GB" b="1" dirty="0">
                <a:latin typeface="Simplified Arabic Fixed" pitchFamily="49" charset="-78"/>
                <a:cs typeface="Simplified Arabic Fixed" pitchFamily="49" charset="-78"/>
              </a:rPr>
              <a:t>  }  </a:t>
            </a:r>
          </a:p>
        </p:txBody>
      </p:sp>
      <p:sp>
        <p:nvSpPr>
          <p:cNvPr id="4" name="Footer Placeholder 3"/>
          <p:cNvSpPr>
            <a:spLocks noGrp="1"/>
          </p:cNvSpPr>
          <p:nvPr>
            <p:ph type="ftr" sz="quarter" idx="11"/>
          </p:nvPr>
        </p:nvSpPr>
        <p:spPr/>
        <p:txBody>
          <a:bodyPr/>
          <a:lstStyle/>
          <a:p>
            <a:r>
              <a:rPr lang="en-US"/>
              <a:t>HDip in Software Development</a:t>
            </a: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23528" y="188640"/>
            <a:ext cx="8534400" cy="6140142"/>
          </a:xfrm>
          <a:prstGeom prst="rect">
            <a:avLst/>
          </a:prstGeom>
          <a:noFill/>
          <a:ln w="9525">
            <a:noFill/>
            <a:miter lim="800000"/>
            <a:headEnd/>
            <a:tailEnd/>
          </a:ln>
          <a:effectLst/>
        </p:spPr>
        <p:txBody>
          <a:bodyPr>
            <a:spAutoFit/>
          </a:bodyPr>
          <a:lstStyle/>
          <a:p>
            <a:pPr>
              <a:spcBef>
                <a:spcPct val="50000"/>
              </a:spcBef>
            </a:pPr>
            <a:r>
              <a:rPr lang="en-GB" sz="2400" b="1" dirty="0"/>
              <a:t>// Update methods</a:t>
            </a:r>
          </a:p>
          <a:p>
            <a:pPr lvl="1">
              <a:spcBef>
                <a:spcPct val="50000"/>
              </a:spcBef>
            </a:pPr>
            <a:r>
              <a:rPr lang="en-GB" b="1" dirty="0">
                <a:latin typeface="Simplified Arabic Fixed" pitchFamily="49" charset="-78"/>
                <a:cs typeface="Simplified Arabic Fixed" pitchFamily="49" charset="-78"/>
              </a:rPr>
              <a:t>  public void </a:t>
            </a:r>
            <a:r>
              <a:rPr lang="en-GB" b="1" dirty="0" err="1">
                <a:latin typeface="Simplified Arabic Fixed" pitchFamily="49" charset="-78"/>
                <a:cs typeface="Simplified Arabic Fixed" pitchFamily="49" charset="-78"/>
              </a:rPr>
              <a:t>setElement</a:t>
            </a:r>
            <a:r>
              <a:rPr lang="en-GB" b="1" dirty="0">
                <a:latin typeface="Simplified Arabic Fixed" pitchFamily="49" charset="-78"/>
                <a:cs typeface="Simplified Arabic Fixed" pitchFamily="49" charset="-78"/>
              </a:rPr>
              <a:t>(Object </a:t>
            </a:r>
            <a:r>
              <a:rPr lang="en-GB" b="1" dirty="0" err="1">
                <a:latin typeface="Simplified Arabic Fixed" pitchFamily="49" charset="-78"/>
                <a:cs typeface="Simplified Arabic Fixed" pitchFamily="49" charset="-78"/>
              </a:rPr>
              <a:t>newElem</a:t>
            </a:r>
            <a:r>
              <a:rPr lang="en-GB" b="1" dirty="0">
                <a:latin typeface="Simplified Arabic Fixed" pitchFamily="49" charset="-78"/>
                <a:cs typeface="Simplified Arabic Fixed" pitchFamily="49" charset="-78"/>
              </a:rPr>
              <a:t>) </a:t>
            </a:r>
          </a:p>
          <a:p>
            <a:pPr lvl="1">
              <a:spcBef>
                <a:spcPct val="50000"/>
              </a:spcBef>
            </a:pPr>
            <a:r>
              <a:rPr lang="en-GB" b="1" dirty="0">
                <a:latin typeface="Simplified Arabic Fixed" pitchFamily="49" charset="-78"/>
                <a:cs typeface="Simplified Arabic Fixed" pitchFamily="49" charset="-78"/>
              </a:rPr>
              <a:t>  {	element = </a:t>
            </a:r>
            <a:r>
              <a:rPr lang="en-GB" b="1" dirty="0" err="1">
                <a:latin typeface="Simplified Arabic Fixed" pitchFamily="49" charset="-78"/>
                <a:cs typeface="Simplified Arabic Fixed" pitchFamily="49" charset="-78"/>
              </a:rPr>
              <a:t>newElem</a:t>
            </a:r>
            <a:r>
              <a:rPr lang="en-GB" b="1" dirty="0">
                <a:latin typeface="Simplified Arabic Fixed" pitchFamily="49" charset="-78"/>
                <a:cs typeface="Simplified Arabic Fixed" pitchFamily="49" charset="-78"/>
              </a:rPr>
              <a:t>;	}</a:t>
            </a:r>
          </a:p>
          <a:p>
            <a:pPr lvl="1">
              <a:spcBef>
                <a:spcPct val="50000"/>
              </a:spcBef>
            </a:pPr>
            <a:endParaRPr lang="en-GB" b="1" dirty="0">
              <a:latin typeface="Simplified Arabic Fixed" pitchFamily="49" charset="-78"/>
              <a:cs typeface="Simplified Arabic Fixed" pitchFamily="49" charset="-78"/>
            </a:endParaRPr>
          </a:p>
          <a:p>
            <a:pPr lvl="1">
              <a:spcBef>
                <a:spcPct val="50000"/>
              </a:spcBef>
            </a:pPr>
            <a:r>
              <a:rPr lang="en-GB" b="1" dirty="0">
                <a:latin typeface="Simplified Arabic Fixed" pitchFamily="49" charset="-78"/>
                <a:cs typeface="Simplified Arabic Fixed" pitchFamily="49" charset="-78"/>
              </a:rPr>
              <a:t>  public void </a:t>
            </a:r>
            <a:r>
              <a:rPr lang="en-GB" b="1" dirty="0" err="1">
                <a:latin typeface="Simplified Arabic Fixed" pitchFamily="49" charset="-78"/>
                <a:cs typeface="Simplified Arabic Fixed" pitchFamily="49" charset="-78"/>
              </a:rPr>
              <a:t>setNext</a:t>
            </a:r>
            <a:r>
              <a:rPr lang="en-GB" b="1" dirty="0">
                <a:latin typeface="Simplified Arabic Fixed" pitchFamily="49" charset="-78"/>
                <a:cs typeface="Simplified Arabic Fixed" pitchFamily="49" charset="-78"/>
              </a:rPr>
              <a:t>(Node </a:t>
            </a:r>
            <a:r>
              <a:rPr lang="en-GB" b="1" dirty="0" err="1">
                <a:latin typeface="Simplified Arabic Fixed" pitchFamily="49" charset="-78"/>
                <a:cs typeface="Simplified Arabic Fixed" pitchFamily="49" charset="-78"/>
              </a:rPr>
              <a:t>newNext</a:t>
            </a:r>
            <a:r>
              <a:rPr lang="en-GB" b="1" dirty="0">
                <a:latin typeface="Simplified Arabic Fixed" pitchFamily="49" charset="-78"/>
                <a:cs typeface="Simplified Arabic Fixed" pitchFamily="49" charset="-78"/>
              </a:rPr>
              <a:t>) </a:t>
            </a:r>
          </a:p>
          <a:p>
            <a:pPr lvl="1">
              <a:spcBef>
                <a:spcPct val="50000"/>
              </a:spcBef>
            </a:pPr>
            <a:r>
              <a:rPr lang="en-GB" b="1" dirty="0">
                <a:latin typeface="Simplified Arabic Fixed" pitchFamily="49" charset="-78"/>
                <a:cs typeface="Simplified Arabic Fixed" pitchFamily="49" charset="-78"/>
              </a:rPr>
              <a:t>  { 	next = </a:t>
            </a:r>
            <a:r>
              <a:rPr lang="en-GB" b="1" dirty="0" err="1">
                <a:latin typeface="Simplified Arabic Fixed" pitchFamily="49" charset="-78"/>
                <a:cs typeface="Simplified Arabic Fixed" pitchFamily="49" charset="-78"/>
              </a:rPr>
              <a:t>newNext</a:t>
            </a:r>
            <a:r>
              <a:rPr lang="en-GB" b="1" dirty="0">
                <a:latin typeface="Simplified Arabic Fixed" pitchFamily="49" charset="-78"/>
                <a:cs typeface="Simplified Arabic Fixed" pitchFamily="49" charset="-78"/>
              </a:rPr>
              <a:t>; 		}</a:t>
            </a:r>
          </a:p>
          <a:p>
            <a:pPr lvl="1">
              <a:spcBef>
                <a:spcPct val="50000"/>
              </a:spcBef>
            </a:pPr>
            <a:r>
              <a:rPr lang="en-GB" b="1" dirty="0">
                <a:latin typeface="Simplified Arabic Fixed" pitchFamily="49" charset="-78"/>
                <a:cs typeface="Simplified Arabic Fixed" pitchFamily="49" charset="-78"/>
              </a:rPr>
              <a:t>  </a:t>
            </a:r>
          </a:p>
          <a:p>
            <a:pPr lvl="1">
              <a:spcBef>
                <a:spcPct val="50000"/>
              </a:spcBef>
            </a:pPr>
            <a:r>
              <a:rPr lang="en-GB" sz="2400" b="1" dirty="0"/>
              <a:t>// </a:t>
            </a:r>
            <a:r>
              <a:rPr lang="en-GB" sz="2400" b="1" dirty="0" err="1"/>
              <a:t>Accessor</a:t>
            </a:r>
            <a:r>
              <a:rPr lang="en-GB" sz="2400" b="1" dirty="0"/>
              <a:t> methods</a:t>
            </a:r>
          </a:p>
          <a:p>
            <a:pPr lvl="1">
              <a:spcBef>
                <a:spcPct val="50000"/>
              </a:spcBef>
            </a:pPr>
            <a:r>
              <a:rPr lang="en-GB" b="1" dirty="0">
                <a:latin typeface="Simplified Arabic Fixed" pitchFamily="49" charset="-78"/>
                <a:cs typeface="Simplified Arabic Fixed" pitchFamily="49" charset="-78"/>
              </a:rPr>
              <a:t>  public Object </a:t>
            </a:r>
            <a:r>
              <a:rPr lang="en-GB" b="1" dirty="0" err="1">
                <a:latin typeface="Simplified Arabic Fixed" pitchFamily="49" charset="-78"/>
                <a:cs typeface="Simplified Arabic Fixed" pitchFamily="49" charset="-78"/>
              </a:rPr>
              <a:t>getElement</a:t>
            </a:r>
            <a:r>
              <a:rPr lang="en-GB" b="1" dirty="0">
                <a:latin typeface="Simplified Arabic Fixed" pitchFamily="49" charset="-78"/>
                <a:cs typeface="Simplified Arabic Fixed" pitchFamily="49" charset="-78"/>
              </a:rPr>
              <a:t>( ) </a:t>
            </a:r>
          </a:p>
          <a:p>
            <a:pPr lvl="1">
              <a:spcBef>
                <a:spcPct val="50000"/>
              </a:spcBef>
            </a:pPr>
            <a:r>
              <a:rPr lang="en-GB" b="1" dirty="0">
                <a:latin typeface="Simplified Arabic Fixed" pitchFamily="49" charset="-78"/>
                <a:cs typeface="Simplified Arabic Fixed" pitchFamily="49" charset="-78"/>
              </a:rPr>
              <a:t>  { 	return element; 		}</a:t>
            </a:r>
          </a:p>
          <a:p>
            <a:pPr lvl="1">
              <a:spcBef>
                <a:spcPct val="50000"/>
              </a:spcBef>
            </a:pPr>
            <a:endParaRPr lang="en-GB" b="1" dirty="0">
              <a:latin typeface="Simplified Arabic Fixed" pitchFamily="49" charset="-78"/>
              <a:cs typeface="Simplified Arabic Fixed" pitchFamily="49" charset="-78"/>
            </a:endParaRPr>
          </a:p>
          <a:p>
            <a:pPr lvl="1">
              <a:spcBef>
                <a:spcPct val="50000"/>
              </a:spcBef>
            </a:pPr>
            <a:r>
              <a:rPr lang="en-GB" b="1" dirty="0">
                <a:latin typeface="Simplified Arabic Fixed" pitchFamily="49" charset="-78"/>
                <a:cs typeface="Simplified Arabic Fixed" pitchFamily="49" charset="-78"/>
              </a:rPr>
              <a:t>  public Node </a:t>
            </a:r>
            <a:r>
              <a:rPr lang="en-GB" b="1" dirty="0" err="1">
                <a:latin typeface="Simplified Arabic Fixed" pitchFamily="49" charset="-78"/>
                <a:cs typeface="Simplified Arabic Fixed" pitchFamily="49" charset="-78"/>
              </a:rPr>
              <a:t>getNext</a:t>
            </a:r>
            <a:r>
              <a:rPr lang="en-GB" b="1" dirty="0">
                <a:latin typeface="Simplified Arabic Fixed" pitchFamily="49" charset="-78"/>
                <a:cs typeface="Simplified Arabic Fixed" pitchFamily="49" charset="-78"/>
              </a:rPr>
              <a:t>( ) </a:t>
            </a:r>
          </a:p>
          <a:p>
            <a:pPr lvl="1">
              <a:spcBef>
                <a:spcPct val="50000"/>
              </a:spcBef>
            </a:pPr>
            <a:r>
              <a:rPr lang="en-GB" b="1" dirty="0">
                <a:latin typeface="Simplified Arabic Fixed" pitchFamily="49" charset="-78"/>
                <a:cs typeface="Simplified Arabic Fixed" pitchFamily="49" charset="-78"/>
              </a:rPr>
              <a:t>  { 	return next; 		}</a:t>
            </a:r>
          </a:p>
          <a:p>
            <a:pPr>
              <a:spcBef>
                <a:spcPct val="50000"/>
              </a:spcBef>
            </a:pPr>
            <a:r>
              <a:rPr lang="en-GB" b="1" dirty="0">
                <a:latin typeface="Simplified Arabic Fixed" pitchFamily="49" charset="-78"/>
                <a:cs typeface="Simplified Arabic Fixed" pitchFamily="49" charset="-78"/>
              </a:rPr>
              <a:t>} // end of class Node</a:t>
            </a:r>
            <a:endParaRPr lang="en-US" sz="2400" dirty="0">
              <a:latin typeface="Simplified Arabic Fixed" pitchFamily="49" charset="-78"/>
              <a:cs typeface="Simplified Arabic Fixed" pitchFamily="49" charset="-78"/>
            </a:endParaRPr>
          </a:p>
        </p:txBody>
      </p:sp>
      <p:sp>
        <p:nvSpPr>
          <p:cNvPr id="4" name="Footer Placeholder 3"/>
          <p:cNvSpPr>
            <a:spLocks noGrp="1"/>
          </p:cNvSpPr>
          <p:nvPr>
            <p:ph type="ftr" sz="quarter" idx="11"/>
          </p:nvPr>
        </p:nvSpPr>
        <p:spPr/>
        <p:txBody>
          <a:bodyPr/>
          <a:lstStyle/>
          <a:p>
            <a:r>
              <a:rPr lang="en-US"/>
              <a:t>HDip in Software Development</a:t>
            </a: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23528" y="476672"/>
            <a:ext cx="8458200" cy="3693319"/>
          </a:xfrm>
          <a:prstGeom prst="rect">
            <a:avLst/>
          </a:prstGeom>
          <a:noFill/>
          <a:ln w="9525">
            <a:noFill/>
            <a:miter lim="800000"/>
            <a:headEnd/>
            <a:tailEnd/>
          </a:ln>
          <a:effectLst/>
        </p:spPr>
        <p:txBody>
          <a:bodyPr>
            <a:spAutoFit/>
          </a:bodyPr>
          <a:lstStyle/>
          <a:p>
            <a:pPr>
              <a:lnSpc>
                <a:spcPct val="90000"/>
              </a:lnSpc>
              <a:spcBef>
                <a:spcPct val="50000"/>
              </a:spcBef>
            </a:pPr>
            <a:r>
              <a:rPr lang="en-GB" b="1" dirty="0"/>
              <a:t>Now let’s look at some of the operations that will need to use our stack…..These will be in the STACK Class</a:t>
            </a:r>
          </a:p>
          <a:p>
            <a:pPr>
              <a:lnSpc>
                <a:spcPct val="90000"/>
              </a:lnSpc>
              <a:spcBef>
                <a:spcPct val="50000"/>
              </a:spcBef>
              <a:buFontTx/>
              <a:buChar char="•"/>
            </a:pPr>
            <a:r>
              <a:rPr lang="en-GB" b="1" u="sng" dirty="0"/>
              <a:t>Status Operation</a:t>
            </a:r>
            <a:endParaRPr lang="en-GB" b="1" dirty="0"/>
          </a:p>
          <a:p>
            <a:pPr>
              <a:lnSpc>
                <a:spcPct val="90000"/>
              </a:lnSpc>
              <a:spcBef>
                <a:spcPct val="50000"/>
              </a:spcBef>
            </a:pPr>
            <a:r>
              <a:rPr lang="en-GB" b="1" dirty="0"/>
              <a:t> </a:t>
            </a:r>
            <a:r>
              <a:rPr lang="en-GB" b="1" dirty="0">
                <a:latin typeface="Simplified Arabic Fixed" pitchFamily="49" charset="-78"/>
                <a:cs typeface="Simplified Arabic Fixed" pitchFamily="49" charset="-78"/>
              </a:rPr>
              <a:t>public </a:t>
            </a:r>
            <a:r>
              <a:rPr lang="en-GB" b="1" dirty="0" err="1">
                <a:latin typeface="Simplified Arabic Fixed" pitchFamily="49" charset="-78"/>
                <a:cs typeface="Simplified Arabic Fixed" pitchFamily="49" charset="-78"/>
              </a:rPr>
              <a:t>boolean</a:t>
            </a:r>
            <a:r>
              <a:rPr lang="en-GB" b="1" dirty="0">
                <a:latin typeface="Simplified Arabic Fixed" pitchFamily="49" charset="-78"/>
                <a:cs typeface="Simplified Arabic Fixed" pitchFamily="49" charset="-78"/>
              </a:rPr>
              <a:t> </a:t>
            </a:r>
            <a:r>
              <a:rPr lang="en-GB" b="1" dirty="0" err="1">
                <a:latin typeface="Simplified Arabic Fixed" pitchFamily="49" charset="-78"/>
                <a:cs typeface="Simplified Arabic Fixed" pitchFamily="49" charset="-78"/>
              </a:rPr>
              <a:t>isEmpty</a:t>
            </a:r>
            <a:r>
              <a:rPr lang="en-GB" b="1" dirty="0">
                <a:latin typeface="Simplified Arabic Fixed" pitchFamily="49" charset="-78"/>
                <a:cs typeface="Simplified Arabic Fixed" pitchFamily="49" charset="-78"/>
              </a:rPr>
              <a:t>( ) {       </a:t>
            </a:r>
          </a:p>
          <a:p>
            <a:pPr>
              <a:lnSpc>
                <a:spcPct val="90000"/>
              </a:lnSpc>
              <a:spcBef>
                <a:spcPct val="50000"/>
              </a:spcBef>
            </a:pPr>
            <a:r>
              <a:rPr lang="en-GB" b="1" dirty="0">
                <a:latin typeface="Simplified Arabic Fixed" pitchFamily="49" charset="-78"/>
                <a:cs typeface="Simplified Arabic Fixed" pitchFamily="49" charset="-78"/>
              </a:rPr>
              <a:t>// Returns true if the stack is empty</a:t>
            </a:r>
          </a:p>
          <a:p>
            <a:pPr>
              <a:lnSpc>
                <a:spcPct val="90000"/>
              </a:lnSpc>
              <a:spcBef>
                <a:spcPct val="50000"/>
              </a:spcBef>
            </a:pPr>
            <a:r>
              <a:rPr lang="en-GB" b="1" dirty="0">
                <a:latin typeface="Simplified Arabic Fixed" pitchFamily="49" charset="-78"/>
                <a:cs typeface="Simplified Arabic Fixed" pitchFamily="49" charset="-78"/>
              </a:rPr>
              <a:t>        if (top == null)</a:t>
            </a:r>
          </a:p>
          <a:p>
            <a:pPr>
              <a:lnSpc>
                <a:spcPct val="90000"/>
              </a:lnSpc>
              <a:spcBef>
                <a:spcPct val="50000"/>
              </a:spcBef>
            </a:pPr>
            <a:r>
              <a:rPr lang="en-GB" b="1" dirty="0">
                <a:latin typeface="Simplified Arabic Fixed" pitchFamily="49" charset="-78"/>
                <a:cs typeface="Simplified Arabic Fixed" pitchFamily="49" charset="-78"/>
              </a:rPr>
              <a:t>            return true;</a:t>
            </a:r>
          </a:p>
          <a:p>
            <a:pPr>
              <a:lnSpc>
                <a:spcPct val="90000"/>
              </a:lnSpc>
              <a:spcBef>
                <a:spcPct val="50000"/>
              </a:spcBef>
            </a:pPr>
            <a:r>
              <a:rPr lang="en-GB" b="1" dirty="0">
                <a:latin typeface="Simplified Arabic Fixed" pitchFamily="49" charset="-78"/>
                <a:cs typeface="Simplified Arabic Fixed" pitchFamily="49" charset="-78"/>
              </a:rPr>
              <a:t>        else</a:t>
            </a:r>
          </a:p>
          <a:p>
            <a:pPr>
              <a:lnSpc>
                <a:spcPct val="90000"/>
              </a:lnSpc>
              <a:spcBef>
                <a:spcPct val="50000"/>
              </a:spcBef>
            </a:pPr>
            <a:r>
              <a:rPr lang="en-GB" b="1" dirty="0">
                <a:latin typeface="Simplified Arabic Fixed" pitchFamily="49" charset="-78"/>
                <a:cs typeface="Simplified Arabic Fixed" pitchFamily="49" charset="-78"/>
              </a:rPr>
              <a:t>            return false;</a:t>
            </a:r>
          </a:p>
          <a:p>
            <a:pPr>
              <a:lnSpc>
                <a:spcPct val="90000"/>
              </a:lnSpc>
              <a:spcBef>
                <a:spcPct val="50000"/>
              </a:spcBef>
            </a:pPr>
            <a:r>
              <a:rPr lang="en-GB" b="1" dirty="0">
                <a:latin typeface="Simplified Arabic Fixed" pitchFamily="49" charset="-78"/>
                <a:cs typeface="Simplified Arabic Fixed" pitchFamily="49" charset="-78"/>
              </a:rPr>
              <a:t>    }</a:t>
            </a:r>
          </a:p>
        </p:txBody>
      </p:sp>
      <p:sp>
        <p:nvSpPr>
          <p:cNvPr id="6" name="TextBox 5"/>
          <p:cNvSpPr txBox="1"/>
          <p:nvPr/>
        </p:nvSpPr>
        <p:spPr>
          <a:xfrm>
            <a:off x="2843808" y="3933056"/>
            <a:ext cx="1368152" cy="369332"/>
          </a:xfrm>
          <a:prstGeom prst="rect">
            <a:avLst/>
          </a:prstGeom>
          <a:noFill/>
        </p:spPr>
        <p:txBody>
          <a:bodyPr wrap="square" rtlCol="0">
            <a:spAutoFit/>
          </a:bodyPr>
          <a:lstStyle/>
          <a:p>
            <a:r>
              <a:rPr lang="en-IE" b="1" dirty="0">
                <a:latin typeface="Showcard Gothic" pitchFamily="82" charset="0"/>
              </a:rPr>
              <a:t>top</a:t>
            </a:r>
          </a:p>
        </p:txBody>
      </p:sp>
      <p:sp>
        <p:nvSpPr>
          <p:cNvPr id="7" name="TextBox 6"/>
          <p:cNvSpPr txBox="1"/>
          <p:nvPr/>
        </p:nvSpPr>
        <p:spPr>
          <a:xfrm>
            <a:off x="3923928" y="5085184"/>
            <a:ext cx="1008112" cy="584775"/>
          </a:xfrm>
          <a:prstGeom prst="rect">
            <a:avLst/>
          </a:prstGeom>
          <a:noFill/>
        </p:spPr>
        <p:txBody>
          <a:bodyPr wrap="square" rtlCol="0">
            <a:spAutoFit/>
          </a:bodyPr>
          <a:lstStyle/>
          <a:p>
            <a:r>
              <a:rPr lang="en-IE" sz="3200" b="1" i="1" dirty="0">
                <a:latin typeface="SimHei" pitchFamily="49" charset="-122"/>
                <a:ea typeface="SimHei" pitchFamily="49" charset="-122"/>
              </a:rPr>
              <a:t>NULL</a:t>
            </a:r>
          </a:p>
        </p:txBody>
      </p:sp>
      <p:sp>
        <p:nvSpPr>
          <p:cNvPr id="8" name="Bent Arrow 7"/>
          <p:cNvSpPr/>
          <p:nvPr/>
        </p:nvSpPr>
        <p:spPr>
          <a:xfrm rot="5400000">
            <a:off x="3505914" y="4215161"/>
            <a:ext cx="813792" cy="702685"/>
          </a:xfrm>
          <a:prstGeom prst="bentArrow">
            <a:avLst>
              <a:gd name="adj1" fmla="val 25000"/>
              <a:gd name="adj2" fmla="val 17563"/>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0" name="Footer Placeholder 9"/>
          <p:cNvSpPr>
            <a:spLocks noGrp="1"/>
          </p:cNvSpPr>
          <p:nvPr>
            <p:ph type="ftr" sz="quarter" idx="11"/>
          </p:nvPr>
        </p:nvSpPr>
        <p:spPr/>
        <p:txBody>
          <a:bodyPr/>
          <a:lstStyle/>
          <a:p>
            <a:r>
              <a:rPr lang="en-US"/>
              <a:t>HDip in Software Development</a:t>
            </a: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95536" y="548680"/>
            <a:ext cx="8458200" cy="3444020"/>
          </a:xfrm>
          <a:prstGeom prst="rect">
            <a:avLst/>
          </a:prstGeom>
          <a:noFill/>
          <a:ln w="9525">
            <a:noFill/>
            <a:miter lim="800000"/>
            <a:headEnd/>
            <a:tailEnd/>
          </a:ln>
          <a:effectLst/>
        </p:spPr>
        <p:txBody>
          <a:bodyPr>
            <a:spAutoFit/>
          </a:bodyPr>
          <a:lstStyle/>
          <a:p>
            <a:pPr>
              <a:lnSpc>
                <a:spcPct val="90000"/>
              </a:lnSpc>
              <a:spcBef>
                <a:spcPct val="50000"/>
              </a:spcBef>
            </a:pPr>
            <a:r>
              <a:rPr lang="en-GB" b="1" u="sng" dirty="0"/>
              <a:t>Basic Operations</a:t>
            </a:r>
            <a:endParaRPr lang="en-GB" b="1" dirty="0"/>
          </a:p>
          <a:p>
            <a:pPr>
              <a:lnSpc>
                <a:spcPct val="90000"/>
              </a:lnSpc>
              <a:spcBef>
                <a:spcPct val="50000"/>
              </a:spcBef>
            </a:pPr>
            <a:r>
              <a:rPr lang="en-GB" b="1" dirty="0"/>
              <a:t> </a:t>
            </a:r>
            <a:r>
              <a:rPr lang="en-GB" b="1" dirty="0">
                <a:latin typeface="Simplified Arabic Fixed" pitchFamily="49" charset="-78"/>
                <a:cs typeface="Simplified Arabic Fixed" pitchFamily="49" charset="-78"/>
              </a:rPr>
              <a:t>public void push(Object </a:t>
            </a:r>
            <a:r>
              <a:rPr lang="en-GB" b="1" dirty="0" err="1">
                <a:latin typeface="Simplified Arabic Fixed" pitchFamily="49" charset="-78"/>
                <a:cs typeface="Simplified Arabic Fixed" pitchFamily="49" charset="-78"/>
              </a:rPr>
              <a:t>obj</a:t>
            </a:r>
            <a:r>
              <a:rPr lang="en-GB" b="1" dirty="0">
                <a:latin typeface="Simplified Arabic Fixed" pitchFamily="49" charset="-78"/>
                <a:cs typeface="Simplified Arabic Fixed" pitchFamily="49" charset="-78"/>
              </a:rPr>
              <a:t>) {   </a:t>
            </a:r>
          </a:p>
          <a:p>
            <a:pPr>
              <a:lnSpc>
                <a:spcPct val="90000"/>
              </a:lnSpc>
              <a:spcBef>
                <a:spcPct val="50000"/>
              </a:spcBef>
            </a:pPr>
            <a:r>
              <a:rPr lang="en-GB" b="1" dirty="0">
                <a:latin typeface="Simplified Arabic Fixed" pitchFamily="49" charset="-78"/>
                <a:cs typeface="Simplified Arabic Fixed" pitchFamily="49" charset="-78"/>
              </a:rPr>
              <a:t>//Push a new object on the stack</a:t>
            </a:r>
          </a:p>
          <a:p>
            <a:pPr>
              <a:lnSpc>
                <a:spcPct val="90000"/>
              </a:lnSpc>
              <a:spcBef>
                <a:spcPct val="50000"/>
              </a:spcBef>
            </a:pPr>
            <a:r>
              <a:rPr lang="en-GB" b="1" dirty="0">
                <a:latin typeface="Simplified Arabic Fixed" pitchFamily="49" charset="-78"/>
                <a:cs typeface="Simplified Arabic Fixed" pitchFamily="49" charset="-78"/>
              </a:rPr>
              <a:t>        Node n = new Node();</a:t>
            </a:r>
          </a:p>
          <a:p>
            <a:pPr>
              <a:lnSpc>
                <a:spcPct val="90000"/>
              </a:lnSpc>
              <a:spcBef>
                <a:spcPct val="50000"/>
              </a:spcBef>
            </a:pPr>
            <a:r>
              <a:rPr lang="en-GB" b="1" dirty="0">
                <a:latin typeface="Simplified Arabic Fixed" pitchFamily="49" charset="-78"/>
                <a:cs typeface="Simplified Arabic Fixed" pitchFamily="49" charset="-78"/>
              </a:rPr>
              <a:t>        </a:t>
            </a:r>
            <a:r>
              <a:rPr lang="en-GB" b="1" dirty="0" err="1">
                <a:latin typeface="Simplified Arabic Fixed" pitchFamily="49" charset="-78"/>
                <a:cs typeface="Simplified Arabic Fixed" pitchFamily="49" charset="-78"/>
              </a:rPr>
              <a:t>n.setElement</a:t>
            </a:r>
            <a:r>
              <a:rPr lang="en-GB" b="1" dirty="0">
                <a:latin typeface="Simplified Arabic Fixed" pitchFamily="49" charset="-78"/>
                <a:cs typeface="Simplified Arabic Fixed" pitchFamily="49" charset="-78"/>
              </a:rPr>
              <a:t>(</a:t>
            </a:r>
            <a:r>
              <a:rPr lang="en-GB" b="1" dirty="0" err="1">
                <a:latin typeface="Simplified Arabic Fixed" pitchFamily="49" charset="-78"/>
                <a:cs typeface="Simplified Arabic Fixed" pitchFamily="49" charset="-78"/>
              </a:rPr>
              <a:t>obj</a:t>
            </a:r>
            <a:r>
              <a:rPr lang="en-GB" b="1" dirty="0">
                <a:latin typeface="Simplified Arabic Fixed" pitchFamily="49" charset="-78"/>
                <a:cs typeface="Simplified Arabic Fixed" pitchFamily="49" charset="-78"/>
              </a:rPr>
              <a:t>);</a:t>
            </a:r>
          </a:p>
          <a:p>
            <a:pPr>
              <a:lnSpc>
                <a:spcPct val="90000"/>
              </a:lnSpc>
              <a:spcBef>
                <a:spcPct val="50000"/>
              </a:spcBef>
            </a:pPr>
            <a:r>
              <a:rPr lang="en-GB" b="1" dirty="0">
                <a:latin typeface="Simplified Arabic Fixed" pitchFamily="49" charset="-78"/>
                <a:cs typeface="Simplified Arabic Fixed" pitchFamily="49" charset="-78"/>
              </a:rPr>
              <a:t>        </a:t>
            </a:r>
            <a:r>
              <a:rPr lang="en-GB" b="1" dirty="0" err="1">
                <a:latin typeface="Simplified Arabic Fixed" pitchFamily="49" charset="-78"/>
                <a:cs typeface="Simplified Arabic Fixed" pitchFamily="49" charset="-78"/>
              </a:rPr>
              <a:t>n.setNext</a:t>
            </a:r>
            <a:r>
              <a:rPr lang="en-GB" b="1" dirty="0">
                <a:latin typeface="Simplified Arabic Fixed" pitchFamily="49" charset="-78"/>
                <a:cs typeface="Simplified Arabic Fixed" pitchFamily="49" charset="-78"/>
              </a:rPr>
              <a:t>(top);</a:t>
            </a:r>
          </a:p>
          <a:p>
            <a:pPr>
              <a:lnSpc>
                <a:spcPct val="90000"/>
              </a:lnSpc>
              <a:spcBef>
                <a:spcPct val="50000"/>
              </a:spcBef>
            </a:pPr>
            <a:r>
              <a:rPr lang="en-GB" b="1" dirty="0">
                <a:latin typeface="Simplified Arabic Fixed" pitchFamily="49" charset="-78"/>
                <a:cs typeface="Simplified Arabic Fixed" pitchFamily="49" charset="-78"/>
              </a:rPr>
              <a:t>        top = n;</a:t>
            </a:r>
          </a:p>
          <a:p>
            <a:pPr>
              <a:lnSpc>
                <a:spcPct val="90000"/>
              </a:lnSpc>
              <a:spcBef>
                <a:spcPct val="50000"/>
              </a:spcBef>
            </a:pPr>
            <a:r>
              <a:rPr lang="en-GB" b="1" dirty="0">
                <a:latin typeface="Simplified Arabic Fixed" pitchFamily="49" charset="-78"/>
                <a:cs typeface="Simplified Arabic Fixed" pitchFamily="49" charset="-78"/>
              </a:rPr>
              <a:t>        size++;</a:t>
            </a:r>
          </a:p>
          <a:p>
            <a:pPr>
              <a:lnSpc>
                <a:spcPct val="90000"/>
              </a:lnSpc>
              <a:spcBef>
                <a:spcPct val="50000"/>
              </a:spcBef>
            </a:pPr>
            <a:r>
              <a:rPr lang="en-GB" b="1" dirty="0">
                <a:latin typeface="Simplified Arabic Fixed" pitchFamily="49" charset="-78"/>
                <a:cs typeface="Simplified Arabic Fixed" pitchFamily="49" charset="-78"/>
              </a:rPr>
              <a:t>    }</a:t>
            </a:r>
          </a:p>
        </p:txBody>
      </p:sp>
      <p:sp>
        <p:nvSpPr>
          <p:cNvPr id="4" name="Footer Placeholder 3"/>
          <p:cNvSpPr>
            <a:spLocks noGrp="1"/>
          </p:cNvSpPr>
          <p:nvPr>
            <p:ph type="ftr" sz="quarter" idx="11"/>
          </p:nvPr>
        </p:nvSpPr>
        <p:spPr/>
        <p:txBody>
          <a:bodyPr/>
          <a:lstStyle/>
          <a:p>
            <a:r>
              <a:rPr lang="en-US"/>
              <a:t>HDip in Software Development</a:t>
            </a: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81000" y="332656"/>
            <a:ext cx="7935416" cy="4108817"/>
          </a:xfrm>
          <a:prstGeom prst="rect">
            <a:avLst/>
          </a:prstGeom>
          <a:noFill/>
          <a:ln w="9525">
            <a:noFill/>
            <a:miter lim="800000"/>
            <a:headEnd/>
            <a:tailEnd/>
          </a:ln>
          <a:effectLst/>
        </p:spPr>
        <p:txBody>
          <a:bodyPr wrap="square">
            <a:spAutoFit/>
          </a:bodyPr>
          <a:lstStyle/>
          <a:p>
            <a:pPr>
              <a:spcBef>
                <a:spcPct val="50000"/>
              </a:spcBef>
            </a:pPr>
            <a:r>
              <a:rPr lang="en-GB" b="1" dirty="0">
                <a:latin typeface="Simplified Arabic Fixed" pitchFamily="49" charset="-78"/>
                <a:cs typeface="Simplified Arabic Fixed" pitchFamily="49" charset="-78"/>
              </a:rPr>
              <a:t>public Object pop( ) {   </a:t>
            </a:r>
          </a:p>
          <a:p>
            <a:pPr>
              <a:spcBef>
                <a:spcPct val="50000"/>
              </a:spcBef>
            </a:pPr>
            <a:r>
              <a:rPr lang="en-GB" b="1" dirty="0">
                <a:latin typeface="Simplified Arabic Fixed" pitchFamily="49" charset="-78"/>
                <a:cs typeface="Simplified Arabic Fixed" pitchFamily="49" charset="-78"/>
              </a:rPr>
              <a:t>// Pop off the top stack element</a:t>
            </a:r>
          </a:p>
          <a:p>
            <a:pPr>
              <a:spcBef>
                <a:spcPct val="50000"/>
              </a:spcBef>
            </a:pPr>
            <a:r>
              <a:rPr lang="en-GB" b="1" dirty="0">
                <a:latin typeface="Simplified Arabic Fixed" pitchFamily="49" charset="-78"/>
                <a:cs typeface="Simplified Arabic Fixed" pitchFamily="49" charset="-78"/>
              </a:rPr>
              <a:t>        Object temp;</a:t>
            </a:r>
          </a:p>
          <a:p>
            <a:pPr>
              <a:spcBef>
                <a:spcPct val="50000"/>
              </a:spcBef>
            </a:pPr>
            <a:r>
              <a:rPr lang="en-GB" b="1" dirty="0">
                <a:latin typeface="Simplified Arabic Fixed" pitchFamily="49" charset="-78"/>
                <a:cs typeface="Simplified Arabic Fixed" pitchFamily="49" charset="-78"/>
              </a:rPr>
              <a:t>        if (</a:t>
            </a:r>
            <a:r>
              <a:rPr lang="en-GB" b="1" dirty="0" err="1">
                <a:latin typeface="Simplified Arabic Fixed" pitchFamily="49" charset="-78"/>
                <a:cs typeface="Simplified Arabic Fixed" pitchFamily="49" charset="-78"/>
              </a:rPr>
              <a:t>isEmpty</a:t>
            </a:r>
            <a:r>
              <a:rPr lang="en-GB" b="1" dirty="0">
                <a:latin typeface="Simplified Arabic Fixed" pitchFamily="49" charset="-78"/>
                <a:cs typeface="Simplified Arabic Fixed" pitchFamily="49" charset="-78"/>
              </a:rPr>
              <a:t>( ))</a:t>
            </a:r>
          </a:p>
          <a:p>
            <a:pPr>
              <a:spcBef>
                <a:spcPct val="50000"/>
              </a:spcBef>
            </a:pPr>
            <a:r>
              <a:rPr lang="en-GB" b="1" dirty="0">
                <a:latin typeface="Simplified Arabic Fixed" pitchFamily="49" charset="-78"/>
                <a:cs typeface="Simplified Arabic Fixed" pitchFamily="49" charset="-78"/>
              </a:rPr>
              <a:t>        {    </a:t>
            </a:r>
            <a:r>
              <a:rPr lang="en-GB" b="1" dirty="0" err="1">
                <a:latin typeface="Simplified Arabic Fixed" pitchFamily="49" charset="-78"/>
                <a:cs typeface="Simplified Arabic Fixed" pitchFamily="49" charset="-78"/>
              </a:rPr>
              <a:t>System.out.println</a:t>
            </a:r>
            <a:r>
              <a:rPr lang="en-GB" b="1" dirty="0">
                <a:latin typeface="Simplified Arabic Fixed" pitchFamily="49" charset="-78"/>
                <a:cs typeface="Simplified Arabic Fixed" pitchFamily="49" charset="-78"/>
              </a:rPr>
              <a:t>("Stack is empty.");  }</a:t>
            </a:r>
          </a:p>
          <a:p>
            <a:pPr>
              <a:spcBef>
                <a:spcPct val="50000"/>
              </a:spcBef>
            </a:pPr>
            <a:r>
              <a:rPr lang="en-GB" b="1" dirty="0">
                <a:latin typeface="Simplified Arabic Fixed" pitchFamily="49" charset="-78"/>
                <a:cs typeface="Simplified Arabic Fixed" pitchFamily="49" charset="-78"/>
              </a:rPr>
              <a:t>        temp = </a:t>
            </a:r>
            <a:r>
              <a:rPr lang="en-GB" b="1" dirty="0" err="1">
                <a:latin typeface="Simplified Arabic Fixed" pitchFamily="49" charset="-78"/>
                <a:cs typeface="Simplified Arabic Fixed" pitchFamily="49" charset="-78"/>
              </a:rPr>
              <a:t>top.getElement</a:t>
            </a:r>
            <a:r>
              <a:rPr lang="en-GB" b="1" dirty="0">
                <a:latin typeface="Simplified Arabic Fixed" pitchFamily="49" charset="-78"/>
                <a:cs typeface="Simplified Arabic Fixed" pitchFamily="49" charset="-78"/>
              </a:rPr>
              <a:t>( );</a:t>
            </a:r>
          </a:p>
          <a:p>
            <a:pPr>
              <a:spcBef>
                <a:spcPct val="50000"/>
              </a:spcBef>
            </a:pPr>
            <a:r>
              <a:rPr lang="en-GB" b="1" dirty="0">
                <a:latin typeface="Simplified Arabic Fixed" pitchFamily="49" charset="-78"/>
                <a:cs typeface="Simplified Arabic Fixed" pitchFamily="49" charset="-78"/>
              </a:rPr>
              <a:t>        top = </a:t>
            </a:r>
            <a:r>
              <a:rPr lang="en-GB" b="1" dirty="0" err="1">
                <a:latin typeface="Simplified Arabic Fixed" pitchFamily="49" charset="-78"/>
                <a:cs typeface="Simplified Arabic Fixed" pitchFamily="49" charset="-78"/>
              </a:rPr>
              <a:t>top.getNext</a:t>
            </a:r>
            <a:r>
              <a:rPr lang="en-GB" b="1" dirty="0">
                <a:latin typeface="Simplified Arabic Fixed" pitchFamily="49" charset="-78"/>
                <a:cs typeface="Simplified Arabic Fixed" pitchFamily="49" charset="-78"/>
              </a:rPr>
              <a:t>( );            </a:t>
            </a:r>
          </a:p>
          <a:p>
            <a:pPr>
              <a:spcBef>
                <a:spcPct val="50000"/>
              </a:spcBef>
            </a:pPr>
            <a:r>
              <a:rPr lang="en-GB" b="1" dirty="0">
                <a:latin typeface="Simplified Arabic Fixed" pitchFamily="49" charset="-78"/>
                <a:cs typeface="Simplified Arabic Fixed" pitchFamily="49" charset="-78"/>
              </a:rPr>
              <a:t>        size--;</a:t>
            </a:r>
          </a:p>
          <a:p>
            <a:pPr>
              <a:spcBef>
                <a:spcPct val="50000"/>
              </a:spcBef>
            </a:pPr>
            <a:r>
              <a:rPr lang="en-GB" b="1" dirty="0">
                <a:latin typeface="Simplified Arabic Fixed" pitchFamily="49" charset="-78"/>
                <a:cs typeface="Simplified Arabic Fixed" pitchFamily="49" charset="-78"/>
              </a:rPr>
              <a:t>        return temp;</a:t>
            </a:r>
          </a:p>
          <a:p>
            <a:pPr>
              <a:spcBef>
                <a:spcPct val="50000"/>
              </a:spcBef>
            </a:pPr>
            <a:r>
              <a:rPr lang="en-GB" b="1" dirty="0">
                <a:latin typeface="Simplified Arabic Fixed" pitchFamily="49" charset="-78"/>
                <a:cs typeface="Simplified Arabic Fixed" pitchFamily="49" charset="-78"/>
              </a:rPr>
              <a:t>    }</a:t>
            </a:r>
          </a:p>
        </p:txBody>
      </p:sp>
      <p:sp>
        <p:nvSpPr>
          <p:cNvPr id="4" name="Footer Placeholder 3"/>
          <p:cNvSpPr>
            <a:spLocks noGrp="1"/>
          </p:cNvSpPr>
          <p:nvPr>
            <p:ph type="ftr" sz="quarter" idx="11"/>
          </p:nvPr>
        </p:nvSpPr>
        <p:spPr/>
        <p:txBody>
          <a:bodyPr/>
          <a:lstStyle/>
          <a:p>
            <a:r>
              <a:rPr lang="en-US"/>
              <a:t>HDip in Software Development</a:t>
            </a: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23528" y="548680"/>
            <a:ext cx="8610600" cy="5324535"/>
          </a:xfrm>
          <a:prstGeom prst="rect">
            <a:avLst/>
          </a:prstGeom>
          <a:noFill/>
          <a:ln w="9525">
            <a:noFill/>
            <a:miter lim="800000"/>
            <a:headEnd/>
            <a:tailEnd/>
          </a:ln>
          <a:effectLst/>
        </p:spPr>
        <p:txBody>
          <a:bodyPr>
            <a:spAutoFit/>
          </a:bodyPr>
          <a:lstStyle/>
          <a:p>
            <a:pPr>
              <a:spcBef>
                <a:spcPct val="50000"/>
              </a:spcBef>
            </a:pPr>
            <a:r>
              <a:rPr lang="en-GB" sz="2000" b="1" dirty="0"/>
              <a:t>Examples of Stacks:</a:t>
            </a:r>
          </a:p>
          <a:p>
            <a:pPr>
              <a:spcBef>
                <a:spcPct val="50000"/>
              </a:spcBef>
            </a:pPr>
            <a:r>
              <a:rPr lang="en-GB" sz="2000" b="1" dirty="0"/>
              <a:t>(a)	Internet web browsers store the addresses of recently visited sites on 	a stack. Each time a user visits a new site, that sites address is 		"pushed" onto the stack of addresses. The browser then allows  the 	user to "pop" back to previously visited sites using the "back" 		button.</a:t>
            </a:r>
          </a:p>
          <a:p>
            <a:pPr>
              <a:spcBef>
                <a:spcPct val="50000"/>
              </a:spcBef>
            </a:pPr>
            <a:endParaRPr lang="en-GB" sz="2000" b="1" dirty="0"/>
          </a:p>
          <a:p>
            <a:pPr>
              <a:spcBef>
                <a:spcPct val="50000"/>
              </a:spcBef>
            </a:pPr>
            <a:endParaRPr lang="en-GB" sz="2000" b="1" dirty="0"/>
          </a:p>
          <a:p>
            <a:pPr>
              <a:spcBef>
                <a:spcPct val="50000"/>
              </a:spcBef>
            </a:pPr>
            <a:endParaRPr lang="en-GB" sz="2000" b="1" dirty="0"/>
          </a:p>
          <a:p>
            <a:pPr>
              <a:spcBef>
                <a:spcPct val="50000"/>
              </a:spcBef>
            </a:pPr>
            <a:r>
              <a:rPr lang="en-GB" sz="2000" b="1" dirty="0"/>
              <a:t>(b)	Text editors usually provide an "undo" mechanism that cancels 		recent editing operations and reverts to former states of a document. 	This undo operation can be accomplished by keeping text changes in 	a stack.</a:t>
            </a:r>
          </a:p>
          <a:p>
            <a:pPr>
              <a:spcBef>
                <a:spcPct val="50000"/>
              </a:spcBef>
            </a:pPr>
            <a:endParaRPr lang="en-GB" sz="2000" b="1" dirty="0"/>
          </a:p>
        </p:txBody>
      </p:sp>
      <p:pic>
        <p:nvPicPr>
          <p:cNvPr id="6147" name="Picture 3"/>
          <p:cNvPicPr>
            <a:picLocks noChangeAspect="1" noChangeArrowheads="1"/>
          </p:cNvPicPr>
          <p:nvPr/>
        </p:nvPicPr>
        <p:blipFill>
          <a:blip r:embed="rId2" cstate="print"/>
          <a:srcRect/>
          <a:stretch>
            <a:fillRect/>
          </a:stretch>
        </p:blipFill>
        <p:spPr bwMode="auto">
          <a:xfrm>
            <a:off x="2466975" y="2928938"/>
            <a:ext cx="4210050" cy="1000125"/>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HDip in Software Development</a:t>
            </a: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04800" y="228600"/>
            <a:ext cx="8458200" cy="396875"/>
          </a:xfrm>
          <a:prstGeom prst="rect">
            <a:avLst/>
          </a:prstGeom>
          <a:noFill/>
          <a:ln w="9525">
            <a:noFill/>
            <a:miter lim="800000"/>
            <a:headEnd/>
            <a:tailEnd/>
          </a:ln>
          <a:effectLst/>
        </p:spPr>
        <p:txBody>
          <a:bodyPr>
            <a:spAutoFit/>
          </a:bodyPr>
          <a:lstStyle/>
          <a:p>
            <a:pPr>
              <a:spcBef>
                <a:spcPct val="50000"/>
              </a:spcBef>
            </a:pPr>
            <a:endParaRPr lang="en-GB" sz="2000" b="1"/>
          </a:p>
        </p:txBody>
      </p:sp>
      <p:sp>
        <p:nvSpPr>
          <p:cNvPr id="13315" name="Text Box 3"/>
          <p:cNvSpPr txBox="1">
            <a:spLocks noChangeArrowheads="1"/>
          </p:cNvSpPr>
          <p:nvPr/>
        </p:nvSpPr>
        <p:spPr bwMode="auto">
          <a:xfrm>
            <a:off x="323528" y="332656"/>
            <a:ext cx="7993063" cy="5355312"/>
          </a:xfrm>
          <a:prstGeom prst="rect">
            <a:avLst/>
          </a:prstGeom>
          <a:noFill/>
          <a:ln w="9525">
            <a:noFill/>
            <a:miter lim="800000"/>
            <a:headEnd/>
            <a:tailEnd/>
          </a:ln>
          <a:effectLst/>
        </p:spPr>
        <p:txBody>
          <a:bodyPr>
            <a:spAutoFit/>
          </a:bodyPr>
          <a:lstStyle/>
          <a:p>
            <a:pPr eaLnBrk="1" hangingPunct="1">
              <a:spcBef>
                <a:spcPct val="50000"/>
              </a:spcBef>
            </a:pPr>
            <a:r>
              <a:rPr lang="en-GB" b="1" u="sng" dirty="0"/>
              <a:t>Other Operations</a:t>
            </a:r>
          </a:p>
          <a:p>
            <a:pPr eaLnBrk="1" hangingPunct="1">
              <a:spcBef>
                <a:spcPct val="50000"/>
              </a:spcBef>
            </a:pPr>
            <a:r>
              <a:rPr lang="en-US" b="1" dirty="0"/>
              <a:t> </a:t>
            </a:r>
            <a:r>
              <a:rPr lang="en-US" b="1" dirty="0">
                <a:latin typeface="Simplified Arabic Fixed" pitchFamily="49" charset="-78"/>
                <a:cs typeface="Simplified Arabic Fixed" pitchFamily="49" charset="-78"/>
              </a:rPr>
              <a:t>public Object top(</a:t>
            </a:r>
            <a:r>
              <a:rPr lang="en-GB" b="1" dirty="0">
                <a:latin typeface="Simplified Arabic Fixed" pitchFamily="49" charset="-78"/>
                <a:cs typeface="Simplified Arabic Fixed" pitchFamily="49" charset="-78"/>
              </a:rPr>
              <a:t> </a:t>
            </a:r>
            <a:r>
              <a:rPr lang="en-US" b="1" dirty="0">
                <a:latin typeface="Simplified Arabic Fixed" pitchFamily="49" charset="-78"/>
                <a:cs typeface="Simplified Arabic Fixed" pitchFamily="49" charset="-78"/>
              </a:rPr>
              <a:t>) throws </a:t>
            </a:r>
            <a:r>
              <a:rPr lang="en-US" b="1" dirty="0" err="1">
                <a:latin typeface="Simplified Arabic Fixed" pitchFamily="49" charset="-78"/>
                <a:cs typeface="Simplified Arabic Fixed" pitchFamily="49" charset="-78"/>
              </a:rPr>
              <a:t>StackException</a:t>
            </a:r>
            <a:r>
              <a:rPr lang="en-US" b="1" dirty="0">
                <a:latin typeface="Simplified Arabic Fixed" pitchFamily="49" charset="-78"/>
                <a:cs typeface="Simplified Arabic Fixed" pitchFamily="49" charset="-78"/>
              </a:rPr>
              <a:t> {  </a:t>
            </a:r>
          </a:p>
          <a:p>
            <a:pPr eaLnBrk="1" hangingPunct="1">
              <a:spcBef>
                <a:spcPct val="50000"/>
              </a:spcBef>
            </a:pPr>
            <a:r>
              <a:rPr lang="en-US" b="1" dirty="0">
                <a:latin typeface="Simplified Arabic Fixed" pitchFamily="49" charset="-78"/>
                <a:cs typeface="Simplified Arabic Fixed" pitchFamily="49" charset="-78"/>
              </a:rPr>
              <a:t>//</a:t>
            </a:r>
            <a:r>
              <a:rPr lang="en-GB" b="1" dirty="0">
                <a:latin typeface="Simplified Arabic Fixed" pitchFamily="49" charset="-78"/>
                <a:cs typeface="Simplified Arabic Fixed" pitchFamily="49" charset="-78"/>
              </a:rPr>
              <a:t> </a:t>
            </a:r>
            <a:r>
              <a:rPr lang="en-US" b="1" dirty="0">
                <a:latin typeface="Simplified Arabic Fixed" pitchFamily="49" charset="-78"/>
                <a:cs typeface="Simplified Arabic Fixed" pitchFamily="49" charset="-78"/>
              </a:rPr>
              <a:t> Return the top stack element</a:t>
            </a:r>
          </a:p>
          <a:p>
            <a:pPr eaLnBrk="1" hangingPunct="1">
              <a:spcBef>
                <a:spcPct val="50000"/>
              </a:spcBef>
            </a:pPr>
            <a:r>
              <a:rPr lang="en-US" b="1" dirty="0">
                <a:latin typeface="Simplified Arabic Fixed" pitchFamily="49" charset="-78"/>
                <a:cs typeface="Simplified Arabic Fixed" pitchFamily="49" charset="-78"/>
              </a:rPr>
              <a:t>        if (</a:t>
            </a:r>
            <a:r>
              <a:rPr lang="en-US" b="1" dirty="0" err="1">
                <a:latin typeface="Simplified Arabic Fixed" pitchFamily="49" charset="-78"/>
                <a:cs typeface="Simplified Arabic Fixed" pitchFamily="49" charset="-78"/>
              </a:rPr>
              <a:t>isEmpty</a:t>
            </a:r>
            <a:r>
              <a:rPr lang="en-US" b="1" dirty="0">
                <a:latin typeface="Simplified Arabic Fixed" pitchFamily="49" charset="-78"/>
                <a:cs typeface="Simplified Arabic Fixed" pitchFamily="49" charset="-78"/>
              </a:rPr>
              <a:t>(</a:t>
            </a:r>
            <a:r>
              <a:rPr lang="en-GB" b="1" dirty="0">
                <a:latin typeface="Simplified Arabic Fixed" pitchFamily="49" charset="-78"/>
                <a:cs typeface="Simplified Arabic Fixed" pitchFamily="49" charset="-78"/>
              </a:rPr>
              <a:t> </a:t>
            </a:r>
            <a:r>
              <a:rPr lang="en-US" b="1" dirty="0">
                <a:latin typeface="Simplified Arabic Fixed" pitchFamily="49" charset="-78"/>
                <a:cs typeface="Simplified Arabic Fixed" pitchFamily="49" charset="-78"/>
              </a:rPr>
              <a:t>))</a:t>
            </a:r>
          </a:p>
          <a:p>
            <a:pPr eaLnBrk="1" hangingPunct="1">
              <a:spcBef>
                <a:spcPct val="50000"/>
              </a:spcBef>
            </a:pPr>
            <a:r>
              <a:rPr lang="en-US" b="1" dirty="0">
                <a:latin typeface="Simplified Arabic Fixed" pitchFamily="49" charset="-78"/>
                <a:cs typeface="Simplified Arabic Fixed" pitchFamily="49" charset="-78"/>
              </a:rPr>
              <a:t> 	{     </a:t>
            </a:r>
            <a:r>
              <a:rPr lang="en-GB" b="1" dirty="0" err="1">
                <a:latin typeface="Simplified Arabic Fixed" pitchFamily="49" charset="-78"/>
                <a:cs typeface="Simplified Arabic Fixed" pitchFamily="49" charset="-78"/>
              </a:rPr>
              <a:t>System.out.println</a:t>
            </a:r>
            <a:r>
              <a:rPr lang="en-US" b="1" dirty="0">
                <a:latin typeface="Simplified Arabic Fixed" pitchFamily="49" charset="-78"/>
                <a:cs typeface="Simplified Arabic Fixed" pitchFamily="49" charset="-78"/>
              </a:rPr>
              <a:t>("Stack is empty.");     }</a:t>
            </a:r>
          </a:p>
          <a:p>
            <a:pPr eaLnBrk="1" hangingPunct="1">
              <a:spcBef>
                <a:spcPct val="50000"/>
              </a:spcBef>
            </a:pPr>
            <a:r>
              <a:rPr lang="en-US" b="1" dirty="0">
                <a:latin typeface="Simplified Arabic Fixed" pitchFamily="49" charset="-78"/>
                <a:cs typeface="Simplified Arabic Fixed" pitchFamily="49" charset="-78"/>
              </a:rPr>
              <a:t>        return </a:t>
            </a:r>
            <a:r>
              <a:rPr lang="en-US" b="1" dirty="0" err="1">
                <a:latin typeface="Simplified Arabic Fixed" pitchFamily="49" charset="-78"/>
                <a:cs typeface="Simplified Arabic Fixed" pitchFamily="49" charset="-78"/>
              </a:rPr>
              <a:t>top.getElement</a:t>
            </a:r>
            <a:r>
              <a:rPr lang="en-US" b="1" dirty="0">
                <a:latin typeface="Simplified Arabic Fixed" pitchFamily="49" charset="-78"/>
                <a:cs typeface="Simplified Arabic Fixed" pitchFamily="49" charset="-78"/>
              </a:rPr>
              <a:t>(</a:t>
            </a:r>
            <a:r>
              <a:rPr lang="en-GB" b="1" dirty="0">
                <a:latin typeface="Simplified Arabic Fixed" pitchFamily="49" charset="-78"/>
                <a:cs typeface="Simplified Arabic Fixed" pitchFamily="49" charset="-78"/>
              </a:rPr>
              <a:t> </a:t>
            </a:r>
            <a:r>
              <a:rPr lang="en-US" b="1" dirty="0">
                <a:latin typeface="Simplified Arabic Fixed" pitchFamily="49" charset="-78"/>
                <a:cs typeface="Simplified Arabic Fixed" pitchFamily="49" charset="-78"/>
              </a:rPr>
              <a:t>);</a:t>
            </a:r>
            <a:endParaRPr lang="en-GB" b="1" dirty="0">
              <a:latin typeface="Simplified Arabic Fixed" pitchFamily="49" charset="-78"/>
              <a:cs typeface="Simplified Arabic Fixed" pitchFamily="49" charset="-78"/>
            </a:endParaRPr>
          </a:p>
          <a:p>
            <a:pPr eaLnBrk="1" hangingPunct="1">
              <a:spcBef>
                <a:spcPct val="50000"/>
              </a:spcBef>
            </a:pPr>
            <a:r>
              <a:rPr lang="en-US" b="1" dirty="0">
                <a:latin typeface="Simplified Arabic Fixed" pitchFamily="49" charset="-78"/>
                <a:cs typeface="Simplified Arabic Fixed" pitchFamily="49" charset="-78"/>
              </a:rPr>
              <a:t>}</a:t>
            </a:r>
            <a:endParaRPr lang="en-GB" b="1" dirty="0">
              <a:latin typeface="Simplified Arabic Fixed" pitchFamily="49" charset="-78"/>
              <a:cs typeface="Simplified Arabic Fixed" pitchFamily="49" charset="-78"/>
            </a:endParaRPr>
          </a:p>
          <a:p>
            <a:pPr eaLnBrk="1" hangingPunct="1">
              <a:spcBef>
                <a:spcPct val="50000"/>
              </a:spcBef>
            </a:pPr>
            <a:r>
              <a:rPr lang="en-GB" b="1" dirty="0"/>
              <a:t>//=========================================================</a:t>
            </a:r>
          </a:p>
          <a:p>
            <a:pPr eaLnBrk="1" hangingPunct="1">
              <a:spcBef>
                <a:spcPct val="50000"/>
              </a:spcBef>
            </a:pPr>
            <a:r>
              <a:rPr lang="en-US" b="1" dirty="0">
                <a:latin typeface="Simplified Arabic Fixed" pitchFamily="49" charset="-78"/>
                <a:cs typeface="Simplified Arabic Fixed" pitchFamily="49" charset="-78"/>
              </a:rPr>
              <a:t>public </a:t>
            </a:r>
            <a:r>
              <a:rPr lang="en-US" b="1" dirty="0" err="1">
                <a:latin typeface="Simplified Arabic Fixed" pitchFamily="49" charset="-78"/>
                <a:cs typeface="Simplified Arabic Fixed" pitchFamily="49" charset="-78"/>
              </a:rPr>
              <a:t>int</a:t>
            </a:r>
            <a:r>
              <a:rPr lang="en-US" b="1" dirty="0">
                <a:latin typeface="Simplified Arabic Fixed" pitchFamily="49" charset="-78"/>
                <a:cs typeface="Simplified Arabic Fixed" pitchFamily="49" charset="-78"/>
              </a:rPr>
              <a:t> size(</a:t>
            </a:r>
            <a:r>
              <a:rPr lang="en-GB" b="1" dirty="0">
                <a:latin typeface="Simplified Arabic Fixed" pitchFamily="49" charset="-78"/>
                <a:cs typeface="Simplified Arabic Fixed" pitchFamily="49" charset="-78"/>
              </a:rPr>
              <a:t> </a:t>
            </a:r>
            <a:r>
              <a:rPr lang="en-US" b="1" dirty="0">
                <a:latin typeface="Simplified Arabic Fixed" pitchFamily="49" charset="-78"/>
                <a:cs typeface="Simplified Arabic Fixed" pitchFamily="49" charset="-78"/>
              </a:rPr>
              <a:t>) {              </a:t>
            </a:r>
          </a:p>
          <a:p>
            <a:pPr eaLnBrk="1" hangingPunct="1">
              <a:spcBef>
                <a:spcPct val="50000"/>
              </a:spcBef>
            </a:pPr>
            <a:r>
              <a:rPr lang="en-US" b="1" dirty="0">
                <a:latin typeface="Simplified Arabic Fixed" pitchFamily="49" charset="-78"/>
                <a:cs typeface="Simplified Arabic Fixed" pitchFamily="49" charset="-78"/>
              </a:rPr>
              <a:t>// Returns the current stack size</a:t>
            </a:r>
          </a:p>
          <a:p>
            <a:pPr eaLnBrk="1" hangingPunct="1">
              <a:spcBef>
                <a:spcPct val="50000"/>
              </a:spcBef>
            </a:pPr>
            <a:r>
              <a:rPr lang="en-US" b="1" dirty="0">
                <a:latin typeface="Simplified Arabic Fixed" pitchFamily="49" charset="-78"/>
                <a:cs typeface="Simplified Arabic Fixed" pitchFamily="49" charset="-78"/>
              </a:rPr>
              <a:t>        return size;</a:t>
            </a:r>
            <a:endParaRPr lang="en-GB" b="1" dirty="0">
              <a:latin typeface="Simplified Arabic Fixed" pitchFamily="49" charset="-78"/>
              <a:cs typeface="Simplified Arabic Fixed" pitchFamily="49" charset="-78"/>
            </a:endParaRPr>
          </a:p>
          <a:p>
            <a:pPr eaLnBrk="1" hangingPunct="1">
              <a:spcBef>
                <a:spcPct val="50000"/>
              </a:spcBef>
            </a:pPr>
            <a:r>
              <a:rPr lang="en-US" b="1" dirty="0">
                <a:latin typeface="Simplified Arabic Fixed" pitchFamily="49" charset="-78"/>
                <a:cs typeface="Simplified Arabic Fixed" pitchFamily="49" charset="-78"/>
              </a:rPr>
              <a:t>}</a:t>
            </a:r>
            <a:endParaRPr lang="en-GB" b="1" dirty="0">
              <a:latin typeface="Simplified Arabic Fixed" pitchFamily="49" charset="-78"/>
              <a:cs typeface="Simplified Arabic Fixed" pitchFamily="49" charset="-78"/>
            </a:endParaRPr>
          </a:p>
          <a:p>
            <a:pPr eaLnBrk="1" hangingPunct="1">
              <a:spcBef>
                <a:spcPct val="50000"/>
              </a:spcBef>
            </a:pPr>
            <a:endParaRPr lang="en-GB" b="1" dirty="0"/>
          </a:p>
        </p:txBody>
      </p:sp>
      <p:sp>
        <p:nvSpPr>
          <p:cNvPr id="5" name="Footer Placeholder 4"/>
          <p:cNvSpPr>
            <a:spLocks noGrp="1"/>
          </p:cNvSpPr>
          <p:nvPr>
            <p:ph type="ftr" sz="quarter" idx="11"/>
          </p:nvPr>
        </p:nvSpPr>
        <p:spPr/>
        <p:txBody>
          <a:bodyPr/>
          <a:lstStyle/>
          <a:p>
            <a:r>
              <a:rPr lang="en-US"/>
              <a:t>HDip in Software Development</a:t>
            </a: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23528" y="692696"/>
            <a:ext cx="8432800" cy="4985980"/>
          </a:xfrm>
          <a:prstGeom prst="rect">
            <a:avLst/>
          </a:prstGeom>
          <a:noFill/>
          <a:ln w="9525">
            <a:noFill/>
            <a:miter lim="800000"/>
            <a:headEnd/>
            <a:tailEnd/>
          </a:ln>
          <a:effectLst/>
        </p:spPr>
        <p:txBody>
          <a:bodyPr>
            <a:spAutoFit/>
          </a:bodyPr>
          <a:lstStyle/>
          <a:p>
            <a:pPr eaLnBrk="1" hangingPunct="1">
              <a:spcBef>
                <a:spcPct val="50000"/>
              </a:spcBef>
            </a:pPr>
            <a:r>
              <a:rPr lang="en-US" sz="2400" b="1" dirty="0">
                <a:latin typeface="Segoe UI Semibold" pitchFamily="34" charset="0"/>
              </a:rPr>
              <a:t>NOW LET’S PUT IT ALL TOGETHER……..</a:t>
            </a:r>
          </a:p>
          <a:p>
            <a:pPr eaLnBrk="1" hangingPunct="1">
              <a:spcBef>
                <a:spcPct val="50000"/>
              </a:spcBef>
            </a:pPr>
            <a:endParaRPr lang="en-US" sz="1600" b="1" dirty="0"/>
          </a:p>
          <a:p>
            <a:pPr eaLnBrk="1" hangingPunct="1">
              <a:spcBef>
                <a:spcPct val="50000"/>
              </a:spcBef>
            </a:pPr>
            <a:r>
              <a:rPr lang="en-US" b="1" dirty="0">
                <a:latin typeface="Simplified Arabic Fixed" pitchFamily="49" charset="-78"/>
                <a:cs typeface="Simplified Arabic Fixed" pitchFamily="49" charset="-78"/>
              </a:rPr>
              <a:t>public class Node {</a:t>
            </a:r>
          </a:p>
          <a:p>
            <a:pPr eaLnBrk="1" hangingPunct="1">
              <a:spcBef>
                <a:spcPct val="50000"/>
              </a:spcBef>
            </a:pPr>
            <a:r>
              <a:rPr lang="en-US" b="1" dirty="0">
                <a:latin typeface="Simplified Arabic Fixed" pitchFamily="49" charset="-78"/>
                <a:cs typeface="Simplified Arabic Fixed" pitchFamily="49" charset="-78"/>
              </a:rPr>
              <a:t>  private Object element;  // element stored in this node</a:t>
            </a:r>
          </a:p>
          <a:p>
            <a:pPr eaLnBrk="1" hangingPunct="1">
              <a:spcBef>
                <a:spcPct val="50000"/>
              </a:spcBef>
            </a:pPr>
            <a:r>
              <a:rPr lang="en-US" b="1" dirty="0">
                <a:latin typeface="Simplified Arabic Fixed" pitchFamily="49" charset="-78"/>
                <a:cs typeface="Simplified Arabic Fixed" pitchFamily="49" charset="-78"/>
              </a:rPr>
              <a:t>  private Node next; </a:t>
            </a:r>
            <a:r>
              <a:rPr lang="en-US" sz="1600" b="1" dirty="0">
                <a:latin typeface="Simplified Arabic Fixed" pitchFamily="49" charset="-78"/>
                <a:cs typeface="Simplified Arabic Fixed" pitchFamily="49" charset="-78"/>
              </a:rPr>
              <a:t>// reference to the next node in the list</a:t>
            </a:r>
            <a:endParaRPr lang="en-US" b="1" dirty="0">
              <a:latin typeface="Simplified Arabic Fixed" pitchFamily="49" charset="-78"/>
              <a:cs typeface="Simplified Arabic Fixed" pitchFamily="49" charset="-78"/>
            </a:endParaRPr>
          </a:p>
          <a:p>
            <a:pPr eaLnBrk="1" hangingPunct="1">
              <a:spcBef>
                <a:spcPct val="50000"/>
              </a:spcBef>
            </a:pPr>
            <a:r>
              <a:rPr lang="en-US" b="1" dirty="0">
                <a:latin typeface="Simplified Arabic Fixed" pitchFamily="49" charset="-78"/>
                <a:cs typeface="Simplified Arabic Fixed" pitchFamily="49" charset="-78"/>
              </a:rPr>
              <a:t>  </a:t>
            </a:r>
            <a:endParaRPr lang="en-GB" b="1" dirty="0">
              <a:latin typeface="Simplified Arabic Fixed" pitchFamily="49" charset="-78"/>
              <a:cs typeface="Simplified Arabic Fixed" pitchFamily="49" charset="-78"/>
            </a:endParaRPr>
          </a:p>
          <a:p>
            <a:pPr eaLnBrk="1" hangingPunct="1">
              <a:spcBef>
                <a:spcPct val="50000"/>
              </a:spcBef>
            </a:pPr>
            <a:r>
              <a:rPr lang="en-US" b="1" dirty="0">
                <a:latin typeface="Simplified Arabic Fixed" pitchFamily="49" charset="-78"/>
                <a:cs typeface="Simplified Arabic Fixed" pitchFamily="49" charset="-78"/>
              </a:rPr>
              <a:t>// constructors</a:t>
            </a:r>
          </a:p>
          <a:p>
            <a:pPr eaLnBrk="1" hangingPunct="1">
              <a:spcBef>
                <a:spcPct val="50000"/>
              </a:spcBef>
            </a:pPr>
            <a:r>
              <a:rPr lang="en-US" b="1" dirty="0">
                <a:latin typeface="Simplified Arabic Fixed" pitchFamily="49" charset="-78"/>
                <a:cs typeface="Simplified Arabic Fixed" pitchFamily="49" charset="-78"/>
              </a:rPr>
              <a:t>public Node(Object e, Node n) { </a:t>
            </a:r>
          </a:p>
          <a:p>
            <a:pPr eaLnBrk="1" hangingPunct="1">
              <a:spcBef>
                <a:spcPct val="50000"/>
              </a:spcBef>
            </a:pPr>
            <a:r>
              <a:rPr lang="en-US" b="1" dirty="0">
                <a:latin typeface="Simplified Arabic Fixed" pitchFamily="49" charset="-78"/>
                <a:cs typeface="Simplified Arabic Fixed" pitchFamily="49" charset="-78"/>
              </a:rPr>
              <a:t>//create a node given element and next</a:t>
            </a:r>
            <a:r>
              <a:rPr lang="en-GB" b="1" dirty="0">
                <a:latin typeface="Simplified Arabic Fixed" pitchFamily="49" charset="-78"/>
                <a:cs typeface="Simplified Arabic Fixed" pitchFamily="49" charset="-78"/>
              </a:rPr>
              <a:t> reference</a:t>
            </a:r>
            <a:endParaRPr lang="en-US" b="1" dirty="0">
              <a:latin typeface="Simplified Arabic Fixed" pitchFamily="49" charset="-78"/>
              <a:cs typeface="Simplified Arabic Fixed" pitchFamily="49" charset="-78"/>
            </a:endParaRPr>
          </a:p>
          <a:p>
            <a:pPr eaLnBrk="1" hangingPunct="1">
              <a:spcBef>
                <a:spcPct val="50000"/>
              </a:spcBef>
            </a:pPr>
            <a:r>
              <a:rPr lang="en-US" b="1" dirty="0">
                <a:latin typeface="Simplified Arabic Fixed" pitchFamily="49" charset="-78"/>
                <a:cs typeface="Simplified Arabic Fixed" pitchFamily="49" charset="-78"/>
              </a:rPr>
              <a:t>    element = e;</a:t>
            </a:r>
          </a:p>
          <a:p>
            <a:pPr eaLnBrk="1" hangingPunct="1">
              <a:spcBef>
                <a:spcPct val="50000"/>
              </a:spcBef>
            </a:pPr>
            <a:r>
              <a:rPr lang="en-US" b="1" dirty="0">
                <a:latin typeface="Simplified Arabic Fixed" pitchFamily="49" charset="-78"/>
                <a:cs typeface="Simplified Arabic Fixed" pitchFamily="49" charset="-78"/>
              </a:rPr>
              <a:t>    next = n;</a:t>
            </a:r>
          </a:p>
          <a:p>
            <a:pPr eaLnBrk="1" hangingPunct="1">
              <a:spcBef>
                <a:spcPct val="50000"/>
              </a:spcBef>
            </a:pPr>
            <a:r>
              <a:rPr lang="en-US" b="1" dirty="0">
                <a:latin typeface="Simplified Arabic Fixed" pitchFamily="49" charset="-78"/>
                <a:cs typeface="Simplified Arabic Fixed" pitchFamily="49" charset="-78"/>
              </a:rPr>
              <a:t>  } </a:t>
            </a:r>
          </a:p>
        </p:txBody>
      </p:sp>
      <p:sp>
        <p:nvSpPr>
          <p:cNvPr id="4" name="Footer Placeholder 3"/>
          <p:cNvSpPr>
            <a:spLocks noGrp="1"/>
          </p:cNvSpPr>
          <p:nvPr>
            <p:ph type="ftr" sz="quarter" idx="11"/>
          </p:nvPr>
        </p:nvSpPr>
        <p:spPr/>
        <p:txBody>
          <a:bodyPr/>
          <a:lstStyle/>
          <a:p>
            <a:r>
              <a:rPr lang="en-US"/>
              <a:t>HDip in Software Development</a:t>
            </a: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51520" y="188640"/>
            <a:ext cx="8686800" cy="6001643"/>
          </a:xfrm>
          <a:prstGeom prst="rect">
            <a:avLst/>
          </a:prstGeom>
          <a:noFill/>
          <a:ln w="9525">
            <a:noFill/>
            <a:miter lim="800000"/>
            <a:headEnd/>
            <a:tailEnd/>
          </a:ln>
          <a:effectLst/>
        </p:spPr>
        <p:txBody>
          <a:bodyPr>
            <a:spAutoFit/>
          </a:bodyPr>
          <a:lstStyle/>
          <a:p>
            <a:pPr lvl="1" eaLnBrk="1" hangingPunct="1">
              <a:spcBef>
                <a:spcPct val="50000"/>
              </a:spcBef>
            </a:pPr>
            <a:r>
              <a:rPr lang="en-US" b="1" dirty="0"/>
              <a:t>// update methods</a:t>
            </a:r>
          </a:p>
          <a:p>
            <a:pPr lvl="1" eaLnBrk="1" hangingPunct="1">
              <a:spcBef>
                <a:spcPct val="50000"/>
              </a:spcBef>
            </a:pPr>
            <a:r>
              <a:rPr lang="en-US" b="1" dirty="0">
                <a:latin typeface="Simplified Arabic Fixed" pitchFamily="49" charset="-78"/>
                <a:cs typeface="Simplified Arabic Fixed" pitchFamily="49" charset="-78"/>
              </a:rPr>
              <a:t>  public void </a:t>
            </a:r>
            <a:r>
              <a:rPr lang="en-US" b="1" dirty="0" err="1">
                <a:latin typeface="Simplified Arabic Fixed" pitchFamily="49" charset="-78"/>
                <a:cs typeface="Simplified Arabic Fixed" pitchFamily="49" charset="-78"/>
              </a:rPr>
              <a:t>setElement</a:t>
            </a:r>
            <a:r>
              <a:rPr lang="en-US" b="1" dirty="0">
                <a:latin typeface="Simplified Arabic Fixed" pitchFamily="49" charset="-78"/>
                <a:cs typeface="Simplified Arabic Fixed" pitchFamily="49" charset="-78"/>
              </a:rPr>
              <a:t>(Object </a:t>
            </a:r>
            <a:r>
              <a:rPr lang="en-US" b="1" dirty="0" err="1">
                <a:latin typeface="Simplified Arabic Fixed" pitchFamily="49" charset="-78"/>
                <a:cs typeface="Simplified Arabic Fixed" pitchFamily="49" charset="-78"/>
              </a:rPr>
              <a:t>newElem</a:t>
            </a:r>
            <a:r>
              <a:rPr lang="en-US" b="1" dirty="0">
                <a:latin typeface="Simplified Arabic Fixed" pitchFamily="49" charset="-78"/>
                <a:cs typeface="Simplified Arabic Fixed" pitchFamily="49" charset="-78"/>
              </a:rPr>
              <a:t>) </a:t>
            </a:r>
          </a:p>
          <a:p>
            <a:pPr lvl="1" eaLnBrk="1" hangingPunct="1">
              <a:spcBef>
                <a:spcPct val="50000"/>
              </a:spcBef>
            </a:pPr>
            <a:r>
              <a:rPr lang="en-US" b="1" dirty="0">
                <a:latin typeface="Simplified Arabic Fixed" pitchFamily="49" charset="-78"/>
                <a:cs typeface="Simplified Arabic Fixed" pitchFamily="49" charset="-78"/>
              </a:rPr>
              <a:t>  { element = </a:t>
            </a:r>
            <a:r>
              <a:rPr lang="en-US" b="1" dirty="0" err="1">
                <a:latin typeface="Simplified Arabic Fixed" pitchFamily="49" charset="-78"/>
                <a:cs typeface="Simplified Arabic Fixed" pitchFamily="49" charset="-78"/>
              </a:rPr>
              <a:t>newElem</a:t>
            </a:r>
            <a:r>
              <a:rPr lang="en-US" b="1" dirty="0">
                <a:latin typeface="Simplified Arabic Fixed" pitchFamily="49" charset="-78"/>
                <a:cs typeface="Simplified Arabic Fixed" pitchFamily="49" charset="-78"/>
              </a:rPr>
              <a:t>; }</a:t>
            </a:r>
          </a:p>
          <a:p>
            <a:pPr lvl="1" eaLnBrk="1" hangingPunct="1">
              <a:spcBef>
                <a:spcPct val="50000"/>
              </a:spcBef>
            </a:pPr>
            <a:endParaRPr lang="en-US" b="1" dirty="0">
              <a:latin typeface="Simplified Arabic Fixed" pitchFamily="49" charset="-78"/>
              <a:cs typeface="Simplified Arabic Fixed" pitchFamily="49" charset="-78"/>
            </a:endParaRPr>
          </a:p>
          <a:p>
            <a:pPr lvl="1" eaLnBrk="1" hangingPunct="1">
              <a:spcBef>
                <a:spcPct val="50000"/>
              </a:spcBef>
            </a:pPr>
            <a:r>
              <a:rPr lang="en-US" b="1" dirty="0">
                <a:latin typeface="Simplified Arabic Fixed" pitchFamily="49" charset="-78"/>
                <a:cs typeface="Simplified Arabic Fixed" pitchFamily="49" charset="-78"/>
              </a:rPr>
              <a:t>  public void </a:t>
            </a:r>
            <a:r>
              <a:rPr lang="en-US" b="1" dirty="0" err="1">
                <a:latin typeface="Simplified Arabic Fixed" pitchFamily="49" charset="-78"/>
                <a:cs typeface="Simplified Arabic Fixed" pitchFamily="49" charset="-78"/>
              </a:rPr>
              <a:t>setNext</a:t>
            </a:r>
            <a:r>
              <a:rPr lang="en-US" b="1" dirty="0">
                <a:latin typeface="Simplified Arabic Fixed" pitchFamily="49" charset="-78"/>
                <a:cs typeface="Simplified Arabic Fixed" pitchFamily="49" charset="-78"/>
              </a:rPr>
              <a:t>(Node </a:t>
            </a:r>
            <a:r>
              <a:rPr lang="en-US" b="1" dirty="0" err="1">
                <a:latin typeface="Simplified Arabic Fixed" pitchFamily="49" charset="-78"/>
                <a:cs typeface="Simplified Arabic Fixed" pitchFamily="49" charset="-78"/>
              </a:rPr>
              <a:t>newNext</a:t>
            </a:r>
            <a:r>
              <a:rPr lang="en-US" b="1" dirty="0">
                <a:latin typeface="Simplified Arabic Fixed" pitchFamily="49" charset="-78"/>
                <a:cs typeface="Simplified Arabic Fixed" pitchFamily="49" charset="-78"/>
              </a:rPr>
              <a:t>) </a:t>
            </a:r>
          </a:p>
          <a:p>
            <a:pPr lvl="1" eaLnBrk="1" hangingPunct="1">
              <a:spcBef>
                <a:spcPct val="50000"/>
              </a:spcBef>
            </a:pPr>
            <a:r>
              <a:rPr lang="en-US" b="1" dirty="0">
                <a:latin typeface="Simplified Arabic Fixed" pitchFamily="49" charset="-78"/>
                <a:cs typeface="Simplified Arabic Fixed" pitchFamily="49" charset="-78"/>
              </a:rPr>
              <a:t>  { next = </a:t>
            </a:r>
            <a:r>
              <a:rPr lang="en-US" b="1" dirty="0" err="1">
                <a:latin typeface="Simplified Arabic Fixed" pitchFamily="49" charset="-78"/>
                <a:cs typeface="Simplified Arabic Fixed" pitchFamily="49" charset="-78"/>
              </a:rPr>
              <a:t>newNext</a:t>
            </a:r>
            <a:r>
              <a:rPr lang="en-US" b="1" dirty="0">
                <a:latin typeface="Simplified Arabic Fixed" pitchFamily="49" charset="-78"/>
                <a:cs typeface="Simplified Arabic Fixed" pitchFamily="49" charset="-78"/>
              </a:rPr>
              <a:t>; }</a:t>
            </a:r>
          </a:p>
          <a:p>
            <a:pPr lvl="1" eaLnBrk="1" hangingPunct="1">
              <a:spcBef>
                <a:spcPct val="50000"/>
              </a:spcBef>
            </a:pPr>
            <a:r>
              <a:rPr lang="en-US" b="1" dirty="0">
                <a:latin typeface="Simplified Arabic Fixed" pitchFamily="49" charset="-78"/>
                <a:cs typeface="Simplified Arabic Fixed" pitchFamily="49" charset="-78"/>
              </a:rPr>
              <a:t>  </a:t>
            </a:r>
            <a:endParaRPr lang="en-GB" b="1" dirty="0">
              <a:latin typeface="Simplified Arabic Fixed" pitchFamily="49" charset="-78"/>
              <a:cs typeface="Simplified Arabic Fixed" pitchFamily="49" charset="-78"/>
            </a:endParaRPr>
          </a:p>
          <a:p>
            <a:pPr lvl="1" eaLnBrk="1" hangingPunct="1">
              <a:spcBef>
                <a:spcPct val="50000"/>
              </a:spcBef>
            </a:pPr>
            <a:r>
              <a:rPr lang="en-US" b="1" dirty="0"/>
              <a:t>// </a:t>
            </a:r>
            <a:r>
              <a:rPr lang="en-US" b="1" dirty="0" err="1"/>
              <a:t>accessor</a:t>
            </a:r>
            <a:r>
              <a:rPr lang="en-US" b="1" dirty="0"/>
              <a:t> methods</a:t>
            </a:r>
          </a:p>
          <a:p>
            <a:pPr lvl="1" eaLnBrk="1" hangingPunct="1">
              <a:spcBef>
                <a:spcPct val="50000"/>
              </a:spcBef>
            </a:pPr>
            <a:r>
              <a:rPr lang="en-US" b="1" dirty="0"/>
              <a:t>  </a:t>
            </a:r>
            <a:r>
              <a:rPr lang="en-US" b="1" dirty="0">
                <a:latin typeface="Simplified Arabic Fixed" pitchFamily="49" charset="-78"/>
                <a:cs typeface="Simplified Arabic Fixed" pitchFamily="49" charset="-78"/>
              </a:rPr>
              <a:t>public Object </a:t>
            </a:r>
            <a:r>
              <a:rPr lang="en-US" b="1" dirty="0" err="1">
                <a:latin typeface="Simplified Arabic Fixed" pitchFamily="49" charset="-78"/>
                <a:cs typeface="Simplified Arabic Fixed" pitchFamily="49" charset="-78"/>
              </a:rPr>
              <a:t>getElement</a:t>
            </a:r>
            <a:r>
              <a:rPr lang="en-US" b="1" dirty="0">
                <a:latin typeface="Simplified Arabic Fixed" pitchFamily="49" charset="-78"/>
                <a:cs typeface="Simplified Arabic Fixed" pitchFamily="49" charset="-78"/>
              </a:rPr>
              <a:t>(</a:t>
            </a:r>
            <a:r>
              <a:rPr lang="en-GB" b="1" dirty="0">
                <a:latin typeface="Simplified Arabic Fixed" pitchFamily="49" charset="-78"/>
                <a:cs typeface="Simplified Arabic Fixed" pitchFamily="49" charset="-78"/>
              </a:rPr>
              <a:t> </a:t>
            </a:r>
            <a:r>
              <a:rPr lang="en-US" b="1" dirty="0">
                <a:latin typeface="Simplified Arabic Fixed" pitchFamily="49" charset="-78"/>
                <a:cs typeface="Simplified Arabic Fixed" pitchFamily="49" charset="-78"/>
              </a:rPr>
              <a:t>) </a:t>
            </a:r>
          </a:p>
          <a:p>
            <a:pPr lvl="1" eaLnBrk="1" hangingPunct="1">
              <a:spcBef>
                <a:spcPct val="50000"/>
              </a:spcBef>
            </a:pPr>
            <a:r>
              <a:rPr lang="en-US" b="1" dirty="0">
                <a:latin typeface="Simplified Arabic Fixed" pitchFamily="49" charset="-78"/>
                <a:cs typeface="Simplified Arabic Fixed" pitchFamily="49" charset="-78"/>
              </a:rPr>
              <a:t>  { return element; }</a:t>
            </a:r>
          </a:p>
          <a:p>
            <a:pPr lvl="1" eaLnBrk="1" hangingPunct="1">
              <a:spcBef>
                <a:spcPct val="50000"/>
              </a:spcBef>
            </a:pPr>
            <a:endParaRPr lang="en-US" b="1" dirty="0">
              <a:latin typeface="Simplified Arabic Fixed" pitchFamily="49" charset="-78"/>
              <a:cs typeface="Simplified Arabic Fixed" pitchFamily="49" charset="-78"/>
            </a:endParaRPr>
          </a:p>
          <a:p>
            <a:pPr lvl="1" eaLnBrk="1" hangingPunct="1">
              <a:spcBef>
                <a:spcPct val="50000"/>
              </a:spcBef>
            </a:pPr>
            <a:r>
              <a:rPr lang="en-US" b="1" dirty="0">
                <a:latin typeface="Simplified Arabic Fixed" pitchFamily="49" charset="-78"/>
                <a:cs typeface="Simplified Arabic Fixed" pitchFamily="49" charset="-78"/>
              </a:rPr>
              <a:t>  public Node </a:t>
            </a:r>
            <a:r>
              <a:rPr lang="en-US" b="1" dirty="0" err="1">
                <a:latin typeface="Simplified Arabic Fixed" pitchFamily="49" charset="-78"/>
                <a:cs typeface="Simplified Arabic Fixed" pitchFamily="49" charset="-78"/>
              </a:rPr>
              <a:t>getNext</a:t>
            </a:r>
            <a:r>
              <a:rPr lang="en-US" b="1" dirty="0">
                <a:latin typeface="Simplified Arabic Fixed" pitchFamily="49" charset="-78"/>
                <a:cs typeface="Simplified Arabic Fixed" pitchFamily="49" charset="-78"/>
              </a:rPr>
              <a:t>(</a:t>
            </a:r>
            <a:r>
              <a:rPr lang="en-GB" b="1" dirty="0">
                <a:latin typeface="Simplified Arabic Fixed" pitchFamily="49" charset="-78"/>
                <a:cs typeface="Simplified Arabic Fixed" pitchFamily="49" charset="-78"/>
              </a:rPr>
              <a:t> </a:t>
            </a:r>
            <a:r>
              <a:rPr lang="en-US" b="1" dirty="0">
                <a:latin typeface="Simplified Arabic Fixed" pitchFamily="49" charset="-78"/>
                <a:cs typeface="Simplified Arabic Fixed" pitchFamily="49" charset="-78"/>
              </a:rPr>
              <a:t>) </a:t>
            </a:r>
          </a:p>
          <a:p>
            <a:pPr lvl="1" eaLnBrk="1" hangingPunct="1">
              <a:spcBef>
                <a:spcPct val="50000"/>
              </a:spcBef>
            </a:pPr>
            <a:r>
              <a:rPr lang="en-US" b="1" dirty="0">
                <a:latin typeface="Simplified Arabic Fixed" pitchFamily="49" charset="-78"/>
                <a:cs typeface="Simplified Arabic Fixed" pitchFamily="49" charset="-78"/>
              </a:rPr>
              <a:t>  { return next; }</a:t>
            </a:r>
          </a:p>
          <a:p>
            <a:pPr eaLnBrk="1" hangingPunct="1">
              <a:spcBef>
                <a:spcPct val="50000"/>
              </a:spcBef>
            </a:pPr>
            <a:r>
              <a:rPr lang="en-US" b="1" dirty="0"/>
              <a:t>}</a:t>
            </a:r>
            <a:r>
              <a:rPr lang="en-GB" b="1" dirty="0"/>
              <a:t> // end of class Node</a:t>
            </a:r>
            <a:endParaRPr lang="en-US" sz="2800" dirty="0"/>
          </a:p>
        </p:txBody>
      </p:sp>
      <p:sp>
        <p:nvSpPr>
          <p:cNvPr id="4" name="Footer Placeholder 3"/>
          <p:cNvSpPr>
            <a:spLocks noGrp="1"/>
          </p:cNvSpPr>
          <p:nvPr>
            <p:ph type="ftr" sz="quarter" idx="11"/>
          </p:nvPr>
        </p:nvSpPr>
        <p:spPr/>
        <p:txBody>
          <a:bodyPr/>
          <a:lstStyle/>
          <a:p>
            <a:r>
              <a:rPr lang="en-US"/>
              <a:t>HDip in Software Development</a:t>
            </a: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51520" y="260648"/>
            <a:ext cx="8636000" cy="4939814"/>
          </a:xfrm>
          <a:prstGeom prst="rect">
            <a:avLst/>
          </a:prstGeom>
          <a:noFill/>
          <a:ln w="9525">
            <a:noFill/>
            <a:miter lim="800000"/>
            <a:headEnd/>
            <a:tailEnd/>
          </a:ln>
          <a:effectLst/>
        </p:spPr>
        <p:txBody>
          <a:bodyPr>
            <a:spAutoFit/>
          </a:bodyPr>
          <a:lstStyle/>
          <a:p>
            <a:pPr eaLnBrk="1" hangingPunct="1">
              <a:spcBef>
                <a:spcPct val="50000"/>
              </a:spcBef>
            </a:pPr>
            <a:r>
              <a:rPr lang="en-US" b="1" dirty="0">
                <a:latin typeface="Simplified Arabic Fixed" pitchFamily="49" charset="-78"/>
                <a:cs typeface="Simplified Arabic Fixed" pitchFamily="49" charset="-78"/>
              </a:rPr>
              <a:t>public class </a:t>
            </a:r>
            <a:r>
              <a:rPr lang="en-US" b="1" dirty="0" err="1">
                <a:latin typeface="Simplified Arabic Fixed" pitchFamily="49" charset="-78"/>
                <a:cs typeface="Simplified Arabic Fixed" pitchFamily="49" charset="-78"/>
              </a:rPr>
              <a:t>LinkedStack</a:t>
            </a:r>
            <a:r>
              <a:rPr lang="en-US" b="1" dirty="0">
                <a:latin typeface="Simplified Arabic Fixed" pitchFamily="49" charset="-78"/>
                <a:cs typeface="Simplified Arabic Fixed" pitchFamily="49" charset="-78"/>
              </a:rPr>
              <a:t> {</a:t>
            </a:r>
          </a:p>
          <a:p>
            <a:pPr eaLnBrk="1" hangingPunct="1">
              <a:spcBef>
                <a:spcPct val="50000"/>
              </a:spcBef>
            </a:pPr>
            <a:r>
              <a:rPr lang="en-US" b="1" dirty="0">
                <a:latin typeface="Simplified Arabic Fixed" pitchFamily="49" charset="-78"/>
                <a:cs typeface="Simplified Arabic Fixed" pitchFamily="49" charset="-78"/>
              </a:rPr>
              <a:t>    private Node top;         // reference to the top node</a:t>
            </a:r>
          </a:p>
          <a:p>
            <a:pPr eaLnBrk="1" hangingPunct="1">
              <a:spcBef>
                <a:spcPct val="50000"/>
              </a:spcBef>
            </a:pPr>
            <a:r>
              <a:rPr lang="en-US" b="1" dirty="0">
                <a:latin typeface="Simplified Arabic Fixed" pitchFamily="49" charset="-78"/>
                <a:cs typeface="Simplified Arabic Fixed" pitchFamily="49" charset="-78"/>
              </a:rPr>
              <a:t>    private </a:t>
            </a:r>
            <a:r>
              <a:rPr lang="en-US" b="1" dirty="0" err="1">
                <a:latin typeface="Simplified Arabic Fixed" pitchFamily="49" charset="-78"/>
                <a:cs typeface="Simplified Arabic Fixed" pitchFamily="49" charset="-78"/>
              </a:rPr>
              <a:t>int</a:t>
            </a:r>
            <a:r>
              <a:rPr lang="en-US" b="1" dirty="0">
                <a:latin typeface="Simplified Arabic Fixed" pitchFamily="49" charset="-78"/>
                <a:cs typeface="Simplified Arabic Fixed" pitchFamily="49" charset="-78"/>
              </a:rPr>
              <a:t> size;      // number of elements in the stack</a:t>
            </a:r>
          </a:p>
          <a:p>
            <a:pPr eaLnBrk="1" hangingPunct="1">
              <a:spcBef>
                <a:spcPct val="50000"/>
              </a:spcBef>
            </a:pPr>
            <a:r>
              <a:rPr lang="en-US" b="1" dirty="0">
                <a:latin typeface="Simplified Arabic Fixed" pitchFamily="49" charset="-78"/>
                <a:cs typeface="Simplified Arabic Fixed" pitchFamily="49" charset="-78"/>
              </a:rPr>
              <a:t>    </a:t>
            </a:r>
          </a:p>
          <a:p>
            <a:pPr eaLnBrk="1" hangingPunct="1">
              <a:spcBef>
                <a:spcPct val="50000"/>
              </a:spcBef>
            </a:pPr>
            <a:r>
              <a:rPr lang="en-US" b="1" dirty="0">
                <a:latin typeface="Simplified Arabic Fixed" pitchFamily="49" charset="-78"/>
                <a:cs typeface="Simplified Arabic Fixed" pitchFamily="49" charset="-78"/>
              </a:rPr>
              <a:t>    public </a:t>
            </a:r>
            <a:r>
              <a:rPr lang="en-US" b="1" dirty="0" err="1">
                <a:latin typeface="Simplified Arabic Fixed" pitchFamily="49" charset="-78"/>
                <a:cs typeface="Simplified Arabic Fixed" pitchFamily="49" charset="-78"/>
              </a:rPr>
              <a:t>LinkedStack</a:t>
            </a:r>
            <a:r>
              <a:rPr lang="en-US" b="1" dirty="0">
                <a:latin typeface="Simplified Arabic Fixed" pitchFamily="49" charset="-78"/>
                <a:cs typeface="Simplified Arabic Fixed" pitchFamily="49" charset="-78"/>
              </a:rPr>
              <a:t>(</a:t>
            </a:r>
            <a:r>
              <a:rPr lang="en-GB" b="1" dirty="0">
                <a:latin typeface="Simplified Arabic Fixed" pitchFamily="49" charset="-78"/>
                <a:cs typeface="Simplified Arabic Fixed" pitchFamily="49" charset="-78"/>
              </a:rPr>
              <a:t> </a:t>
            </a:r>
            <a:r>
              <a:rPr lang="en-US" b="1" dirty="0">
                <a:latin typeface="Simplified Arabic Fixed" pitchFamily="49" charset="-78"/>
                <a:cs typeface="Simplified Arabic Fixed" pitchFamily="49" charset="-78"/>
              </a:rPr>
              <a:t>) {     	// Initialize the stack</a:t>
            </a:r>
          </a:p>
          <a:p>
            <a:pPr eaLnBrk="1" hangingPunct="1">
              <a:spcBef>
                <a:spcPct val="50000"/>
              </a:spcBef>
            </a:pPr>
            <a:r>
              <a:rPr lang="en-US" b="1" dirty="0">
                <a:latin typeface="Simplified Arabic Fixed" pitchFamily="49" charset="-78"/>
                <a:cs typeface="Simplified Arabic Fixed" pitchFamily="49" charset="-78"/>
              </a:rPr>
              <a:t>        top = null;</a:t>
            </a:r>
          </a:p>
          <a:p>
            <a:pPr eaLnBrk="1" hangingPunct="1">
              <a:spcBef>
                <a:spcPct val="50000"/>
              </a:spcBef>
            </a:pPr>
            <a:r>
              <a:rPr lang="en-US" b="1" dirty="0">
                <a:latin typeface="Simplified Arabic Fixed" pitchFamily="49" charset="-78"/>
                <a:cs typeface="Simplified Arabic Fixed" pitchFamily="49" charset="-78"/>
              </a:rPr>
              <a:t>        size = 0;</a:t>
            </a:r>
          </a:p>
          <a:p>
            <a:pPr eaLnBrk="1" hangingPunct="1">
              <a:spcBef>
                <a:spcPct val="50000"/>
              </a:spcBef>
            </a:pPr>
            <a:r>
              <a:rPr lang="en-US" b="1" dirty="0">
                <a:latin typeface="Simplified Arabic Fixed" pitchFamily="49" charset="-78"/>
                <a:cs typeface="Simplified Arabic Fixed" pitchFamily="49" charset="-78"/>
              </a:rPr>
              <a:t>    }</a:t>
            </a:r>
          </a:p>
          <a:p>
            <a:pPr eaLnBrk="1" hangingPunct="1">
              <a:spcBef>
                <a:spcPct val="50000"/>
              </a:spcBef>
            </a:pPr>
            <a:r>
              <a:rPr lang="en-US" b="1" dirty="0">
                <a:latin typeface="Simplified Arabic Fixed" pitchFamily="49" charset="-78"/>
                <a:cs typeface="Simplified Arabic Fixed" pitchFamily="49" charset="-78"/>
              </a:rPr>
              <a:t>    public </a:t>
            </a:r>
            <a:r>
              <a:rPr lang="en-US" b="1" dirty="0" err="1">
                <a:latin typeface="Simplified Arabic Fixed" pitchFamily="49" charset="-78"/>
                <a:cs typeface="Simplified Arabic Fixed" pitchFamily="49" charset="-78"/>
              </a:rPr>
              <a:t>int</a:t>
            </a:r>
            <a:r>
              <a:rPr lang="en-US" b="1" dirty="0">
                <a:latin typeface="Simplified Arabic Fixed" pitchFamily="49" charset="-78"/>
                <a:cs typeface="Simplified Arabic Fixed" pitchFamily="49" charset="-78"/>
              </a:rPr>
              <a:t> size(</a:t>
            </a:r>
            <a:r>
              <a:rPr lang="en-GB" b="1" dirty="0">
                <a:latin typeface="Simplified Arabic Fixed" pitchFamily="49" charset="-78"/>
                <a:cs typeface="Simplified Arabic Fixed" pitchFamily="49" charset="-78"/>
              </a:rPr>
              <a:t> </a:t>
            </a:r>
            <a:r>
              <a:rPr lang="en-US" b="1" dirty="0">
                <a:latin typeface="Simplified Arabic Fixed" pitchFamily="49" charset="-78"/>
                <a:cs typeface="Simplified Arabic Fixed" pitchFamily="49" charset="-78"/>
              </a:rPr>
              <a:t>) {              </a:t>
            </a:r>
          </a:p>
          <a:p>
            <a:pPr eaLnBrk="1" hangingPunct="1">
              <a:spcBef>
                <a:spcPct val="50000"/>
              </a:spcBef>
            </a:pPr>
            <a:r>
              <a:rPr lang="en-US" b="1" dirty="0">
                <a:latin typeface="Simplified Arabic Fixed" pitchFamily="49" charset="-78"/>
                <a:cs typeface="Simplified Arabic Fixed" pitchFamily="49" charset="-78"/>
              </a:rPr>
              <a:t>	// Returns the current stack size</a:t>
            </a:r>
          </a:p>
          <a:p>
            <a:pPr eaLnBrk="1" hangingPunct="1">
              <a:spcBef>
                <a:spcPct val="50000"/>
              </a:spcBef>
            </a:pPr>
            <a:r>
              <a:rPr lang="en-US" b="1" dirty="0">
                <a:latin typeface="Simplified Arabic Fixed" pitchFamily="49" charset="-78"/>
                <a:cs typeface="Simplified Arabic Fixed" pitchFamily="49" charset="-78"/>
              </a:rPr>
              <a:t>        return size;</a:t>
            </a:r>
          </a:p>
          <a:p>
            <a:pPr eaLnBrk="1" hangingPunct="1">
              <a:spcBef>
                <a:spcPct val="50000"/>
              </a:spcBef>
            </a:pPr>
            <a:r>
              <a:rPr lang="en-US" b="1" dirty="0">
                <a:latin typeface="Simplified Arabic Fixed" pitchFamily="49" charset="-78"/>
                <a:cs typeface="Simplified Arabic Fixed" pitchFamily="49" charset="-78"/>
              </a:rPr>
              <a:t>    }</a:t>
            </a:r>
          </a:p>
        </p:txBody>
      </p:sp>
      <p:sp>
        <p:nvSpPr>
          <p:cNvPr id="4" name="Footer Placeholder 3"/>
          <p:cNvSpPr>
            <a:spLocks noGrp="1"/>
          </p:cNvSpPr>
          <p:nvPr>
            <p:ph type="ftr" sz="quarter" idx="11"/>
          </p:nvPr>
        </p:nvSpPr>
        <p:spPr/>
        <p:txBody>
          <a:bodyPr/>
          <a:lstStyle/>
          <a:p>
            <a:r>
              <a:rPr lang="en-US"/>
              <a:t>HDip in Software Development</a:t>
            </a: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251520" y="260648"/>
            <a:ext cx="8534400" cy="6417141"/>
          </a:xfrm>
          <a:prstGeom prst="rect">
            <a:avLst/>
          </a:prstGeom>
          <a:noFill/>
          <a:ln w="9525">
            <a:noFill/>
            <a:miter lim="800000"/>
            <a:headEnd/>
            <a:tailEnd/>
          </a:ln>
          <a:effectLst/>
        </p:spPr>
        <p:txBody>
          <a:bodyPr>
            <a:spAutoFit/>
          </a:bodyPr>
          <a:lstStyle/>
          <a:p>
            <a:pPr lvl="1" eaLnBrk="1" hangingPunct="1">
              <a:spcBef>
                <a:spcPct val="50000"/>
              </a:spcBef>
            </a:pPr>
            <a:r>
              <a:rPr lang="en-US" b="1" dirty="0">
                <a:latin typeface="Simplified Arabic Fixed" pitchFamily="49" charset="-78"/>
                <a:cs typeface="Simplified Arabic Fixed" pitchFamily="49" charset="-78"/>
              </a:rPr>
              <a:t> public </a:t>
            </a:r>
            <a:r>
              <a:rPr lang="en-US" b="1" dirty="0" err="1">
                <a:latin typeface="Simplified Arabic Fixed" pitchFamily="49" charset="-78"/>
                <a:cs typeface="Simplified Arabic Fixed" pitchFamily="49" charset="-78"/>
              </a:rPr>
              <a:t>boolean</a:t>
            </a:r>
            <a:r>
              <a:rPr lang="en-US" b="1" dirty="0">
                <a:latin typeface="Simplified Arabic Fixed" pitchFamily="49" charset="-78"/>
                <a:cs typeface="Simplified Arabic Fixed" pitchFamily="49" charset="-78"/>
              </a:rPr>
              <a:t> </a:t>
            </a:r>
            <a:r>
              <a:rPr lang="en-US" b="1" dirty="0" err="1">
                <a:latin typeface="Simplified Arabic Fixed" pitchFamily="49" charset="-78"/>
                <a:cs typeface="Simplified Arabic Fixed" pitchFamily="49" charset="-78"/>
              </a:rPr>
              <a:t>isEmpty</a:t>
            </a:r>
            <a:r>
              <a:rPr lang="en-US" b="1" dirty="0">
                <a:latin typeface="Simplified Arabic Fixed" pitchFamily="49" charset="-78"/>
                <a:cs typeface="Simplified Arabic Fixed" pitchFamily="49" charset="-78"/>
              </a:rPr>
              <a:t>(</a:t>
            </a:r>
            <a:r>
              <a:rPr lang="en-GB" b="1" dirty="0">
                <a:latin typeface="Simplified Arabic Fixed" pitchFamily="49" charset="-78"/>
                <a:cs typeface="Simplified Arabic Fixed" pitchFamily="49" charset="-78"/>
              </a:rPr>
              <a:t> </a:t>
            </a:r>
            <a:r>
              <a:rPr lang="en-US" b="1" dirty="0">
                <a:latin typeface="Simplified Arabic Fixed" pitchFamily="49" charset="-78"/>
                <a:cs typeface="Simplified Arabic Fixed" pitchFamily="49" charset="-78"/>
              </a:rPr>
              <a:t>) {       </a:t>
            </a:r>
          </a:p>
          <a:p>
            <a:pPr lvl="1" eaLnBrk="1" hangingPunct="1">
              <a:spcBef>
                <a:spcPct val="50000"/>
              </a:spcBef>
            </a:pPr>
            <a:r>
              <a:rPr lang="en-US" b="1" dirty="0">
                <a:latin typeface="Simplified Arabic Fixed" pitchFamily="49" charset="-78"/>
                <a:cs typeface="Simplified Arabic Fixed" pitchFamily="49" charset="-78"/>
              </a:rPr>
              <a:t>// Returns true if the stack is empty</a:t>
            </a:r>
          </a:p>
          <a:p>
            <a:pPr lvl="1" eaLnBrk="1" hangingPunct="1">
              <a:spcBef>
                <a:spcPct val="50000"/>
              </a:spcBef>
            </a:pPr>
            <a:r>
              <a:rPr lang="en-US" b="1" dirty="0">
                <a:latin typeface="Simplified Arabic Fixed" pitchFamily="49" charset="-78"/>
                <a:cs typeface="Simplified Arabic Fixed" pitchFamily="49" charset="-78"/>
              </a:rPr>
              <a:t>        if (top == null)</a:t>
            </a:r>
          </a:p>
          <a:p>
            <a:pPr lvl="1" eaLnBrk="1" hangingPunct="1">
              <a:spcBef>
                <a:spcPct val="50000"/>
              </a:spcBef>
            </a:pPr>
            <a:r>
              <a:rPr lang="en-US" b="1" dirty="0">
                <a:latin typeface="Simplified Arabic Fixed" pitchFamily="49" charset="-78"/>
                <a:cs typeface="Simplified Arabic Fixed" pitchFamily="49" charset="-78"/>
              </a:rPr>
              <a:t>            return true;</a:t>
            </a:r>
          </a:p>
          <a:p>
            <a:pPr lvl="1" eaLnBrk="1" hangingPunct="1">
              <a:spcBef>
                <a:spcPct val="50000"/>
              </a:spcBef>
            </a:pPr>
            <a:r>
              <a:rPr lang="en-US" b="1" dirty="0">
                <a:latin typeface="Simplified Arabic Fixed" pitchFamily="49" charset="-78"/>
                <a:cs typeface="Simplified Arabic Fixed" pitchFamily="49" charset="-78"/>
              </a:rPr>
              <a:t>         else</a:t>
            </a:r>
          </a:p>
          <a:p>
            <a:pPr lvl="1" eaLnBrk="1" hangingPunct="1">
              <a:spcBef>
                <a:spcPct val="50000"/>
              </a:spcBef>
            </a:pPr>
            <a:r>
              <a:rPr lang="en-US" b="1" dirty="0">
                <a:latin typeface="Simplified Arabic Fixed" pitchFamily="49" charset="-78"/>
                <a:cs typeface="Simplified Arabic Fixed" pitchFamily="49" charset="-78"/>
              </a:rPr>
              <a:t>	        return false;</a:t>
            </a:r>
          </a:p>
          <a:p>
            <a:pPr lvl="1" eaLnBrk="1" hangingPunct="1">
              <a:spcBef>
                <a:spcPct val="50000"/>
              </a:spcBef>
            </a:pPr>
            <a:r>
              <a:rPr lang="en-US" b="1" dirty="0">
                <a:latin typeface="Simplified Arabic Fixed" pitchFamily="49" charset="-78"/>
                <a:cs typeface="Simplified Arabic Fixed" pitchFamily="49" charset="-78"/>
              </a:rPr>
              <a:t>    }</a:t>
            </a:r>
          </a:p>
          <a:p>
            <a:pPr lvl="1" eaLnBrk="1" hangingPunct="1">
              <a:spcBef>
                <a:spcPct val="50000"/>
              </a:spcBef>
            </a:pPr>
            <a:endParaRPr lang="en-US" b="1" dirty="0">
              <a:latin typeface="Simplified Arabic Fixed" pitchFamily="49" charset="-78"/>
              <a:cs typeface="Simplified Arabic Fixed" pitchFamily="49" charset="-78"/>
            </a:endParaRPr>
          </a:p>
          <a:p>
            <a:pPr lvl="1" eaLnBrk="1" hangingPunct="1">
              <a:spcBef>
                <a:spcPct val="50000"/>
              </a:spcBef>
            </a:pPr>
            <a:r>
              <a:rPr lang="en-US" b="1" dirty="0">
                <a:latin typeface="Simplified Arabic Fixed" pitchFamily="49" charset="-78"/>
                <a:cs typeface="Simplified Arabic Fixed" pitchFamily="49" charset="-78"/>
              </a:rPr>
              <a:t>public Object top(</a:t>
            </a:r>
            <a:r>
              <a:rPr lang="en-GB" b="1" dirty="0">
                <a:latin typeface="Simplified Arabic Fixed" pitchFamily="49" charset="-78"/>
                <a:cs typeface="Simplified Arabic Fixed" pitchFamily="49" charset="-78"/>
              </a:rPr>
              <a:t> </a:t>
            </a:r>
            <a:r>
              <a:rPr lang="en-US" b="1" dirty="0">
                <a:latin typeface="Simplified Arabic Fixed" pitchFamily="49" charset="-78"/>
                <a:cs typeface="Simplified Arabic Fixed" pitchFamily="49" charset="-78"/>
              </a:rPr>
              <a:t>) {  // Return the top stack element</a:t>
            </a:r>
          </a:p>
          <a:p>
            <a:pPr lvl="1" eaLnBrk="1" hangingPunct="1">
              <a:spcBef>
                <a:spcPct val="50000"/>
              </a:spcBef>
            </a:pPr>
            <a:r>
              <a:rPr lang="en-US" b="1" dirty="0">
                <a:latin typeface="Simplified Arabic Fixed" pitchFamily="49" charset="-78"/>
                <a:cs typeface="Simplified Arabic Fixed" pitchFamily="49" charset="-78"/>
              </a:rPr>
              <a:t>        if (</a:t>
            </a:r>
            <a:r>
              <a:rPr lang="en-US" b="1" dirty="0" err="1">
                <a:latin typeface="Simplified Arabic Fixed" pitchFamily="49" charset="-78"/>
                <a:cs typeface="Simplified Arabic Fixed" pitchFamily="49" charset="-78"/>
              </a:rPr>
              <a:t>isEmpty</a:t>
            </a:r>
            <a:r>
              <a:rPr lang="en-US" b="1" dirty="0">
                <a:latin typeface="Simplified Arabic Fixed" pitchFamily="49" charset="-78"/>
                <a:cs typeface="Simplified Arabic Fixed" pitchFamily="49" charset="-78"/>
              </a:rPr>
              <a:t>(</a:t>
            </a:r>
            <a:r>
              <a:rPr lang="en-GB" b="1" dirty="0">
                <a:latin typeface="Simplified Arabic Fixed" pitchFamily="49" charset="-78"/>
                <a:cs typeface="Simplified Arabic Fixed" pitchFamily="49" charset="-78"/>
              </a:rPr>
              <a:t> </a:t>
            </a:r>
            <a:r>
              <a:rPr lang="en-US" b="1" dirty="0">
                <a:latin typeface="Simplified Arabic Fixed" pitchFamily="49" charset="-78"/>
                <a:cs typeface="Simplified Arabic Fixed" pitchFamily="49" charset="-78"/>
              </a:rPr>
              <a:t>))</a:t>
            </a:r>
          </a:p>
          <a:p>
            <a:pPr lvl="1" eaLnBrk="1" hangingPunct="1">
              <a:spcBef>
                <a:spcPct val="50000"/>
              </a:spcBef>
            </a:pPr>
            <a:r>
              <a:rPr lang="en-GB" b="1" dirty="0">
                <a:latin typeface="Simplified Arabic Fixed" pitchFamily="49" charset="-78"/>
                <a:cs typeface="Simplified Arabic Fixed" pitchFamily="49" charset="-78"/>
              </a:rPr>
              <a:t>	{	</a:t>
            </a:r>
            <a:r>
              <a:rPr lang="en-GB" b="1" dirty="0" err="1">
                <a:latin typeface="Simplified Arabic Fixed" pitchFamily="49" charset="-78"/>
                <a:cs typeface="Simplified Arabic Fixed" pitchFamily="49" charset="-78"/>
              </a:rPr>
              <a:t>System.out.println</a:t>
            </a:r>
            <a:r>
              <a:rPr lang="en-US" b="1" dirty="0">
                <a:latin typeface="Simplified Arabic Fixed" pitchFamily="49" charset="-78"/>
                <a:cs typeface="Simplified Arabic Fixed" pitchFamily="49" charset="-78"/>
              </a:rPr>
              <a:t>("Stack is empty.");	}</a:t>
            </a:r>
          </a:p>
          <a:p>
            <a:pPr lvl="1" eaLnBrk="1" hangingPunct="1">
              <a:spcBef>
                <a:spcPct val="50000"/>
              </a:spcBef>
            </a:pPr>
            <a:r>
              <a:rPr lang="en-US" b="1" dirty="0">
                <a:latin typeface="Simplified Arabic Fixed" pitchFamily="49" charset="-78"/>
                <a:cs typeface="Simplified Arabic Fixed" pitchFamily="49" charset="-78"/>
              </a:rPr>
              <a:t>        </a:t>
            </a:r>
          </a:p>
          <a:p>
            <a:pPr lvl="1" eaLnBrk="1" hangingPunct="1">
              <a:spcBef>
                <a:spcPct val="50000"/>
              </a:spcBef>
            </a:pPr>
            <a:r>
              <a:rPr lang="en-US" b="1" dirty="0">
                <a:latin typeface="Simplified Arabic Fixed" pitchFamily="49" charset="-78"/>
                <a:cs typeface="Simplified Arabic Fixed" pitchFamily="49" charset="-78"/>
              </a:rPr>
              <a:t>	return </a:t>
            </a:r>
            <a:r>
              <a:rPr lang="en-US" b="1" dirty="0" err="1">
                <a:latin typeface="Simplified Arabic Fixed" pitchFamily="49" charset="-78"/>
                <a:cs typeface="Simplified Arabic Fixed" pitchFamily="49" charset="-78"/>
              </a:rPr>
              <a:t>top.getElement</a:t>
            </a:r>
            <a:r>
              <a:rPr lang="en-US" b="1" dirty="0">
                <a:latin typeface="Simplified Arabic Fixed" pitchFamily="49" charset="-78"/>
                <a:cs typeface="Simplified Arabic Fixed" pitchFamily="49" charset="-78"/>
              </a:rPr>
              <a:t>(</a:t>
            </a:r>
            <a:r>
              <a:rPr lang="en-GB" b="1" dirty="0">
                <a:latin typeface="Simplified Arabic Fixed" pitchFamily="49" charset="-78"/>
                <a:cs typeface="Simplified Arabic Fixed" pitchFamily="49" charset="-78"/>
              </a:rPr>
              <a:t> </a:t>
            </a:r>
            <a:r>
              <a:rPr lang="en-US" b="1" dirty="0">
                <a:latin typeface="Simplified Arabic Fixed" pitchFamily="49" charset="-78"/>
                <a:cs typeface="Simplified Arabic Fixed" pitchFamily="49" charset="-78"/>
              </a:rPr>
              <a:t>);</a:t>
            </a:r>
          </a:p>
          <a:p>
            <a:pPr lvl="1" eaLnBrk="1" hangingPunct="1">
              <a:spcBef>
                <a:spcPct val="50000"/>
              </a:spcBef>
            </a:pPr>
            <a:r>
              <a:rPr lang="en-US" b="1" dirty="0">
                <a:latin typeface="Simplified Arabic Fixed" pitchFamily="49" charset="-78"/>
                <a:cs typeface="Simplified Arabic Fixed" pitchFamily="49" charset="-78"/>
              </a:rPr>
              <a:t>}</a:t>
            </a:r>
          </a:p>
          <a:p>
            <a:pPr eaLnBrk="1" hangingPunct="1">
              <a:spcBef>
                <a:spcPct val="50000"/>
              </a:spcBef>
            </a:pPr>
            <a:endParaRPr lang="en-US" sz="2800" dirty="0"/>
          </a:p>
        </p:txBody>
      </p:sp>
      <p:sp>
        <p:nvSpPr>
          <p:cNvPr id="4" name="Footer Placeholder 3"/>
          <p:cNvSpPr>
            <a:spLocks noGrp="1"/>
          </p:cNvSpPr>
          <p:nvPr>
            <p:ph type="ftr" sz="quarter" idx="11"/>
          </p:nvPr>
        </p:nvSpPr>
        <p:spPr/>
        <p:txBody>
          <a:bodyPr/>
          <a:lstStyle/>
          <a:p>
            <a:r>
              <a:rPr lang="en-US"/>
              <a:t>HDip in Software Development</a:t>
            </a: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51520" y="404664"/>
            <a:ext cx="8636000" cy="6643357"/>
          </a:xfrm>
          <a:prstGeom prst="rect">
            <a:avLst/>
          </a:prstGeom>
          <a:noFill/>
          <a:ln w="9525">
            <a:noFill/>
            <a:miter lim="800000"/>
            <a:headEnd/>
            <a:tailEnd/>
          </a:ln>
          <a:effectLst/>
        </p:spPr>
        <p:txBody>
          <a:bodyPr>
            <a:spAutoFit/>
          </a:bodyPr>
          <a:lstStyle/>
          <a:p>
            <a:pPr eaLnBrk="1" hangingPunct="1">
              <a:lnSpc>
                <a:spcPct val="90000"/>
              </a:lnSpc>
              <a:spcBef>
                <a:spcPct val="25000"/>
              </a:spcBef>
            </a:pPr>
            <a:r>
              <a:rPr lang="en-US" b="1" dirty="0">
                <a:latin typeface="Simplified Arabic Fixed" pitchFamily="49" charset="-78"/>
                <a:cs typeface="Simplified Arabic Fixed" pitchFamily="49" charset="-78"/>
              </a:rPr>
              <a:t>public void push(Object </a:t>
            </a:r>
            <a:r>
              <a:rPr lang="en-US" b="1" dirty="0" err="1">
                <a:latin typeface="Simplified Arabic Fixed" pitchFamily="49" charset="-78"/>
                <a:cs typeface="Simplified Arabic Fixed" pitchFamily="49" charset="-78"/>
              </a:rPr>
              <a:t>obj</a:t>
            </a:r>
            <a:r>
              <a:rPr lang="en-US" b="1" dirty="0">
                <a:latin typeface="Simplified Arabic Fixed" pitchFamily="49" charset="-78"/>
                <a:cs typeface="Simplified Arabic Fixed" pitchFamily="49" charset="-78"/>
              </a:rPr>
              <a:t>) {   </a:t>
            </a:r>
          </a:p>
          <a:p>
            <a:pPr eaLnBrk="1" hangingPunct="1">
              <a:lnSpc>
                <a:spcPct val="90000"/>
              </a:lnSpc>
              <a:spcBef>
                <a:spcPct val="25000"/>
              </a:spcBef>
            </a:pPr>
            <a:r>
              <a:rPr lang="en-US" b="1" dirty="0">
                <a:latin typeface="Simplified Arabic Fixed" pitchFamily="49" charset="-78"/>
                <a:cs typeface="Simplified Arabic Fixed" pitchFamily="49" charset="-78"/>
              </a:rPr>
              <a:t>// Push a new object on the stack</a:t>
            </a:r>
          </a:p>
          <a:p>
            <a:pPr eaLnBrk="1" hangingPunct="1">
              <a:lnSpc>
                <a:spcPct val="90000"/>
              </a:lnSpc>
              <a:spcBef>
                <a:spcPct val="25000"/>
              </a:spcBef>
            </a:pPr>
            <a:r>
              <a:rPr lang="en-US" b="1" dirty="0">
                <a:latin typeface="Simplified Arabic Fixed" pitchFamily="49" charset="-78"/>
                <a:cs typeface="Simplified Arabic Fixed" pitchFamily="49" charset="-78"/>
              </a:rPr>
              <a:t>        Node n = new Node(</a:t>
            </a:r>
            <a:r>
              <a:rPr lang="en-GB" b="1" dirty="0">
                <a:latin typeface="Simplified Arabic Fixed" pitchFamily="49" charset="-78"/>
                <a:cs typeface="Simplified Arabic Fixed" pitchFamily="49" charset="-78"/>
              </a:rPr>
              <a:t> </a:t>
            </a:r>
            <a:r>
              <a:rPr lang="en-US" b="1" dirty="0">
                <a:latin typeface="Simplified Arabic Fixed" pitchFamily="49" charset="-78"/>
                <a:cs typeface="Simplified Arabic Fixed" pitchFamily="49" charset="-78"/>
              </a:rPr>
              <a:t>);</a:t>
            </a:r>
          </a:p>
          <a:p>
            <a:pPr eaLnBrk="1" hangingPunct="1">
              <a:lnSpc>
                <a:spcPct val="90000"/>
              </a:lnSpc>
              <a:spcBef>
                <a:spcPct val="25000"/>
              </a:spcBef>
            </a:pPr>
            <a:r>
              <a:rPr lang="en-US" b="1" dirty="0">
                <a:latin typeface="Simplified Arabic Fixed" pitchFamily="49" charset="-78"/>
                <a:cs typeface="Simplified Arabic Fixed" pitchFamily="49" charset="-78"/>
              </a:rPr>
              <a:t>        </a:t>
            </a:r>
            <a:r>
              <a:rPr lang="en-US" b="1" dirty="0" err="1">
                <a:latin typeface="Simplified Arabic Fixed" pitchFamily="49" charset="-78"/>
                <a:cs typeface="Simplified Arabic Fixed" pitchFamily="49" charset="-78"/>
              </a:rPr>
              <a:t>n.setElement</a:t>
            </a:r>
            <a:r>
              <a:rPr lang="en-US" b="1" dirty="0">
                <a:latin typeface="Simplified Arabic Fixed" pitchFamily="49" charset="-78"/>
                <a:cs typeface="Simplified Arabic Fixed" pitchFamily="49" charset="-78"/>
              </a:rPr>
              <a:t>(</a:t>
            </a:r>
            <a:r>
              <a:rPr lang="en-US" b="1" dirty="0" err="1">
                <a:latin typeface="Simplified Arabic Fixed" pitchFamily="49" charset="-78"/>
                <a:cs typeface="Simplified Arabic Fixed" pitchFamily="49" charset="-78"/>
              </a:rPr>
              <a:t>obj</a:t>
            </a:r>
            <a:r>
              <a:rPr lang="en-US" b="1" dirty="0">
                <a:latin typeface="Simplified Arabic Fixed" pitchFamily="49" charset="-78"/>
                <a:cs typeface="Simplified Arabic Fixed" pitchFamily="49" charset="-78"/>
              </a:rPr>
              <a:t>);</a:t>
            </a:r>
          </a:p>
          <a:p>
            <a:pPr eaLnBrk="1" hangingPunct="1">
              <a:lnSpc>
                <a:spcPct val="90000"/>
              </a:lnSpc>
              <a:spcBef>
                <a:spcPct val="25000"/>
              </a:spcBef>
            </a:pPr>
            <a:r>
              <a:rPr lang="en-US" b="1" dirty="0">
                <a:latin typeface="Simplified Arabic Fixed" pitchFamily="49" charset="-78"/>
                <a:cs typeface="Simplified Arabic Fixed" pitchFamily="49" charset="-78"/>
              </a:rPr>
              <a:t>        </a:t>
            </a:r>
            <a:r>
              <a:rPr lang="en-US" b="1" dirty="0" err="1">
                <a:latin typeface="Simplified Arabic Fixed" pitchFamily="49" charset="-78"/>
                <a:cs typeface="Simplified Arabic Fixed" pitchFamily="49" charset="-78"/>
              </a:rPr>
              <a:t>n.setNext</a:t>
            </a:r>
            <a:r>
              <a:rPr lang="en-US" b="1" dirty="0">
                <a:latin typeface="Simplified Arabic Fixed" pitchFamily="49" charset="-78"/>
                <a:cs typeface="Simplified Arabic Fixed" pitchFamily="49" charset="-78"/>
              </a:rPr>
              <a:t>(top);</a:t>
            </a:r>
          </a:p>
          <a:p>
            <a:pPr eaLnBrk="1" hangingPunct="1">
              <a:lnSpc>
                <a:spcPct val="90000"/>
              </a:lnSpc>
              <a:spcBef>
                <a:spcPct val="25000"/>
              </a:spcBef>
            </a:pPr>
            <a:r>
              <a:rPr lang="en-US" b="1" dirty="0">
                <a:latin typeface="Simplified Arabic Fixed" pitchFamily="49" charset="-78"/>
                <a:cs typeface="Simplified Arabic Fixed" pitchFamily="49" charset="-78"/>
              </a:rPr>
              <a:t>        top = n;</a:t>
            </a:r>
          </a:p>
          <a:p>
            <a:pPr eaLnBrk="1" hangingPunct="1">
              <a:lnSpc>
                <a:spcPct val="90000"/>
              </a:lnSpc>
              <a:spcBef>
                <a:spcPct val="25000"/>
              </a:spcBef>
            </a:pPr>
            <a:r>
              <a:rPr lang="en-US" b="1" dirty="0">
                <a:latin typeface="Simplified Arabic Fixed" pitchFamily="49" charset="-78"/>
                <a:cs typeface="Simplified Arabic Fixed" pitchFamily="49" charset="-78"/>
              </a:rPr>
              <a:t>        size++;</a:t>
            </a:r>
          </a:p>
          <a:p>
            <a:pPr eaLnBrk="1" hangingPunct="1">
              <a:lnSpc>
                <a:spcPct val="90000"/>
              </a:lnSpc>
              <a:spcBef>
                <a:spcPct val="25000"/>
              </a:spcBef>
            </a:pPr>
            <a:r>
              <a:rPr lang="en-US" b="1" dirty="0">
                <a:latin typeface="Simplified Arabic Fixed" pitchFamily="49" charset="-78"/>
                <a:cs typeface="Simplified Arabic Fixed" pitchFamily="49" charset="-78"/>
              </a:rPr>
              <a:t>    }</a:t>
            </a:r>
          </a:p>
          <a:p>
            <a:pPr eaLnBrk="1" hangingPunct="1">
              <a:lnSpc>
                <a:spcPct val="90000"/>
              </a:lnSpc>
              <a:spcBef>
                <a:spcPct val="25000"/>
              </a:spcBef>
            </a:pPr>
            <a:endParaRPr lang="en-US" b="1" dirty="0">
              <a:latin typeface="Simplified Arabic Fixed" pitchFamily="49" charset="-78"/>
              <a:cs typeface="Simplified Arabic Fixed" pitchFamily="49" charset="-78"/>
            </a:endParaRPr>
          </a:p>
          <a:p>
            <a:pPr eaLnBrk="1" hangingPunct="1">
              <a:lnSpc>
                <a:spcPct val="90000"/>
              </a:lnSpc>
              <a:spcBef>
                <a:spcPct val="25000"/>
              </a:spcBef>
            </a:pPr>
            <a:r>
              <a:rPr lang="en-US" b="1" dirty="0">
                <a:latin typeface="Simplified Arabic Fixed" pitchFamily="49" charset="-78"/>
                <a:cs typeface="Simplified Arabic Fixed" pitchFamily="49" charset="-78"/>
              </a:rPr>
              <a:t>public Object pop(</a:t>
            </a:r>
            <a:r>
              <a:rPr lang="en-GB" b="1" dirty="0">
                <a:latin typeface="Simplified Arabic Fixed" pitchFamily="49" charset="-78"/>
                <a:cs typeface="Simplified Arabic Fixed" pitchFamily="49" charset="-78"/>
              </a:rPr>
              <a:t> </a:t>
            </a:r>
            <a:r>
              <a:rPr lang="en-US" b="1" dirty="0">
                <a:latin typeface="Simplified Arabic Fixed" pitchFamily="49" charset="-78"/>
                <a:cs typeface="Simplified Arabic Fixed" pitchFamily="49" charset="-78"/>
              </a:rPr>
              <a:t>)</a:t>
            </a:r>
            <a:r>
              <a:rPr lang="en-GB" b="1" dirty="0">
                <a:latin typeface="Simplified Arabic Fixed" pitchFamily="49" charset="-78"/>
                <a:cs typeface="Simplified Arabic Fixed" pitchFamily="49" charset="-78"/>
              </a:rPr>
              <a:t> </a:t>
            </a:r>
            <a:r>
              <a:rPr lang="en-US" b="1" dirty="0">
                <a:latin typeface="Simplified Arabic Fixed" pitchFamily="49" charset="-78"/>
                <a:cs typeface="Simplified Arabic Fixed" pitchFamily="49" charset="-78"/>
              </a:rPr>
              <a:t>{   </a:t>
            </a:r>
          </a:p>
          <a:p>
            <a:pPr eaLnBrk="1" hangingPunct="1">
              <a:lnSpc>
                <a:spcPct val="90000"/>
              </a:lnSpc>
              <a:spcBef>
                <a:spcPct val="25000"/>
              </a:spcBef>
            </a:pPr>
            <a:r>
              <a:rPr lang="en-US" b="1" dirty="0">
                <a:latin typeface="Simplified Arabic Fixed" pitchFamily="49" charset="-78"/>
                <a:cs typeface="Simplified Arabic Fixed" pitchFamily="49" charset="-78"/>
              </a:rPr>
              <a:t>// Pop off the top stack element</a:t>
            </a:r>
          </a:p>
          <a:p>
            <a:pPr eaLnBrk="1" hangingPunct="1">
              <a:lnSpc>
                <a:spcPct val="90000"/>
              </a:lnSpc>
              <a:spcBef>
                <a:spcPct val="25000"/>
              </a:spcBef>
            </a:pPr>
            <a:r>
              <a:rPr lang="en-US" b="1" dirty="0">
                <a:latin typeface="Simplified Arabic Fixed" pitchFamily="49" charset="-78"/>
                <a:cs typeface="Simplified Arabic Fixed" pitchFamily="49" charset="-78"/>
              </a:rPr>
              <a:t>        Object temp;</a:t>
            </a:r>
          </a:p>
          <a:p>
            <a:pPr eaLnBrk="1" hangingPunct="1">
              <a:lnSpc>
                <a:spcPct val="90000"/>
              </a:lnSpc>
              <a:spcBef>
                <a:spcPct val="25000"/>
              </a:spcBef>
            </a:pPr>
            <a:r>
              <a:rPr lang="en-US" b="1" dirty="0">
                <a:latin typeface="Simplified Arabic Fixed" pitchFamily="49" charset="-78"/>
                <a:cs typeface="Simplified Arabic Fixed" pitchFamily="49" charset="-78"/>
              </a:rPr>
              <a:t>        if (</a:t>
            </a:r>
            <a:r>
              <a:rPr lang="en-US" b="1" dirty="0" err="1">
                <a:latin typeface="Simplified Arabic Fixed" pitchFamily="49" charset="-78"/>
                <a:cs typeface="Simplified Arabic Fixed" pitchFamily="49" charset="-78"/>
              </a:rPr>
              <a:t>isEmpty</a:t>
            </a:r>
            <a:r>
              <a:rPr lang="en-US" b="1" dirty="0">
                <a:latin typeface="Simplified Arabic Fixed" pitchFamily="49" charset="-78"/>
                <a:cs typeface="Simplified Arabic Fixed" pitchFamily="49" charset="-78"/>
              </a:rPr>
              <a:t>(</a:t>
            </a:r>
            <a:r>
              <a:rPr lang="en-GB" b="1" dirty="0">
                <a:latin typeface="Simplified Arabic Fixed" pitchFamily="49" charset="-78"/>
                <a:cs typeface="Simplified Arabic Fixed" pitchFamily="49" charset="-78"/>
              </a:rPr>
              <a:t> </a:t>
            </a:r>
            <a:r>
              <a:rPr lang="en-US" b="1" dirty="0">
                <a:latin typeface="Simplified Arabic Fixed" pitchFamily="49" charset="-78"/>
                <a:cs typeface="Simplified Arabic Fixed" pitchFamily="49" charset="-78"/>
              </a:rPr>
              <a:t>))</a:t>
            </a:r>
          </a:p>
          <a:p>
            <a:pPr eaLnBrk="1" hangingPunct="1">
              <a:lnSpc>
                <a:spcPct val="90000"/>
              </a:lnSpc>
              <a:spcBef>
                <a:spcPct val="25000"/>
              </a:spcBef>
            </a:pPr>
            <a:r>
              <a:rPr lang="en-US" b="1" dirty="0">
                <a:latin typeface="Simplified Arabic Fixed" pitchFamily="49" charset="-78"/>
                <a:cs typeface="Simplified Arabic Fixed" pitchFamily="49" charset="-78"/>
              </a:rPr>
              <a:t>        {    </a:t>
            </a:r>
            <a:r>
              <a:rPr lang="en-US" b="1" dirty="0" err="1">
                <a:latin typeface="Simplified Arabic Fixed" pitchFamily="49" charset="-78"/>
                <a:cs typeface="Simplified Arabic Fixed" pitchFamily="49" charset="-78"/>
              </a:rPr>
              <a:t>System.out.println</a:t>
            </a:r>
            <a:r>
              <a:rPr lang="en-US" b="1" dirty="0">
                <a:latin typeface="Simplified Arabic Fixed" pitchFamily="49" charset="-78"/>
                <a:cs typeface="Simplified Arabic Fixed" pitchFamily="49" charset="-78"/>
              </a:rPr>
              <a:t>("Stack is empty.");		}</a:t>
            </a:r>
          </a:p>
          <a:p>
            <a:pPr eaLnBrk="1" hangingPunct="1">
              <a:lnSpc>
                <a:spcPct val="90000"/>
              </a:lnSpc>
              <a:spcBef>
                <a:spcPct val="25000"/>
              </a:spcBef>
            </a:pPr>
            <a:r>
              <a:rPr lang="en-US" b="1" dirty="0">
                <a:latin typeface="Simplified Arabic Fixed" pitchFamily="49" charset="-78"/>
                <a:cs typeface="Simplified Arabic Fixed" pitchFamily="49" charset="-78"/>
              </a:rPr>
              <a:t>        temp = </a:t>
            </a:r>
            <a:r>
              <a:rPr lang="en-US" b="1" dirty="0" err="1">
                <a:latin typeface="Simplified Arabic Fixed" pitchFamily="49" charset="-78"/>
                <a:cs typeface="Simplified Arabic Fixed" pitchFamily="49" charset="-78"/>
              </a:rPr>
              <a:t>top.getElement</a:t>
            </a:r>
            <a:r>
              <a:rPr lang="en-US" b="1" dirty="0">
                <a:latin typeface="Simplified Arabic Fixed" pitchFamily="49" charset="-78"/>
                <a:cs typeface="Simplified Arabic Fixed" pitchFamily="49" charset="-78"/>
              </a:rPr>
              <a:t>(</a:t>
            </a:r>
            <a:r>
              <a:rPr lang="en-GB" b="1" dirty="0">
                <a:latin typeface="Simplified Arabic Fixed" pitchFamily="49" charset="-78"/>
                <a:cs typeface="Simplified Arabic Fixed" pitchFamily="49" charset="-78"/>
              </a:rPr>
              <a:t> </a:t>
            </a:r>
            <a:r>
              <a:rPr lang="en-US" b="1" dirty="0">
                <a:latin typeface="Simplified Arabic Fixed" pitchFamily="49" charset="-78"/>
                <a:cs typeface="Simplified Arabic Fixed" pitchFamily="49" charset="-78"/>
              </a:rPr>
              <a:t>);</a:t>
            </a:r>
          </a:p>
          <a:p>
            <a:pPr eaLnBrk="1" hangingPunct="1">
              <a:lnSpc>
                <a:spcPct val="90000"/>
              </a:lnSpc>
              <a:spcBef>
                <a:spcPct val="25000"/>
              </a:spcBef>
            </a:pPr>
            <a:r>
              <a:rPr lang="en-US" b="1" dirty="0">
                <a:latin typeface="Simplified Arabic Fixed" pitchFamily="49" charset="-78"/>
                <a:cs typeface="Simplified Arabic Fixed" pitchFamily="49" charset="-78"/>
              </a:rPr>
              <a:t>        top = </a:t>
            </a:r>
            <a:r>
              <a:rPr lang="en-US" b="1" dirty="0" err="1">
                <a:latin typeface="Simplified Arabic Fixed" pitchFamily="49" charset="-78"/>
                <a:cs typeface="Simplified Arabic Fixed" pitchFamily="49" charset="-78"/>
              </a:rPr>
              <a:t>top.getNext</a:t>
            </a:r>
            <a:r>
              <a:rPr lang="en-US" b="1" dirty="0">
                <a:latin typeface="Simplified Arabic Fixed" pitchFamily="49" charset="-78"/>
                <a:cs typeface="Simplified Arabic Fixed" pitchFamily="49" charset="-78"/>
              </a:rPr>
              <a:t>(</a:t>
            </a:r>
            <a:r>
              <a:rPr lang="en-GB" b="1" dirty="0">
                <a:latin typeface="Simplified Arabic Fixed" pitchFamily="49" charset="-78"/>
                <a:cs typeface="Simplified Arabic Fixed" pitchFamily="49" charset="-78"/>
              </a:rPr>
              <a:t> </a:t>
            </a:r>
            <a:r>
              <a:rPr lang="en-US" b="1" dirty="0">
                <a:latin typeface="Simplified Arabic Fixed" pitchFamily="49" charset="-78"/>
                <a:cs typeface="Simplified Arabic Fixed" pitchFamily="49" charset="-78"/>
              </a:rPr>
              <a:t>);       // adjust the top node</a:t>
            </a:r>
          </a:p>
          <a:p>
            <a:pPr eaLnBrk="1" hangingPunct="1">
              <a:lnSpc>
                <a:spcPct val="90000"/>
              </a:lnSpc>
              <a:spcBef>
                <a:spcPct val="25000"/>
              </a:spcBef>
            </a:pPr>
            <a:r>
              <a:rPr lang="en-US" b="1" dirty="0">
                <a:latin typeface="Simplified Arabic Fixed" pitchFamily="49" charset="-78"/>
                <a:cs typeface="Simplified Arabic Fixed" pitchFamily="49" charset="-78"/>
              </a:rPr>
              <a:t>        size--;</a:t>
            </a:r>
          </a:p>
          <a:p>
            <a:pPr eaLnBrk="1" hangingPunct="1">
              <a:lnSpc>
                <a:spcPct val="90000"/>
              </a:lnSpc>
              <a:spcBef>
                <a:spcPct val="25000"/>
              </a:spcBef>
            </a:pPr>
            <a:r>
              <a:rPr lang="en-US" b="1" dirty="0">
                <a:latin typeface="Simplified Arabic Fixed" pitchFamily="49" charset="-78"/>
                <a:cs typeface="Simplified Arabic Fixed" pitchFamily="49" charset="-78"/>
              </a:rPr>
              <a:t>        return temp;</a:t>
            </a:r>
          </a:p>
          <a:p>
            <a:pPr eaLnBrk="1" hangingPunct="1">
              <a:lnSpc>
                <a:spcPct val="90000"/>
              </a:lnSpc>
              <a:spcBef>
                <a:spcPct val="25000"/>
              </a:spcBef>
            </a:pPr>
            <a:r>
              <a:rPr lang="en-US" b="1" dirty="0">
                <a:latin typeface="Simplified Arabic Fixed" pitchFamily="49" charset="-78"/>
                <a:cs typeface="Simplified Arabic Fixed" pitchFamily="49" charset="-78"/>
              </a:rPr>
              <a:t>    }</a:t>
            </a:r>
          </a:p>
          <a:p>
            <a:pPr eaLnBrk="1" hangingPunct="1">
              <a:lnSpc>
                <a:spcPct val="90000"/>
              </a:lnSpc>
              <a:spcBef>
                <a:spcPct val="25000"/>
              </a:spcBef>
            </a:pPr>
            <a:r>
              <a:rPr lang="en-US" b="1" dirty="0">
                <a:latin typeface="Simplified Arabic Fixed" pitchFamily="49" charset="-78"/>
                <a:cs typeface="Simplified Arabic Fixed" pitchFamily="49" charset="-78"/>
              </a:rPr>
              <a:t>}</a:t>
            </a:r>
          </a:p>
        </p:txBody>
      </p:sp>
      <p:sp>
        <p:nvSpPr>
          <p:cNvPr id="4" name="Footer Placeholder 3"/>
          <p:cNvSpPr>
            <a:spLocks noGrp="1"/>
          </p:cNvSpPr>
          <p:nvPr>
            <p:ph type="ftr" sz="quarter" idx="11"/>
          </p:nvPr>
        </p:nvSpPr>
        <p:spPr/>
        <p:txBody>
          <a:bodyPr/>
          <a:lstStyle/>
          <a:p>
            <a:r>
              <a:rPr lang="en-US"/>
              <a:t>HDip in Software Development</a:t>
            </a: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7992888" cy="646331"/>
          </a:xfrm>
          <a:prstGeom prst="rect">
            <a:avLst/>
          </a:prstGeom>
          <a:noFill/>
        </p:spPr>
        <p:txBody>
          <a:bodyPr wrap="square" rtlCol="0">
            <a:spAutoFit/>
          </a:bodyPr>
          <a:lstStyle/>
          <a:p>
            <a:r>
              <a:rPr lang="en-IE" b="1" dirty="0"/>
              <a:t>Stacks are so widely used that many languages, including Java, have added a Stack class to the API library</a:t>
            </a:r>
          </a:p>
        </p:txBody>
      </p:sp>
      <p:pic>
        <p:nvPicPr>
          <p:cNvPr id="1026" name="Picture 2"/>
          <p:cNvPicPr>
            <a:picLocks noChangeAspect="1" noChangeArrowheads="1"/>
          </p:cNvPicPr>
          <p:nvPr/>
        </p:nvPicPr>
        <p:blipFill>
          <a:blip r:embed="rId2" cstate="print"/>
          <a:srcRect/>
          <a:stretch>
            <a:fillRect/>
          </a:stretch>
        </p:blipFill>
        <p:spPr bwMode="auto">
          <a:xfrm>
            <a:off x="1691680" y="1124744"/>
            <a:ext cx="7153353" cy="504056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a:t>HDip in Software Development</a:t>
            </a: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51520" y="404664"/>
            <a:ext cx="8610600" cy="4664075"/>
          </a:xfrm>
          <a:prstGeom prst="rect">
            <a:avLst/>
          </a:prstGeom>
          <a:noFill/>
          <a:ln w="9525">
            <a:noFill/>
            <a:miter lim="800000"/>
            <a:headEnd/>
            <a:tailEnd/>
          </a:ln>
          <a:effectLst/>
        </p:spPr>
        <p:txBody>
          <a:bodyPr>
            <a:spAutoFit/>
          </a:bodyPr>
          <a:lstStyle/>
          <a:p>
            <a:pPr>
              <a:spcBef>
                <a:spcPct val="50000"/>
              </a:spcBef>
              <a:buFontTx/>
              <a:buChar char="•"/>
            </a:pPr>
            <a:r>
              <a:rPr lang="en-GB" sz="2000" b="1" u="sng" dirty="0"/>
              <a:t>‘PUSH’ and ‘POP’</a:t>
            </a:r>
            <a:endParaRPr lang="en-GB" sz="2000" b="1" dirty="0"/>
          </a:p>
          <a:p>
            <a:pPr lvl="1">
              <a:spcBef>
                <a:spcPct val="50000"/>
              </a:spcBef>
              <a:buFontTx/>
              <a:buChar char="•"/>
            </a:pPr>
            <a:r>
              <a:rPr lang="en-GB" sz="2000" b="1" dirty="0"/>
              <a:t>When an item is added to a stack, we say that we PUSH it onto the stack.</a:t>
            </a:r>
          </a:p>
          <a:p>
            <a:pPr>
              <a:spcBef>
                <a:spcPct val="50000"/>
              </a:spcBef>
            </a:pPr>
            <a:r>
              <a:rPr lang="en-GB" sz="2000" b="1" dirty="0"/>
              <a:t>	(Push operation)</a:t>
            </a:r>
          </a:p>
          <a:p>
            <a:pPr>
              <a:spcBef>
                <a:spcPct val="50000"/>
              </a:spcBef>
            </a:pPr>
            <a:endParaRPr lang="en-GB" sz="2000" b="1" dirty="0"/>
          </a:p>
          <a:p>
            <a:pPr lvl="1">
              <a:spcBef>
                <a:spcPct val="50000"/>
              </a:spcBef>
              <a:buFontTx/>
              <a:buChar char="•"/>
            </a:pPr>
            <a:r>
              <a:rPr lang="en-GB" sz="2000" b="1" dirty="0"/>
              <a:t>When an item is removed from a stack, we say that we POP it from the stack.</a:t>
            </a:r>
          </a:p>
          <a:p>
            <a:pPr>
              <a:spcBef>
                <a:spcPct val="50000"/>
              </a:spcBef>
            </a:pPr>
            <a:r>
              <a:rPr lang="en-GB" sz="2000" b="1" dirty="0"/>
              <a:t>	(Pop operation)</a:t>
            </a:r>
          </a:p>
          <a:p>
            <a:pPr>
              <a:spcBef>
                <a:spcPct val="50000"/>
              </a:spcBef>
            </a:pPr>
            <a:endParaRPr lang="en-GB" sz="2000" b="1" dirty="0"/>
          </a:p>
          <a:p>
            <a:pPr>
              <a:spcBef>
                <a:spcPct val="50000"/>
              </a:spcBef>
              <a:buFontTx/>
              <a:buChar char="•"/>
            </a:pPr>
            <a:r>
              <a:rPr lang="en-GB" sz="2000" b="1" u="sng" dirty="0"/>
              <a:t>L.I.F.O. (Last In, First Out)</a:t>
            </a:r>
            <a:endParaRPr lang="en-GB" sz="2000" b="1" dirty="0"/>
          </a:p>
          <a:p>
            <a:pPr>
              <a:spcBef>
                <a:spcPct val="50000"/>
              </a:spcBef>
            </a:pPr>
            <a:r>
              <a:rPr lang="en-GB" sz="2000" b="1" dirty="0"/>
              <a:t>The last item pushed onto a stack is always the first that will be popped from the stack. This property is called Last In, First Out.</a:t>
            </a:r>
          </a:p>
        </p:txBody>
      </p:sp>
      <p:sp>
        <p:nvSpPr>
          <p:cNvPr id="4" name="Footer Placeholder 3"/>
          <p:cNvSpPr>
            <a:spLocks noGrp="1"/>
          </p:cNvSpPr>
          <p:nvPr>
            <p:ph type="ftr" sz="quarter" idx="11"/>
          </p:nvPr>
        </p:nvSpPr>
        <p:spPr/>
        <p:txBody>
          <a:bodyPr/>
          <a:lstStyle/>
          <a:p>
            <a:r>
              <a:rPr lang="en-US"/>
              <a:t>HDip in Software Development</a:t>
            </a: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51520" y="332656"/>
            <a:ext cx="8686800" cy="5149850"/>
          </a:xfrm>
          <a:prstGeom prst="rect">
            <a:avLst/>
          </a:prstGeom>
          <a:noFill/>
          <a:ln w="9525">
            <a:noFill/>
            <a:miter lim="800000"/>
            <a:headEnd/>
            <a:tailEnd/>
          </a:ln>
          <a:effectLst/>
        </p:spPr>
        <p:txBody>
          <a:bodyPr>
            <a:spAutoFit/>
          </a:bodyPr>
          <a:lstStyle/>
          <a:p>
            <a:pPr>
              <a:spcBef>
                <a:spcPct val="50000"/>
              </a:spcBef>
              <a:buFontTx/>
              <a:buChar char="•"/>
            </a:pPr>
            <a:r>
              <a:rPr lang="en-GB" sz="2000" b="1" dirty="0"/>
              <a:t>Example using a stack : </a:t>
            </a:r>
            <a:r>
              <a:rPr lang="en-GB" sz="2000" b="1" u="sng" dirty="0"/>
              <a:t>Reversing an Array of Integers</a:t>
            </a:r>
          </a:p>
          <a:p>
            <a:pPr>
              <a:spcBef>
                <a:spcPct val="50000"/>
              </a:spcBef>
              <a:buFontTx/>
              <a:buChar char="•"/>
            </a:pPr>
            <a:r>
              <a:rPr lang="en-GB" sz="2000" b="1" dirty="0"/>
              <a:t>Problem Statement: Write a method that will read an array of integer numbers as input and will then write it out backwards.</a:t>
            </a:r>
          </a:p>
          <a:p>
            <a:pPr>
              <a:spcBef>
                <a:spcPct val="50000"/>
              </a:spcBef>
            </a:pPr>
            <a:endParaRPr lang="en-GB" sz="2000" b="1" dirty="0"/>
          </a:p>
          <a:p>
            <a:pPr>
              <a:spcBef>
                <a:spcPct val="50000"/>
              </a:spcBef>
            </a:pPr>
            <a:r>
              <a:rPr lang="en-GB" sz="2000" b="1" dirty="0"/>
              <a:t>	</a:t>
            </a:r>
            <a:r>
              <a:rPr lang="en-GB" sz="2400" b="1" dirty="0"/>
              <a:t>INPUT 	</a:t>
            </a:r>
            <a:r>
              <a:rPr lang="en-GB" sz="2400" b="1" dirty="0">
                <a:sym typeface="Symbol" pitchFamily="18" charset="2"/>
              </a:rPr>
              <a:t>	1 2 3 4 5</a:t>
            </a:r>
          </a:p>
          <a:p>
            <a:pPr>
              <a:spcBef>
                <a:spcPct val="50000"/>
              </a:spcBef>
            </a:pPr>
            <a:r>
              <a:rPr lang="en-GB" sz="2400" b="1" dirty="0">
                <a:sym typeface="Symbol" pitchFamily="18" charset="2"/>
              </a:rPr>
              <a:t>	OUTPUT 		5 4 3 2 1 </a:t>
            </a:r>
          </a:p>
          <a:p>
            <a:pPr>
              <a:spcBef>
                <a:spcPct val="50000"/>
              </a:spcBef>
            </a:pPr>
            <a:r>
              <a:rPr lang="en-GB" sz="2000" b="1" dirty="0">
                <a:sym typeface="Symbol" pitchFamily="18" charset="2"/>
              </a:rPr>
              <a:t>Solution: As each integer is read, push it onto the stack. When the input is finished, we then pop integers off the stack. They will come off the stack in reverse order.</a:t>
            </a:r>
          </a:p>
          <a:p>
            <a:pPr>
              <a:spcBef>
                <a:spcPct val="50000"/>
              </a:spcBef>
            </a:pPr>
            <a:endParaRPr lang="en-GB" sz="2000" b="1" dirty="0">
              <a:sym typeface="Symbol" pitchFamily="18" charset="2"/>
            </a:endParaRPr>
          </a:p>
          <a:p>
            <a:pPr>
              <a:spcBef>
                <a:spcPct val="50000"/>
              </a:spcBef>
            </a:pPr>
            <a:r>
              <a:rPr lang="en-GB" sz="2000" b="1" dirty="0">
                <a:sym typeface="Symbol" pitchFamily="18" charset="2"/>
              </a:rPr>
              <a:t>Pre = Precondition</a:t>
            </a:r>
          </a:p>
          <a:p>
            <a:pPr>
              <a:spcBef>
                <a:spcPct val="50000"/>
              </a:spcBef>
            </a:pPr>
            <a:r>
              <a:rPr lang="en-GB" sz="2000" b="1" dirty="0">
                <a:sym typeface="Symbol" pitchFamily="18" charset="2"/>
              </a:rPr>
              <a:t>Post = </a:t>
            </a:r>
            <a:r>
              <a:rPr lang="en-GB" sz="2000" b="1" dirty="0" err="1">
                <a:sym typeface="Symbol" pitchFamily="18" charset="2"/>
              </a:rPr>
              <a:t>Postcondition</a:t>
            </a:r>
            <a:endParaRPr lang="en-GB" sz="2000" b="1" dirty="0">
              <a:sym typeface="Symbol" pitchFamily="18" charset="2"/>
            </a:endParaRPr>
          </a:p>
        </p:txBody>
      </p:sp>
      <p:sp>
        <p:nvSpPr>
          <p:cNvPr id="4" name="Footer Placeholder 3"/>
          <p:cNvSpPr>
            <a:spLocks noGrp="1"/>
          </p:cNvSpPr>
          <p:nvPr>
            <p:ph type="ftr" sz="quarter" idx="11"/>
          </p:nvPr>
        </p:nvSpPr>
        <p:spPr/>
        <p:txBody>
          <a:bodyPr/>
          <a:lstStyle/>
          <a:p>
            <a:r>
              <a:rPr lang="en-US"/>
              <a:t>HDip in Software Development</a:t>
            </a: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23528" y="476672"/>
            <a:ext cx="8534400" cy="5539978"/>
          </a:xfrm>
          <a:prstGeom prst="rect">
            <a:avLst/>
          </a:prstGeom>
          <a:noFill/>
          <a:ln w="9525">
            <a:noFill/>
            <a:miter lim="800000"/>
            <a:headEnd/>
            <a:tailEnd/>
          </a:ln>
          <a:effectLst/>
        </p:spPr>
        <p:txBody>
          <a:bodyPr>
            <a:spAutoFit/>
          </a:bodyPr>
          <a:lstStyle/>
          <a:p>
            <a:pPr>
              <a:lnSpc>
                <a:spcPct val="80000"/>
              </a:lnSpc>
              <a:spcBef>
                <a:spcPct val="50000"/>
              </a:spcBef>
            </a:pPr>
            <a:r>
              <a:rPr lang="en-GB" sz="2000" b="1" dirty="0"/>
              <a:t>Pre: The user supplies a set of integers.</a:t>
            </a:r>
          </a:p>
          <a:p>
            <a:pPr>
              <a:lnSpc>
                <a:spcPct val="80000"/>
              </a:lnSpc>
              <a:spcBef>
                <a:spcPct val="50000"/>
              </a:spcBef>
            </a:pPr>
            <a:r>
              <a:rPr lang="en-GB" sz="2000" b="1" dirty="0"/>
              <a:t>Post: The set of integers has been printed backward, using a stack.</a:t>
            </a:r>
          </a:p>
          <a:p>
            <a:pPr>
              <a:lnSpc>
                <a:spcPct val="80000"/>
              </a:lnSpc>
              <a:spcBef>
                <a:spcPct val="50000"/>
              </a:spcBef>
            </a:pPr>
            <a:endParaRPr lang="en-GB" sz="2000" b="1" dirty="0"/>
          </a:p>
          <a:p>
            <a:pPr>
              <a:lnSpc>
                <a:spcPct val="80000"/>
              </a:lnSpc>
              <a:spcBef>
                <a:spcPct val="50000"/>
              </a:spcBef>
            </a:pPr>
            <a:r>
              <a:rPr lang="en-GB" sz="2000" b="1" dirty="0">
                <a:latin typeface="+mn-lt"/>
              </a:rPr>
              <a:t>public static </a:t>
            </a:r>
            <a:r>
              <a:rPr lang="en-GB" sz="2000" b="1" dirty="0" err="1">
                <a:latin typeface="+mn-lt"/>
              </a:rPr>
              <a:t>int</a:t>
            </a:r>
            <a:r>
              <a:rPr lang="en-GB" sz="2000" b="1" dirty="0">
                <a:latin typeface="+mn-lt"/>
              </a:rPr>
              <a:t>[ ] </a:t>
            </a:r>
            <a:r>
              <a:rPr lang="en-GB" sz="2000" b="1" dirty="0" err="1">
                <a:latin typeface="+mn-lt"/>
              </a:rPr>
              <a:t>reverseRead</a:t>
            </a:r>
            <a:r>
              <a:rPr lang="en-GB" sz="2000" b="1" dirty="0">
                <a:latin typeface="+mn-lt"/>
              </a:rPr>
              <a:t>(</a:t>
            </a:r>
            <a:r>
              <a:rPr lang="en-GB" sz="2000" b="1" dirty="0" err="1">
                <a:latin typeface="+mn-lt"/>
              </a:rPr>
              <a:t>int</a:t>
            </a:r>
            <a:r>
              <a:rPr lang="en-GB" sz="2000" b="1" dirty="0">
                <a:latin typeface="+mn-lt"/>
              </a:rPr>
              <a:t>[ ] a)</a:t>
            </a:r>
          </a:p>
          <a:p>
            <a:pPr>
              <a:lnSpc>
                <a:spcPct val="80000"/>
              </a:lnSpc>
              <a:spcBef>
                <a:spcPct val="50000"/>
              </a:spcBef>
            </a:pPr>
            <a:r>
              <a:rPr lang="en-GB" sz="2000" b="1" dirty="0">
                <a:latin typeface="+mn-lt"/>
              </a:rPr>
              <a:t>{</a:t>
            </a:r>
          </a:p>
          <a:p>
            <a:pPr>
              <a:lnSpc>
                <a:spcPct val="80000"/>
              </a:lnSpc>
              <a:spcBef>
                <a:spcPct val="50000"/>
              </a:spcBef>
            </a:pPr>
            <a:r>
              <a:rPr lang="en-GB" sz="2000" b="1" dirty="0">
                <a:latin typeface="+mn-lt"/>
              </a:rPr>
              <a:t>	Stack </a:t>
            </a:r>
            <a:r>
              <a:rPr lang="en-GB" sz="2000" b="1" dirty="0" err="1">
                <a:latin typeface="+mn-lt"/>
              </a:rPr>
              <a:t>myStack</a:t>
            </a:r>
            <a:r>
              <a:rPr lang="en-GB" sz="2000" b="1" dirty="0">
                <a:latin typeface="+mn-lt"/>
              </a:rPr>
              <a:t> = new Stack( );</a:t>
            </a:r>
          </a:p>
          <a:p>
            <a:pPr>
              <a:lnSpc>
                <a:spcPct val="80000"/>
              </a:lnSpc>
              <a:spcBef>
                <a:spcPct val="50000"/>
              </a:spcBef>
            </a:pPr>
            <a:r>
              <a:rPr lang="en-GB" sz="2000" b="1" dirty="0">
                <a:latin typeface="+mn-lt"/>
              </a:rPr>
              <a:t>	</a:t>
            </a:r>
            <a:r>
              <a:rPr lang="en-GB" sz="2000" b="1" dirty="0" err="1">
                <a:latin typeface="+mn-lt"/>
              </a:rPr>
              <a:t>int</a:t>
            </a:r>
            <a:r>
              <a:rPr lang="en-GB" sz="2000" b="1" dirty="0">
                <a:latin typeface="+mn-lt"/>
              </a:rPr>
              <a:t> [ ] b = new </a:t>
            </a:r>
            <a:r>
              <a:rPr lang="en-GB" sz="2000" b="1" dirty="0" err="1">
                <a:latin typeface="+mn-lt"/>
              </a:rPr>
              <a:t>int</a:t>
            </a:r>
            <a:r>
              <a:rPr lang="en-GB" sz="2000" b="1" dirty="0">
                <a:latin typeface="+mn-lt"/>
              </a:rPr>
              <a:t>[</a:t>
            </a:r>
            <a:r>
              <a:rPr lang="en-GB" sz="2000" b="1" dirty="0" err="1">
                <a:latin typeface="+mn-lt"/>
              </a:rPr>
              <a:t>a.length</a:t>
            </a:r>
            <a:r>
              <a:rPr lang="en-GB" sz="2000" b="1" dirty="0">
                <a:latin typeface="+mn-lt"/>
              </a:rPr>
              <a:t>];</a:t>
            </a:r>
          </a:p>
          <a:p>
            <a:pPr>
              <a:lnSpc>
                <a:spcPct val="80000"/>
              </a:lnSpc>
              <a:spcBef>
                <a:spcPct val="50000"/>
              </a:spcBef>
            </a:pPr>
            <a:r>
              <a:rPr lang="en-GB" sz="2000" b="1" dirty="0">
                <a:latin typeface="+mn-lt"/>
              </a:rPr>
              <a:t>	for (</a:t>
            </a:r>
            <a:r>
              <a:rPr lang="en-GB" sz="2000" b="1" dirty="0" err="1">
                <a:latin typeface="+mn-lt"/>
              </a:rPr>
              <a:t>int</a:t>
            </a:r>
            <a:r>
              <a:rPr lang="en-GB" sz="2000" b="1" dirty="0">
                <a:latin typeface="+mn-lt"/>
              </a:rPr>
              <a:t> </a:t>
            </a:r>
            <a:r>
              <a:rPr lang="en-GB" sz="2000" b="1" dirty="0" err="1">
                <a:latin typeface="+mn-lt"/>
              </a:rPr>
              <a:t>i</a:t>
            </a:r>
            <a:r>
              <a:rPr lang="en-GB" sz="2000" b="1" dirty="0">
                <a:latin typeface="+mn-lt"/>
              </a:rPr>
              <a:t> = 0; </a:t>
            </a:r>
            <a:r>
              <a:rPr lang="en-GB" sz="2000" b="1" dirty="0" err="1">
                <a:latin typeface="+mn-lt"/>
              </a:rPr>
              <a:t>i</a:t>
            </a:r>
            <a:r>
              <a:rPr lang="en-GB" sz="2000" b="1" dirty="0">
                <a:latin typeface="+mn-lt"/>
              </a:rPr>
              <a:t> &lt; </a:t>
            </a:r>
            <a:r>
              <a:rPr lang="en-GB" sz="2000" b="1" dirty="0" err="1">
                <a:latin typeface="+mn-lt"/>
              </a:rPr>
              <a:t>a.length</a:t>
            </a:r>
            <a:r>
              <a:rPr lang="en-GB" sz="2000" b="1" dirty="0">
                <a:latin typeface="+mn-lt"/>
              </a:rPr>
              <a:t>; </a:t>
            </a:r>
            <a:r>
              <a:rPr lang="en-GB" sz="2000" b="1" dirty="0" err="1">
                <a:latin typeface="+mn-lt"/>
              </a:rPr>
              <a:t>i</a:t>
            </a:r>
            <a:r>
              <a:rPr lang="en-GB" sz="2000" b="1" dirty="0">
                <a:latin typeface="+mn-lt"/>
              </a:rPr>
              <a:t>++)</a:t>
            </a:r>
          </a:p>
          <a:p>
            <a:pPr>
              <a:lnSpc>
                <a:spcPct val="80000"/>
              </a:lnSpc>
              <a:spcBef>
                <a:spcPct val="50000"/>
              </a:spcBef>
            </a:pPr>
            <a:r>
              <a:rPr lang="en-GB" sz="2000" b="1" dirty="0">
                <a:latin typeface="+mn-lt"/>
              </a:rPr>
              <a:t>		</a:t>
            </a:r>
            <a:r>
              <a:rPr lang="en-GB" sz="2000" b="1" dirty="0"/>
              <a:t> </a:t>
            </a:r>
            <a:r>
              <a:rPr lang="en-GB" sz="2000" b="1" dirty="0" err="1">
                <a:latin typeface="+mj-lt"/>
              </a:rPr>
              <a:t>myStack.</a:t>
            </a:r>
            <a:r>
              <a:rPr lang="en-GB" sz="2000" b="1" dirty="0" err="1">
                <a:latin typeface="+mn-lt"/>
              </a:rPr>
              <a:t>push</a:t>
            </a:r>
            <a:r>
              <a:rPr lang="en-GB" sz="2000" b="1" dirty="0">
                <a:latin typeface="+mn-lt"/>
              </a:rPr>
              <a:t>(a[</a:t>
            </a:r>
            <a:r>
              <a:rPr lang="en-GB" sz="2000" b="1" dirty="0" err="1">
                <a:latin typeface="+mn-lt"/>
              </a:rPr>
              <a:t>i</a:t>
            </a:r>
            <a:r>
              <a:rPr lang="en-GB" sz="2000" b="1" dirty="0">
                <a:latin typeface="+mn-lt"/>
              </a:rPr>
              <a:t>]);</a:t>
            </a:r>
          </a:p>
          <a:p>
            <a:pPr>
              <a:lnSpc>
                <a:spcPct val="80000"/>
              </a:lnSpc>
              <a:spcBef>
                <a:spcPct val="50000"/>
              </a:spcBef>
            </a:pPr>
            <a:r>
              <a:rPr lang="en-GB" sz="2000" b="1" dirty="0">
                <a:latin typeface="+mn-lt"/>
              </a:rPr>
              <a:t>	for (</a:t>
            </a:r>
            <a:r>
              <a:rPr lang="en-GB" sz="2000" b="1" dirty="0" err="1">
                <a:latin typeface="+mn-lt"/>
              </a:rPr>
              <a:t>int</a:t>
            </a:r>
            <a:r>
              <a:rPr lang="en-GB" sz="2000" b="1" dirty="0">
                <a:latin typeface="+mn-lt"/>
              </a:rPr>
              <a:t> </a:t>
            </a:r>
            <a:r>
              <a:rPr lang="en-GB" sz="2000" b="1" dirty="0" err="1">
                <a:latin typeface="+mn-lt"/>
              </a:rPr>
              <a:t>i</a:t>
            </a:r>
            <a:r>
              <a:rPr lang="en-GB" sz="2000" b="1" dirty="0">
                <a:latin typeface="+mn-lt"/>
              </a:rPr>
              <a:t> = 0; </a:t>
            </a:r>
            <a:r>
              <a:rPr lang="en-GB" sz="2000" b="1" dirty="0" err="1">
                <a:latin typeface="+mn-lt"/>
              </a:rPr>
              <a:t>i</a:t>
            </a:r>
            <a:r>
              <a:rPr lang="en-GB" sz="2000" b="1" dirty="0">
                <a:latin typeface="+mn-lt"/>
              </a:rPr>
              <a:t> &lt; </a:t>
            </a:r>
            <a:r>
              <a:rPr lang="en-GB" sz="2000" b="1" dirty="0" err="1">
                <a:latin typeface="+mn-lt"/>
              </a:rPr>
              <a:t>a.length</a:t>
            </a:r>
            <a:r>
              <a:rPr lang="en-GB" sz="2000" b="1" dirty="0">
                <a:latin typeface="+mn-lt"/>
              </a:rPr>
              <a:t>; </a:t>
            </a:r>
            <a:r>
              <a:rPr lang="en-GB" sz="2000" b="1" dirty="0" err="1">
                <a:latin typeface="+mn-lt"/>
              </a:rPr>
              <a:t>i</a:t>
            </a:r>
            <a:r>
              <a:rPr lang="en-GB" sz="2000" b="1" dirty="0">
                <a:latin typeface="+mn-lt"/>
              </a:rPr>
              <a:t>++)</a:t>
            </a:r>
          </a:p>
          <a:p>
            <a:pPr>
              <a:lnSpc>
                <a:spcPct val="80000"/>
              </a:lnSpc>
              <a:spcBef>
                <a:spcPct val="50000"/>
              </a:spcBef>
            </a:pPr>
            <a:r>
              <a:rPr lang="en-GB" sz="2000" b="1" dirty="0">
                <a:latin typeface="+mn-lt"/>
              </a:rPr>
              <a:t>		b[</a:t>
            </a:r>
            <a:r>
              <a:rPr lang="en-GB" sz="2000" b="1" dirty="0" err="1">
                <a:latin typeface="+mn-lt"/>
              </a:rPr>
              <a:t>i</a:t>
            </a:r>
            <a:r>
              <a:rPr lang="en-GB" sz="2000" b="1" dirty="0">
                <a:latin typeface="+mn-lt"/>
              </a:rPr>
              <a:t>] = (</a:t>
            </a:r>
            <a:r>
              <a:rPr lang="en-GB" sz="2000" b="1" dirty="0" err="1">
                <a:latin typeface="+mn-lt"/>
              </a:rPr>
              <a:t>int</a:t>
            </a:r>
            <a:r>
              <a:rPr lang="en-GB" sz="2000" b="1" dirty="0">
                <a:latin typeface="+mn-lt"/>
              </a:rPr>
              <a:t>)(</a:t>
            </a:r>
            <a:r>
              <a:rPr lang="en-GB" sz="2000" b="1" dirty="0" err="1">
                <a:latin typeface="+mj-lt"/>
              </a:rPr>
              <a:t>myStack</a:t>
            </a:r>
            <a:r>
              <a:rPr lang="en-GB" sz="2000" b="1" dirty="0">
                <a:latin typeface="+mj-lt"/>
              </a:rPr>
              <a:t> </a:t>
            </a:r>
            <a:r>
              <a:rPr lang="en-GB" sz="2000" b="1" dirty="0">
                <a:latin typeface="+mn-lt"/>
              </a:rPr>
              <a:t>.pop( ));</a:t>
            </a:r>
          </a:p>
          <a:p>
            <a:pPr>
              <a:lnSpc>
                <a:spcPct val="80000"/>
              </a:lnSpc>
              <a:spcBef>
                <a:spcPct val="50000"/>
              </a:spcBef>
            </a:pPr>
            <a:r>
              <a:rPr lang="en-GB" sz="2000" b="1" dirty="0">
                <a:latin typeface="+mn-lt"/>
              </a:rPr>
              <a:t>	return b;</a:t>
            </a:r>
          </a:p>
          <a:p>
            <a:pPr>
              <a:lnSpc>
                <a:spcPct val="80000"/>
              </a:lnSpc>
              <a:spcBef>
                <a:spcPct val="50000"/>
              </a:spcBef>
            </a:pPr>
            <a:r>
              <a:rPr lang="en-GB" sz="2000" b="1" dirty="0">
                <a:latin typeface="+mn-lt"/>
              </a:rPr>
              <a:t>}</a:t>
            </a:r>
          </a:p>
          <a:p>
            <a:pPr>
              <a:lnSpc>
                <a:spcPct val="80000"/>
              </a:lnSpc>
              <a:spcBef>
                <a:spcPct val="50000"/>
              </a:spcBef>
            </a:pPr>
            <a:r>
              <a:rPr lang="en-GB" sz="2000" b="1" dirty="0"/>
              <a:t>We will look at this in a full program in more detail later.</a:t>
            </a:r>
          </a:p>
        </p:txBody>
      </p:sp>
      <p:sp>
        <p:nvSpPr>
          <p:cNvPr id="4" name="Footer Placeholder 3"/>
          <p:cNvSpPr>
            <a:spLocks noGrp="1"/>
          </p:cNvSpPr>
          <p:nvPr>
            <p:ph type="ftr" sz="quarter" idx="11"/>
          </p:nvPr>
        </p:nvSpPr>
        <p:spPr/>
        <p:txBody>
          <a:bodyPr/>
          <a:lstStyle/>
          <a:p>
            <a:r>
              <a:rPr lang="en-US"/>
              <a:t>HDip in Software Development</a:t>
            </a: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51520" y="404664"/>
            <a:ext cx="8458200" cy="4973638"/>
          </a:xfrm>
          <a:prstGeom prst="rect">
            <a:avLst/>
          </a:prstGeom>
          <a:noFill/>
          <a:ln w="9525">
            <a:noFill/>
            <a:miter lim="800000"/>
            <a:headEnd/>
            <a:tailEnd/>
          </a:ln>
          <a:effectLst/>
        </p:spPr>
        <p:txBody>
          <a:bodyPr>
            <a:spAutoFit/>
          </a:bodyPr>
          <a:lstStyle/>
          <a:p>
            <a:pPr>
              <a:lnSpc>
                <a:spcPct val="90000"/>
              </a:lnSpc>
              <a:spcBef>
                <a:spcPct val="50000"/>
              </a:spcBef>
              <a:buFontTx/>
              <a:buChar char="•"/>
            </a:pPr>
            <a:r>
              <a:rPr lang="en-GB" sz="2000" b="1" u="sng" dirty="0"/>
              <a:t>Information Hiding</a:t>
            </a:r>
            <a:r>
              <a:rPr lang="en-GB" sz="2000" b="1" dirty="0"/>
              <a:t> </a:t>
            </a:r>
          </a:p>
          <a:p>
            <a:pPr>
              <a:lnSpc>
                <a:spcPct val="90000"/>
              </a:lnSpc>
              <a:spcBef>
                <a:spcPct val="50000"/>
              </a:spcBef>
            </a:pPr>
            <a:r>
              <a:rPr lang="en-GB" sz="2000" b="1" dirty="0"/>
              <a:t>	- </a:t>
            </a:r>
            <a:r>
              <a:rPr lang="en-GB" sz="2000" b="1" u="sng" dirty="0"/>
              <a:t>Use of methods</a:t>
            </a:r>
            <a:r>
              <a:rPr lang="en-GB" sz="2000" b="1" dirty="0"/>
              <a:t>: notice that we have been able to write the 		method </a:t>
            </a:r>
            <a:r>
              <a:rPr lang="en-GB" sz="2000" b="1" dirty="0" err="1"/>
              <a:t>reverseRead</a:t>
            </a:r>
            <a:r>
              <a:rPr lang="en-GB" sz="2000" b="1" dirty="0"/>
              <a:t> without considering how the stack will be 		implemented (in storage) and before we write the details of the 		other functions called.</a:t>
            </a:r>
          </a:p>
          <a:p>
            <a:pPr>
              <a:lnSpc>
                <a:spcPct val="90000"/>
              </a:lnSpc>
              <a:spcBef>
                <a:spcPct val="50000"/>
              </a:spcBef>
            </a:pPr>
            <a:r>
              <a:rPr lang="en-GB" sz="2000" b="1" dirty="0"/>
              <a:t>	- </a:t>
            </a:r>
            <a:r>
              <a:rPr lang="en-GB" sz="2000" b="1" u="sng" dirty="0"/>
              <a:t>Alternative Implementations</a:t>
            </a:r>
            <a:r>
              <a:rPr lang="en-GB" sz="2000" b="1" dirty="0"/>
              <a:t>: There are different ways to 		represent the data in memory.  Also, there are several different 		ways to do the operations. In some applications, one method is 		better, while in other applications another method proves superior.</a:t>
            </a:r>
          </a:p>
          <a:p>
            <a:pPr>
              <a:lnSpc>
                <a:spcPct val="90000"/>
              </a:lnSpc>
              <a:spcBef>
                <a:spcPct val="50000"/>
              </a:spcBef>
            </a:pPr>
            <a:r>
              <a:rPr lang="en-GB" sz="2000" b="1" dirty="0"/>
              <a:t>	- </a:t>
            </a:r>
            <a:r>
              <a:rPr lang="en-GB" sz="2000" b="1" u="sng" dirty="0"/>
              <a:t>Change of Implementation</a:t>
            </a:r>
            <a:r>
              <a:rPr lang="en-GB" sz="2000" b="1" dirty="0"/>
              <a:t>: As you gain experience, you may 		change the way you implement the stack. - </a:t>
            </a:r>
            <a:r>
              <a:rPr lang="en-GB" sz="2000" b="1" i="1" dirty="0"/>
              <a:t>Contiguous VS Dynamic</a:t>
            </a:r>
            <a:endParaRPr lang="en-GB" sz="2000" b="1" dirty="0"/>
          </a:p>
          <a:p>
            <a:pPr>
              <a:lnSpc>
                <a:spcPct val="90000"/>
              </a:lnSpc>
              <a:spcBef>
                <a:spcPct val="50000"/>
              </a:spcBef>
            </a:pPr>
            <a:r>
              <a:rPr lang="en-GB" sz="2000" b="1" dirty="0"/>
              <a:t>	- </a:t>
            </a:r>
            <a:r>
              <a:rPr lang="en-GB" sz="2000" b="1" u="sng" dirty="0"/>
              <a:t>Clarity of Program</a:t>
            </a:r>
            <a:r>
              <a:rPr lang="en-GB" sz="2000" b="1" dirty="0"/>
              <a:t>: Information hiding gives you improved 		readability.</a:t>
            </a:r>
          </a:p>
          <a:p>
            <a:pPr>
              <a:lnSpc>
                <a:spcPct val="90000"/>
              </a:lnSpc>
              <a:spcBef>
                <a:spcPct val="50000"/>
              </a:spcBef>
            </a:pPr>
            <a:r>
              <a:rPr lang="en-GB" sz="2000" b="1" dirty="0"/>
              <a:t>	- </a:t>
            </a:r>
            <a:r>
              <a:rPr lang="en-GB" sz="2000" b="1" u="sng" dirty="0"/>
              <a:t>Top-down Design</a:t>
            </a:r>
            <a:r>
              <a:rPr lang="en-GB" sz="2000" b="1" dirty="0"/>
              <a:t>: Separating the use of the data structure from 		it’s implementation.</a:t>
            </a:r>
          </a:p>
        </p:txBody>
      </p:sp>
      <p:sp>
        <p:nvSpPr>
          <p:cNvPr id="4" name="Footer Placeholder 3"/>
          <p:cNvSpPr>
            <a:spLocks noGrp="1"/>
          </p:cNvSpPr>
          <p:nvPr>
            <p:ph type="ftr" sz="quarter" idx="11"/>
          </p:nvPr>
        </p:nvSpPr>
        <p:spPr/>
        <p:txBody>
          <a:bodyPr/>
          <a:lstStyle/>
          <a:p>
            <a:r>
              <a:rPr lang="en-US"/>
              <a:t>HDip in Software Development</a:t>
            </a: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51520" y="620688"/>
            <a:ext cx="8458200" cy="2708434"/>
          </a:xfrm>
          <a:prstGeom prst="rect">
            <a:avLst/>
          </a:prstGeom>
          <a:noFill/>
          <a:ln w="9525">
            <a:noFill/>
            <a:miter lim="800000"/>
            <a:headEnd/>
            <a:tailEnd/>
          </a:ln>
          <a:effectLst/>
        </p:spPr>
        <p:txBody>
          <a:bodyPr>
            <a:spAutoFit/>
          </a:bodyPr>
          <a:lstStyle/>
          <a:p>
            <a:pPr>
              <a:spcBef>
                <a:spcPct val="50000"/>
              </a:spcBef>
              <a:buFontTx/>
              <a:buChar char="•"/>
            </a:pPr>
            <a:r>
              <a:rPr lang="en-GB" sz="2000" b="1" u="sng" dirty="0"/>
              <a:t>Status</a:t>
            </a:r>
            <a:endParaRPr lang="en-GB" sz="2000" b="1" dirty="0"/>
          </a:p>
          <a:p>
            <a:pPr>
              <a:spcBef>
                <a:spcPct val="50000"/>
              </a:spcBef>
            </a:pPr>
            <a:r>
              <a:rPr lang="en-GB" sz="2000" b="1" dirty="0"/>
              <a:t>public </a:t>
            </a:r>
            <a:r>
              <a:rPr lang="en-GB" sz="2000" b="1" dirty="0" err="1"/>
              <a:t>boolean</a:t>
            </a:r>
            <a:r>
              <a:rPr lang="en-GB" sz="2000" b="1" dirty="0"/>
              <a:t> </a:t>
            </a:r>
            <a:r>
              <a:rPr lang="en-GB" sz="2000" b="1" dirty="0" err="1"/>
              <a:t>isEmpty</a:t>
            </a:r>
            <a:r>
              <a:rPr lang="en-GB" sz="2000" b="1" dirty="0"/>
              <a:t>( );</a:t>
            </a:r>
          </a:p>
          <a:p>
            <a:pPr>
              <a:spcBef>
                <a:spcPct val="50000"/>
              </a:spcBef>
            </a:pPr>
            <a:r>
              <a:rPr lang="en-GB" sz="2000" b="1" dirty="0"/>
              <a:t>Pre: The stack exists and it has been initialised</a:t>
            </a:r>
          </a:p>
          <a:p>
            <a:pPr>
              <a:spcBef>
                <a:spcPct val="50000"/>
              </a:spcBef>
            </a:pPr>
            <a:r>
              <a:rPr lang="en-GB" sz="2000" b="1" dirty="0"/>
              <a:t>Post: Return TRUE if the stack is empty, FALSE otherwise</a:t>
            </a:r>
          </a:p>
          <a:p>
            <a:pPr>
              <a:spcBef>
                <a:spcPct val="50000"/>
              </a:spcBef>
            </a:pPr>
            <a:endParaRPr lang="en-GB" sz="2000" b="1" dirty="0"/>
          </a:p>
          <a:p>
            <a:pPr>
              <a:spcBef>
                <a:spcPct val="50000"/>
              </a:spcBef>
            </a:pPr>
            <a:endParaRPr lang="en-GB" sz="2000" b="1" dirty="0"/>
          </a:p>
        </p:txBody>
      </p:sp>
      <p:pic>
        <p:nvPicPr>
          <p:cNvPr id="31746" name="Picture 2" descr="http://www.cs.cmu.edu/~adamchik/15-121/lectures/Stacks%20and%20Queues/pix/LL-stack.bmp"/>
          <p:cNvPicPr>
            <a:picLocks noChangeAspect="1" noChangeArrowheads="1"/>
          </p:cNvPicPr>
          <p:nvPr/>
        </p:nvPicPr>
        <p:blipFill>
          <a:blip r:embed="rId3" cstate="print"/>
          <a:srcRect/>
          <a:stretch>
            <a:fillRect/>
          </a:stretch>
        </p:blipFill>
        <p:spPr bwMode="auto">
          <a:xfrm>
            <a:off x="971599" y="2564904"/>
            <a:ext cx="7798281" cy="1728192"/>
          </a:xfrm>
          <a:prstGeom prst="rect">
            <a:avLst/>
          </a:prstGeom>
          <a:noFill/>
        </p:spPr>
      </p:pic>
      <p:sp>
        <p:nvSpPr>
          <p:cNvPr id="4" name="TextBox 3"/>
          <p:cNvSpPr txBox="1"/>
          <p:nvPr/>
        </p:nvSpPr>
        <p:spPr>
          <a:xfrm>
            <a:off x="3203848" y="5589240"/>
            <a:ext cx="3240360" cy="369332"/>
          </a:xfrm>
          <a:prstGeom prst="rect">
            <a:avLst/>
          </a:prstGeom>
          <a:noFill/>
        </p:spPr>
        <p:txBody>
          <a:bodyPr wrap="square" rtlCol="0">
            <a:spAutoFit/>
          </a:bodyPr>
          <a:lstStyle/>
          <a:p>
            <a:r>
              <a:rPr lang="en-IE" b="1" dirty="0">
                <a:solidFill>
                  <a:schemeClr val="accent2">
                    <a:lumMod val="75000"/>
                  </a:schemeClr>
                </a:solidFill>
                <a:latin typeface="+mj-lt"/>
              </a:rPr>
              <a:t>Stack Class</a:t>
            </a:r>
          </a:p>
        </p:txBody>
      </p:sp>
      <p:cxnSp>
        <p:nvCxnSpPr>
          <p:cNvPr id="6" name="Straight Arrow Connector 5"/>
          <p:cNvCxnSpPr/>
          <p:nvPr/>
        </p:nvCxnSpPr>
        <p:spPr>
          <a:xfrm>
            <a:off x="3923928" y="2780928"/>
            <a:ext cx="504056"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Left Brace 6"/>
          <p:cNvSpPr/>
          <p:nvPr/>
        </p:nvSpPr>
        <p:spPr>
          <a:xfrm rot="16200000" flipV="1">
            <a:off x="3203848" y="1196753"/>
            <a:ext cx="1872208" cy="6624736"/>
          </a:xfrm>
          <a:prstGeom prst="leftBrace">
            <a:avLst/>
          </a:prstGeom>
          <a:ln w="57150">
            <a:solidFill>
              <a:schemeClr val="accent1">
                <a:lumMod val="75000"/>
              </a:schemeClr>
            </a:solidFill>
          </a:ln>
          <a:effectLst>
            <a:outerShdw blurRad="50800" dist="50800" dir="5400000" sx="1000" sy="1000" algn="ctr" rotWithShape="0">
              <a:srgbClr val="000000">
                <a:alpha val="43137"/>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E"/>
          </a:p>
        </p:txBody>
      </p:sp>
      <p:sp>
        <p:nvSpPr>
          <p:cNvPr id="9" name="Footer Placeholder 8"/>
          <p:cNvSpPr>
            <a:spLocks noGrp="1"/>
          </p:cNvSpPr>
          <p:nvPr>
            <p:ph type="ftr" sz="quarter" idx="11"/>
          </p:nvPr>
        </p:nvSpPr>
        <p:spPr/>
        <p:txBody>
          <a:bodyPr/>
          <a:lstStyle/>
          <a:p>
            <a:r>
              <a:rPr lang="en-US"/>
              <a:t>HDip in Software Development</a:t>
            </a: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51520" y="548680"/>
            <a:ext cx="8610600" cy="4093428"/>
          </a:xfrm>
          <a:prstGeom prst="rect">
            <a:avLst/>
          </a:prstGeom>
          <a:noFill/>
          <a:ln w="9525">
            <a:noFill/>
            <a:miter lim="800000"/>
            <a:headEnd/>
            <a:tailEnd/>
          </a:ln>
          <a:effectLst/>
        </p:spPr>
        <p:txBody>
          <a:bodyPr>
            <a:spAutoFit/>
          </a:bodyPr>
          <a:lstStyle/>
          <a:p>
            <a:pPr>
              <a:spcBef>
                <a:spcPct val="50000"/>
              </a:spcBef>
              <a:buFontTx/>
              <a:buChar char="•"/>
            </a:pPr>
            <a:r>
              <a:rPr lang="en-GB" sz="2000" b="1" u="sng" dirty="0"/>
              <a:t>Fundamental Operations</a:t>
            </a:r>
            <a:endParaRPr lang="en-GB" sz="2000" b="1" dirty="0"/>
          </a:p>
          <a:p>
            <a:pPr>
              <a:spcBef>
                <a:spcPct val="50000"/>
              </a:spcBef>
            </a:pPr>
            <a:r>
              <a:rPr lang="en-GB" sz="2000" b="1" dirty="0"/>
              <a:t> public void push(Object </a:t>
            </a:r>
            <a:r>
              <a:rPr lang="en-GB" sz="2000" b="1" dirty="0" err="1"/>
              <a:t>obj</a:t>
            </a:r>
            <a:r>
              <a:rPr lang="en-GB" sz="2000" b="1" dirty="0"/>
              <a:t>) </a:t>
            </a:r>
          </a:p>
          <a:p>
            <a:pPr>
              <a:spcBef>
                <a:spcPct val="50000"/>
              </a:spcBef>
            </a:pPr>
            <a:r>
              <a:rPr lang="en-GB" sz="2000" b="1" dirty="0"/>
              <a:t>Pre: The stack exists and it is not full</a:t>
            </a:r>
          </a:p>
          <a:p>
            <a:pPr>
              <a:spcBef>
                <a:spcPct val="50000"/>
              </a:spcBef>
            </a:pPr>
            <a:r>
              <a:rPr lang="en-GB" sz="2000" b="1" dirty="0"/>
              <a:t>Post: The argument </a:t>
            </a:r>
            <a:r>
              <a:rPr lang="en-GB" sz="2000" b="1" i="1" u="sng" dirty="0" err="1"/>
              <a:t>newElement</a:t>
            </a:r>
            <a:r>
              <a:rPr lang="en-GB" sz="2000" b="1" dirty="0"/>
              <a:t> has been stored at the top of the stack</a:t>
            </a:r>
          </a:p>
          <a:p>
            <a:pPr>
              <a:spcBef>
                <a:spcPct val="50000"/>
              </a:spcBef>
            </a:pPr>
            <a:endParaRPr lang="en-GB" sz="2000" b="1" dirty="0"/>
          </a:p>
          <a:p>
            <a:pPr>
              <a:spcBef>
                <a:spcPct val="50000"/>
              </a:spcBef>
            </a:pPr>
            <a:r>
              <a:rPr lang="en-GB" sz="2000" b="1" dirty="0"/>
              <a:t>public Object pop( )throws </a:t>
            </a:r>
            <a:r>
              <a:rPr lang="en-GB" sz="2000" b="1" dirty="0" err="1"/>
              <a:t>StackException</a:t>
            </a:r>
            <a:endParaRPr lang="en-GB" sz="2000" b="1" dirty="0"/>
          </a:p>
          <a:p>
            <a:pPr>
              <a:spcBef>
                <a:spcPct val="50000"/>
              </a:spcBef>
            </a:pPr>
            <a:r>
              <a:rPr lang="en-GB" sz="2000" b="1" dirty="0"/>
              <a:t>Pre: The stack exists and it is not empty</a:t>
            </a:r>
          </a:p>
          <a:p>
            <a:pPr>
              <a:spcBef>
                <a:spcPct val="50000"/>
              </a:spcBef>
            </a:pPr>
            <a:r>
              <a:rPr lang="en-GB" sz="2000" b="1" dirty="0"/>
              <a:t>Post: The top of the stack has been removed and returned. </a:t>
            </a:r>
          </a:p>
          <a:p>
            <a:pPr>
              <a:spcBef>
                <a:spcPct val="50000"/>
              </a:spcBef>
            </a:pPr>
            <a:endParaRPr lang="en-GB" sz="2000" b="1" dirty="0"/>
          </a:p>
        </p:txBody>
      </p:sp>
      <p:sp>
        <p:nvSpPr>
          <p:cNvPr id="4" name="Footer Placeholder 3"/>
          <p:cNvSpPr>
            <a:spLocks noGrp="1"/>
          </p:cNvSpPr>
          <p:nvPr>
            <p:ph type="ftr" sz="quarter" idx="11"/>
          </p:nvPr>
        </p:nvSpPr>
        <p:spPr/>
        <p:txBody>
          <a:bodyPr/>
          <a:lstStyle/>
          <a:p>
            <a:r>
              <a:rPr lang="en-US"/>
              <a:t>HDip in Software Development</a:t>
            </a: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51520" y="476672"/>
            <a:ext cx="8534400" cy="5132387"/>
          </a:xfrm>
          <a:prstGeom prst="rect">
            <a:avLst/>
          </a:prstGeom>
          <a:noFill/>
          <a:ln w="9525">
            <a:noFill/>
            <a:miter lim="800000"/>
            <a:headEnd/>
            <a:tailEnd/>
          </a:ln>
          <a:effectLst/>
        </p:spPr>
        <p:txBody>
          <a:bodyPr>
            <a:spAutoFit/>
          </a:bodyPr>
          <a:lstStyle/>
          <a:p>
            <a:pPr>
              <a:lnSpc>
                <a:spcPct val="85000"/>
              </a:lnSpc>
              <a:spcBef>
                <a:spcPct val="50000"/>
              </a:spcBef>
              <a:buFontTx/>
              <a:buChar char="•"/>
            </a:pPr>
            <a:r>
              <a:rPr lang="en-GB" sz="2000" b="1" u="sng" dirty="0"/>
              <a:t>Other Operations</a:t>
            </a:r>
            <a:endParaRPr lang="en-GB" sz="2000" b="1" dirty="0"/>
          </a:p>
          <a:p>
            <a:pPr>
              <a:lnSpc>
                <a:spcPct val="85000"/>
              </a:lnSpc>
              <a:spcBef>
                <a:spcPct val="50000"/>
              </a:spcBef>
            </a:pPr>
            <a:r>
              <a:rPr lang="en-GB" sz="2000" b="1" dirty="0"/>
              <a:t>public void </a:t>
            </a:r>
            <a:r>
              <a:rPr lang="en-GB" sz="2000" b="1" dirty="0" err="1"/>
              <a:t>clearStack</a:t>
            </a:r>
            <a:r>
              <a:rPr lang="en-GB" sz="2000" b="1" dirty="0"/>
              <a:t> ( );</a:t>
            </a:r>
          </a:p>
          <a:p>
            <a:pPr>
              <a:lnSpc>
                <a:spcPct val="85000"/>
              </a:lnSpc>
              <a:spcBef>
                <a:spcPct val="50000"/>
              </a:spcBef>
            </a:pPr>
            <a:r>
              <a:rPr lang="en-GB" sz="2000" b="1" dirty="0"/>
              <a:t>Pre: The stack exists and has been initialised.</a:t>
            </a:r>
          </a:p>
          <a:p>
            <a:pPr>
              <a:lnSpc>
                <a:spcPct val="85000"/>
              </a:lnSpc>
              <a:spcBef>
                <a:spcPct val="50000"/>
              </a:spcBef>
            </a:pPr>
            <a:r>
              <a:rPr lang="en-GB" sz="2000" b="1" dirty="0"/>
              <a:t>Post: All entries in the stack have been deleted; the stack is left empty.</a:t>
            </a:r>
          </a:p>
          <a:p>
            <a:pPr>
              <a:lnSpc>
                <a:spcPct val="85000"/>
              </a:lnSpc>
              <a:spcBef>
                <a:spcPct val="50000"/>
              </a:spcBef>
            </a:pPr>
            <a:endParaRPr lang="en-GB" sz="2000" b="1" dirty="0"/>
          </a:p>
          <a:p>
            <a:pPr>
              <a:lnSpc>
                <a:spcPct val="85000"/>
              </a:lnSpc>
              <a:spcBef>
                <a:spcPct val="50000"/>
              </a:spcBef>
            </a:pPr>
            <a:r>
              <a:rPr lang="en-GB" sz="2000" b="1" dirty="0"/>
              <a:t>public </a:t>
            </a:r>
            <a:r>
              <a:rPr lang="en-GB" sz="2000" b="1" dirty="0" err="1"/>
              <a:t>int</a:t>
            </a:r>
            <a:r>
              <a:rPr lang="en-GB" sz="2000" b="1" dirty="0"/>
              <a:t> </a:t>
            </a:r>
            <a:r>
              <a:rPr lang="en-GB" sz="2000" b="1" dirty="0" err="1"/>
              <a:t>sizeOfStack</a:t>
            </a:r>
            <a:r>
              <a:rPr lang="en-GB" sz="2000" b="1" dirty="0"/>
              <a:t> ( );</a:t>
            </a:r>
          </a:p>
          <a:p>
            <a:pPr>
              <a:lnSpc>
                <a:spcPct val="85000"/>
              </a:lnSpc>
              <a:spcBef>
                <a:spcPct val="50000"/>
              </a:spcBef>
            </a:pPr>
            <a:r>
              <a:rPr lang="en-GB" sz="2000" b="1" dirty="0"/>
              <a:t>Pre: The stack exists and has been initialised.</a:t>
            </a:r>
          </a:p>
          <a:p>
            <a:pPr>
              <a:lnSpc>
                <a:spcPct val="85000"/>
              </a:lnSpc>
              <a:spcBef>
                <a:spcPct val="50000"/>
              </a:spcBef>
            </a:pPr>
            <a:r>
              <a:rPr lang="en-GB" sz="2000" b="1" dirty="0"/>
              <a:t>Post: The function returns the number of entries in the stack</a:t>
            </a:r>
          </a:p>
          <a:p>
            <a:pPr>
              <a:lnSpc>
                <a:spcPct val="85000"/>
              </a:lnSpc>
              <a:spcBef>
                <a:spcPct val="50000"/>
              </a:spcBef>
            </a:pPr>
            <a:endParaRPr lang="en-GB" sz="2000" b="1" dirty="0"/>
          </a:p>
          <a:p>
            <a:pPr>
              <a:lnSpc>
                <a:spcPct val="85000"/>
              </a:lnSpc>
              <a:spcBef>
                <a:spcPct val="50000"/>
              </a:spcBef>
            </a:pPr>
            <a:r>
              <a:rPr lang="en-GB" sz="2000" b="1" dirty="0"/>
              <a:t>public </a:t>
            </a:r>
            <a:r>
              <a:rPr lang="en-GB" sz="2000" b="1" dirty="0" err="1"/>
              <a:t>int</a:t>
            </a:r>
            <a:r>
              <a:rPr lang="en-GB" sz="2000" b="1" dirty="0"/>
              <a:t> </a:t>
            </a:r>
            <a:r>
              <a:rPr lang="en-GB" sz="2000" b="1" dirty="0" err="1"/>
              <a:t>stackTop</a:t>
            </a:r>
            <a:r>
              <a:rPr lang="en-GB" sz="2000" b="1" dirty="0"/>
              <a:t>( );</a:t>
            </a:r>
          </a:p>
          <a:p>
            <a:pPr>
              <a:lnSpc>
                <a:spcPct val="85000"/>
              </a:lnSpc>
              <a:spcBef>
                <a:spcPct val="50000"/>
              </a:spcBef>
            </a:pPr>
            <a:r>
              <a:rPr lang="en-GB" sz="2000" b="1" dirty="0"/>
              <a:t>Pre: The stack exists and has been initialised.</a:t>
            </a:r>
          </a:p>
          <a:p>
            <a:pPr>
              <a:lnSpc>
                <a:spcPct val="85000"/>
              </a:lnSpc>
              <a:spcBef>
                <a:spcPct val="50000"/>
              </a:spcBef>
            </a:pPr>
            <a:r>
              <a:rPr lang="en-GB" sz="2000" b="1" dirty="0"/>
              <a:t>Post: The item at the top of the stack is returned without being removed; the stack remain unchanged.</a:t>
            </a:r>
          </a:p>
        </p:txBody>
      </p:sp>
      <p:sp>
        <p:nvSpPr>
          <p:cNvPr id="4" name="Footer Placeholder 3"/>
          <p:cNvSpPr>
            <a:spLocks noGrp="1"/>
          </p:cNvSpPr>
          <p:nvPr>
            <p:ph type="ftr" sz="quarter" idx="11"/>
          </p:nvPr>
        </p:nvSpPr>
        <p:spPr/>
        <p:txBody>
          <a:bodyPr/>
          <a:lstStyle/>
          <a:p>
            <a:r>
              <a:rPr lang="en-US"/>
              <a:t>HDip in Software Development</a:t>
            </a:r>
          </a:p>
        </p:txBody>
      </p:sp>
    </p:spTree>
  </p:cSld>
  <p:clrMapOvr>
    <a:masterClrMapping/>
  </p:clrMapOvr>
  <p:transition>
    <p:fade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122</TotalTime>
  <Words>2228</Words>
  <Application>Microsoft Office PowerPoint</Application>
  <PresentationFormat>On-screen Show (4:3)</PresentationFormat>
  <Paragraphs>297</Paragraphs>
  <Slides>26</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SimHei</vt:lpstr>
      <vt:lpstr>Lucida Sans Unicode</vt:lpstr>
      <vt:lpstr>Segoe UI Semibold</vt:lpstr>
      <vt:lpstr>Showcard Gothic</vt:lpstr>
      <vt:lpstr>Simplified Arabic Fixed</vt:lpstr>
      <vt:lpstr>Times New Roman</vt:lpstr>
      <vt:lpstr>Verdana</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Limerick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des.ocarroll</dc:creator>
  <cp:lastModifiedBy>Desmond.OCarroll</cp:lastModifiedBy>
  <cp:revision>27</cp:revision>
  <dcterms:created xsi:type="dcterms:W3CDTF">2002-04-22T11:37:49Z</dcterms:created>
  <dcterms:modified xsi:type="dcterms:W3CDTF">2021-01-13T15:56:07Z</dcterms:modified>
</cp:coreProperties>
</file>